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8" r:id="rId3"/>
    <p:sldId id="292" r:id="rId4"/>
    <p:sldId id="309" r:id="rId5"/>
    <p:sldId id="310" r:id="rId6"/>
    <p:sldId id="311" r:id="rId7"/>
    <p:sldId id="314" r:id="rId8"/>
    <p:sldId id="315" r:id="rId9"/>
    <p:sldId id="316" r:id="rId10"/>
    <p:sldId id="317" r:id="rId11"/>
    <p:sldId id="319" r:id="rId12"/>
    <p:sldId id="318" r:id="rId13"/>
    <p:sldId id="323" r:id="rId14"/>
    <p:sldId id="276" r:id="rId15"/>
    <p:sldId id="320" r:id="rId16"/>
    <p:sldId id="321" r:id="rId17"/>
    <p:sldId id="322" r:id="rId18"/>
  </p:sldIdLst>
  <p:sldSz cx="9144000" cy="6858000" type="screen4x3"/>
  <p:notesSz cx="6858000" cy="987425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008000"/>
    <a:srgbClr val="660066"/>
    <a:srgbClr val="FFCCFF"/>
    <a:srgbClr val="000099"/>
    <a:srgbClr val="CCECFF"/>
    <a:srgbClr val="CCFFCC"/>
    <a:srgbClr val="99FF99"/>
    <a:srgbClr val="FFCC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9820" autoAdjust="0"/>
  </p:normalViewPr>
  <p:slideViewPr>
    <p:cSldViewPr>
      <p:cViewPr>
        <p:scale>
          <a:sx n="77" d="100"/>
          <a:sy n="77" d="100"/>
        </p:scale>
        <p:origin x="-480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1D3E071-B90E-4B65-B00E-644E64FB7043}" type="datetimeFigureOut">
              <a:rPr lang="ja-JP" altLang="en-US"/>
              <a:pPr>
                <a:defRPr/>
              </a:pPr>
              <a:t>2014/1/15</a:t>
            </a:fld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800B7DB2-2AA1-4DD2-8F5D-2E7AE4AFE23C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6661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7CC0580-171B-4514-8170-FE364EFCE745}" type="datetimeFigureOut">
              <a:rPr lang="ja-JP" altLang="en-US"/>
              <a:pPr>
                <a:defRPr/>
              </a:pPr>
              <a:t>2014/1/15</a:t>
            </a:fld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dirty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B6890C2-EE12-465A-86F2-9A15EA57EE7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35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1946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5DFEBB-6F12-4281-892D-33D703457036}" type="slidenum">
              <a:rPr lang="ja-JP" altLang="en-US" smtClean="0">
                <a:latin typeface="Arial" pitchFamily="34" charset="0"/>
              </a:rPr>
              <a:pPr/>
              <a:t>0</a:t>
            </a:fld>
            <a:endParaRPr lang="ja-JP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段目　使用して設計している、　多いいらない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システムとだいなみ設計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890C2-EE12-465A-86F2-9A15EA57EE7A}" type="slidenum">
              <a:rPr lang="ja-JP" altLang="en-US" smtClean="0"/>
              <a:pPr>
                <a:defRPr/>
              </a:pPr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94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" name="スライド番号プレースホルダ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6460D-27C4-4F81-907F-183A437548E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6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/ 15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ED5E6-B1C1-4B2D-92EC-0F6AC2F4E44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5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/ 15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3050" y="0"/>
            <a:ext cx="2074863" cy="645318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95288" y="0"/>
            <a:ext cx="6075362" cy="645318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C6833-5F52-4CC5-8066-6671B709B20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5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/ 15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0B93A-3F02-4BB6-BD97-07A7B4F2C9E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5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/ 15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スライド番号プレースホルダ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4DB0A-A127-4604-AA49-8CDBBE68177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5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/ 15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8313" y="836613"/>
            <a:ext cx="4038600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59313" y="836613"/>
            <a:ext cx="4038600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スライド番号プレースホルダ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0AC37-5BCE-4309-A50F-EA071929F03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6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/ 15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スライド番号プレースホルダ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BED31-1181-4B22-939A-A865EC9514D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8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/ 15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スライド番号プレースホルダ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62DEC-4C76-43DC-809D-7E41437ECDBB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/ 15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25DA8-65E9-4E53-B0CF-6672CDA6A67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3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/ 15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A1B18-52A2-45FD-A43B-68D8839C69F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6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/ 15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EA68B-B402-41F3-8306-DC4575DCD8FC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6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/ 15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FF9900"/>
              </a:gs>
              <a:gs pos="50000">
                <a:srgbClr val="FFC000"/>
              </a:gs>
              <a:gs pos="100000">
                <a:schemeClr val="bg1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ja-JP" sz="4400" dirty="0">
              <a:latin typeface="Arial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36613"/>
            <a:ext cx="82296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ja-JP" altLang="ja-JP" dirty="0" smtClean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-32" y="6524625"/>
            <a:ext cx="9144032" cy="333375"/>
          </a:xfrm>
          <a:prstGeom prst="rect">
            <a:avLst/>
          </a:prstGeom>
          <a:gradFill flip="none" rotWithShape="1">
            <a:gsLst>
              <a:gs pos="0">
                <a:srgbClr val="FF9900"/>
              </a:gs>
              <a:gs pos="50000">
                <a:srgbClr val="FFC000"/>
              </a:gs>
              <a:gs pos="100000">
                <a:srgbClr val="FFFFFF">
                  <a:alpha val="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ja-JP" altLang="ja-JP" sz="2400" b="1" dirty="0">
              <a:latin typeface="Technic" pitchFamily="2" charset="2"/>
              <a:ea typeface="ＭＳ Ｐゴシック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746756" y="6510338"/>
            <a:ext cx="156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dirty="0" smtClean="0">
                <a:ln w="1016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芝浦工業大学</a:t>
            </a:r>
            <a:endParaRPr lang="ja-JP" altLang="en-US" dirty="0">
              <a:ln w="1016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038" name="Picture 31" descr="sit0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28966" y="6546905"/>
            <a:ext cx="233374" cy="26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スライド番号プレースホルダ 11"/>
          <p:cNvSpPr>
            <a:spLocks noGrp="1"/>
          </p:cNvSpPr>
          <p:nvPr userDrawn="1">
            <p:ph type="sldNum" sz="quarter" idx="4"/>
          </p:nvPr>
        </p:nvSpPr>
        <p:spPr>
          <a:xfrm>
            <a:off x="8208963" y="6524625"/>
            <a:ext cx="53975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F2E4F28F-29E6-44E2-ABA5-D08016D84E1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14" name="フッター プレースホルダ 13"/>
          <p:cNvSpPr>
            <a:spLocks noGrp="1"/>
          </p:cNvSpPr>
          <p:nvPr userDrawn="1">
            <p:ph type="ftr" sz="quarter" idx="3"/>
          </p:nvPr>
        </p:nvSpPr>
        <p:spPr>
          <a:xfrm>
            <a:off x="8604250" y="6524625"/>
            <a:ext cx="53975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 dirty="0" smtClean="0"/>
              <a:t>/ 19</a:t>
            </a:r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0" y="2130425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4000" dirty="0"/>
              <a:t>RTM on </a:t>
            </a:r>
            <a:r>
              <a:rPr lang="en-US" altLang="ja-JP" sz="4000" dirty="0" smtClean="0"/>
              <a:t>Android</a:t>
            </a:r>
            <a:r>
              <a:rPr lang="ja-JP" altLang="en-US" sz="4000" dirty="0" smtClean="0"/>
              <a:t>を用いた</a:t>
            </a:r>
            <a:endParaRPr lang="en-US" altLang="ja-JP" sz="4000" dirty="0" smtClean="0"/>
          </a:p>
          <a:p>
            <a:pPr algn="ctr"/>
            <a:r>
              <a:rPr lang="en-US" altLang="ja-JP" sz="4000" dirty="0" smtClean="0"/>
              <a:t>Android</a:t>
            </a:r>
            <a:r>
              <a:rPr lang="ja-JP" altLang="en-US" sz="4000" dirty="0" smtClean="0"/>
              <a:t>用マルチセンサコンポーネント群</a:t>
            </a:r>
            <a:endParaRPr lang="ja-JP" altLang="en-US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5614987" y="4293096"/>
            <a:ext cx="352901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ja-JP" altLang="en-US" sz="2000" b="1" dirty="0" smtClean="0">
                <a:solidFill>
                  <a:srgbClr val="000099"/>
                </a:solidFill>
              </a:rPr>
              <a:t>　</a:t>
            </a:r>
            <a:r>
              <a:rPr lang="ja-JP" altLang="en-US" sz="2000" dirty="0" smtClean="0">
                <a:solidFill>
                  <a:srgbClr val="000099"/>
                </a:solidFill>
              </a:rPr>
              <a:t>芝浦工業大学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ja-JP" altLang="en-US" sz="2000" dirty="0" smtClean="0"/>
              <a:t>　　</a:t>
            </a:r>
            <a:r>
              <a:rPr lang="en-US" altLang="ja-JP" sz="2000" dirty="0" smtClean="0"/>
              <a:t>	</a:t>
            </a:r>
            <a:r>
              <a:rPr lang="ja-JP" altLang="en-US" sz="2000" dirty="0" smtClean="0"/>
              <a:t>　　　　○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立川　将</a:t>
            </a:r>
            <a:endParaRPr lang="en-US" altLang="ja-JP" sz="2000" dirty="0" smtClean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ja-JP" sz="2000" dirty="0"/>
              <a:t>	</a:t>
            </a:r>
            <a:r>
              <a:rPr lang="en-US" altLang="ja-JP" sz="2000" dirty="0" smtClean="0"/>
              <a:t>	</a:t>
            </a:r>
            <a:r>
              <a:rPr lang="ja-JP" altLang="en-US" sz="2000" dirty="0" smtClean="0"/>
              <a:t>大野　祥平</a:t>
            </a:r>
            <a:endParaRPr lang="en-US" altLang="ja-JP" sz="2000" dirty="0" smtClean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ja-JP" sz="2000" dirty="0"/>
              <a:t>	</a:t>
            </a:r>
            <a:r>
              <a:rPr lang="en-US" altLang="ja-JP" sz="2000" dirty="0" smtClean="0"/>
              <a:t>	</a:t>
            </a:r>
            <a:r>
              <a:rPr lang="ja-JP" altLang="en-US" sz="2000" dirty="0" smtClean="0"/>
              <a:t>佐々木　毅</a:t>
            </a:r>
            <a:endParaRPr lang="en-US" altLang="ja-JP" sz="2000" dirty="0"/>
          </a:p>
        </p:txBody>
      </p:sp>
      <p:pic>
        <p:nvPicPr>
          <p:cNvPr id="7" name="Picture 31" descr="sit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4987" y="4383120"/>
            <a:ext cx="220374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アプリケーションとして利用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芝浦大学</a:t>
            </a:r>
            <a:r>
              <a:rPr lang="ja-JP" altLang="en-US" dirty="0" smtClean="0"/>
              <a:t>校舎内で、</a:t>
            </a:r>
            <a:r>
              <a:rPr lang="en-US" altLang="ja-JP" dirty="0" smtClean="0"/>
              <a:t>GPS</a:t>
            </a:r>
            <a:r>
              <a:rPr lang="ja-JP" altLang="ja-JP" dirty="0"/>
              <a:t>情報を表示してユーザの居場所</a:t>
            </a:r>
            <a:r>
              <a:rPr lang="ja-JP" altLang="ja-JP" dirty="0" smtClean="0"/>
              <a:t>管理</a:t>
            </a:r>
            <a:r>
              <a:rPr lang="ja-JP" altLang="en-US" dirty="0" smtClean="0"/>
              <a:t>を行った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F0B93A-3F02-4BB6-BD97-07A7B4F2C9E1}" type="slidenum">
              <a:rPr lang="ja-JP" altLang="en-US" smtClean="0"/>
              <a:pPr>
                <a:defRPr/>
              </a:pPr>
              <a:t>9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/ 11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644008" y="2045469"/>
            <a:ext cx="48965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dirty="0"/>
              <a:t>使用</a:t>
            </a:r>
            <a:r>
              <a:rPr lang="ja-JP" altLang="ja-JP" dirty="0" smtClean="0"/>
              <a:t>設備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・</a:t>
            </a:r>
            <a:r>
              <a:rPr lang="ja-JP" altLang="ja-JP" dirty="0" smtClean="0"/>
              <a:t>芝浦</a:t>
            </a:r>
            <a:r>
              <a:rPr lang="ja-JP" altLang="ja-JP" dirty="0"/>
              <a:t>工業大学の校舎内無線</a:t>
            </a:r>
            <a:r>
              <a:rPr lang="en-US" altLang="ja-JP" dirty="0" smtClean="0"/>
              <a:t>LAN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　・</a:t>
            </a:r>
            <a:r>
              <a:rPr lang="ja-JP" altLang="ja-JP" dirty="0" smtClean="0"/>
              <a:t>携帯</a:t>
            </a:r>
            <a:r>
              <a:rPr lang="ja-JP" altLang="ja-JP" dirty="0"/>
              <a:t>端末</a:t>
            </a:r>
            <a:r>
              <a:rPr lang="ja-JP" altLang="ja-JP" dirty="0" smtClean="0"/>
              <a:t>４台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・</a:t>
            </a:r>
            <a:r>
              <a:rPr lang="ja-JP" altLang="ja-JP" dirty="0" smtClean="0"/>
              <a:t>データ</a:t>
            </a:r>
            <a:r>
              <a:rPr lang="ja-JP" altLang="ja-JP" dirty="0"/>
              <a:t>受信及び位置情報出力用</a:t>
            </a:r>
            <a:r>
              <a:rPr lang="en-US" altLang="ja-JP" dirty="0"/>
              <a:t>PC</a:t>
            </a:r>
            <a:r>
              <a:rPr lang="ja-JP" altLang="ja-JP" dirty="0" smtClean="0"/>
              <a:t>１台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使用コンポーネント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・</a:t>
            </a:r>
            <a:r>
              <a:rPr lang="en-US" altLang="ja-JP" dirty="0" err="1" smtClean="0"/>
              <a:t>GetGPS.apk</a:t>
            </a:r>
            <a:endParaRPr lang="en-US" altLang="ja-JP" dirty="0" smtClean="0"/>
          </a:p>
          <a:p>
            <a:r>
              <a:rPr lang="ja-JP" altLang="en-US" dirty="0" smtClean="0"/>
              <a:t>　　・</a:t>
            </a:r>
            <a:r>
              <a:rPr lang="en-US" altLang="ja-JP" dirty="0" err="1" smtClean="0"/>
              <a:t>GPSFilter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・</a:t>
            </a:r>
            <a:r>
              <a:rPr lang="en-US" altLang="ja-JP" dirty="0" err="1" smtClean="0"/>
              <a:t>ThreeDimentionView</a:t>
            </a:r>
            <a:endParaRPr lang="ja-JP" altLang="ja-JP" dirty="0" smtClean="0"/>
          </a:p>
        </p:txBody>
      </p:sp>
      <p:pic>
        <p:nvPicPr>
          <p:cNvPr id="1026" name="Picture 2" descr="芝浦工大が新学部開設－「芝浦ルネサイト」で民間事業と連携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45469"/>
            <a:ext cx="4248472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アプリケーションとして利用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F0B93A-3F02-4BB6-BD97-07A7B4F2C9E1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/ 11</a:t>
            </a:r>
            <a:endParaRPr lang="ja-JP" altLang="en-US" dirty="0"/>
          </a:p>
        </p:txBody>
      </p:sp>
      <p:pic>
        <p:nvPicPr>
          <p:cNvPr id="6" name="図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90178"/>
            <a:ext cx="5391150" cy="53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芝浦工大が新学部開設－「芝浦ルネサイト」で民間事業と連携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3758655" cy="386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矢印コネクタ 7"/>
          <p:cNvCxnSpPr/>
          <p:nvPr/>
        </p:nvCxnSpPr>
        <p:spPr>
          <a:xfrm flipH="1">
            <a:off x="5004048" y="1412776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292080" y="1087218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赤丸がユーザー位置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29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外部コントローラとして利用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313" y="4797152"/>
            <a:ext cx="8229600" cy="1656036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800" dirty="0"/>
              <a:t>実験実機</a:t>
            </a:r>
            <a:r>
              <a:rPr lang="ja-JP" altLang="en-US" sz="2800" dirty="0" smtClean="0"/>
              <a:t>：ヴィストン株式会社製品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ja-JP" sz="2800" dirty="0" smtClean="0"/>
              <a:t>二足</a:t>
            </a:r>
            <a:r>
              <a:rPr lang="ja-JP" altLang="ja-JP" sz="2800" dirty="0"/>
              <a:t>歩行ロボット「</a:t>
            </a:r>
            <a:r>
              <a:rPr lang="en-US" altLang="ja-JP" sz="2800" dirty="0" err="1"/>
              <a:t>Robovie-nano</a:t>
            </a:r>
            <a:r>
              <a:rPr lang="ja-JP" altLang="ja-JP" sz="2800" dirty="0" smtClean="0"/>
              <a:t>」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 smtClean="0"/>
              <a:t>　</a:t>
            </a:r>
            <a:r>
              <a:rPr lang="en-US" altLang="ja-JP" sz="2800" dirty="0" smtClean="0"/>
              <a:t>VS-RC003</a:t>
            </a:r>
            <a:r>
              <a:rPr lang="ja-JP" altLang="ja-JP" sz="2800" dirty="0"/>
              <a:t>用 シリアル通信接続ボード 「</a:t>
            </a:r>
            <a:r>
              <a:rPr lang="en-US" altLang="ja-JP" sz="2800" dirty="0"/>
              <a:t>VS-IX003</a:t>
            </a:r>
            <a:r>
              <a:rPr lang="ja-JP" altLang="ja-JP" sz="2800" dirty="0" smtClean="0"/>
              <a:t>」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F0B93A-3F02-4BB6-BD97-07A7B4F2C9E1}" type="slidenum">
              <a:rPr lang="ja-JP" altLang="en-US" smtClean="0"/>
              <a:pPr>
                <a:defRPr/>
              </a:pPr>
              <a:t>11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/ 11</a:t>
            </a:r>
            <a:endParaRPr lang="ja-JP" altLang="en-US" dirty="0"/>
          </a:p>
        </p:txBody>
      </p:sp>
      <p:pic>
        <p:nvPicPr>
          <p:cNvPr id="5122" name="Picture 2" descr="15個の小型サーボモータを搭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350" y="1772816"/>
            <a:ext cx="199335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グループ化 10"/>
          <p:cNvGrpSpPr>
            <a:grpSpLocks noChangeAspect="1"/>
          </p:cNvGrpSpPr>
          <p:nvPr/>
        </p:nvGrpSpPr>
        <p:grpSpPr>
          <a:xfrm rot="21112444">
            <a:off x="3464318" y="2241970"/>
            <a:ext cx="688998" cy="1152128"/>
            <a:chOff x="4163380" y="1813280"/>
            <a:chExt cx="1722496" cy="2880320"/>
          </a:xfrm>
        </p:grpSpPr>
        <p:sp>
          <p:nvSpPr>
            <p:cNvPr id="12" name="直方体 11"/>
            <p:cNvSpPr/>
            <p:nvPr/>
          </p:nvSpPr>
          <p:spPr>
            <a:xfrm rot="21598637" flipH="1">
              <a:off x="4163380" y="1813280"/>
              <a:ext cx="1722496" cy="2880320"/>
            </a:xfrm>
            <a:prstGeom prst="cube">
              <a:avLst>
                <a:gd name="adj" fmla="val 3882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i="1" dirty="0"/>
            </a:p>
          </p:txBody>
        </p:sp>
        <p:grpSp>
          <p:nvGrpSpPr>
            <p:cNvPr id="13" name="グループ化 12"/>
            <p:cNvGrpSpPr/>
            <p:nvPr/>
          </p:nvGrpSpPr>
          <p:grpSpPr>
            <a:xfrm>
              <a:off x="4237647" y="1880960"/>
              <a:ext cx="1634400" cy="2800800"/>
              <a:chOff x="4298666" y="1957942"/>
              <a:chExt cx="1594800" cy="2736000"/>
            </a:xfrm>
          </p:grpSpPr>
          <p:sp>
            <p:nvSpPr>
              <p:cNvPr id="14" name="正方形/長方形 13"/>
              <p:cNvSpPr/>
              <p:nvPr/>
            </p:nvSpPr>
            <p:spPr>
              <a:xfrm>
                <a:off x="4298666" y="1957942"/>
                <a:ext cx="1594800" cy="2736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直方体 14"/>
              <p:cNvSpPr/>
              <p:nvPr/>
            </p:nvSpPr>
            <p:spPr>
              <a:xfrm rot="21598637" flipH="1">
                <a:off x="4371401" y="2127719"/>
                <a:ext cx="1463661" cy="2253832"/>
              </a:xfrm>
              <a:prstGeom prst="cube">
                <a:avLst>
                  <a:gd name="adj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i="1" dirty="0"/>
              </a:p>
            </p:txBody>
          </p:sp>
          <p:sp>
            <p:nvSpPr>
              <p:cNvPr id="16" name="直方体 15"/>
              <p:cNvSpPr/>
              <p:nvPr/>
            </p:nvSpPr>
            <p:spPr>
              <a:xfrm rot="21598637" flipH="1">
                <a:off x="4371443" y="4427589"/>
                <a:ext cx="1456929" cy="188513"/>
              </a:xfrm>
              <a:prstGeom prst="cube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i="1" dirty="0"/>
              </a:p>
            </p:txBody>
          </p:sp>
          <p:sp>
            <p:nvSpPr>
              <p:cNvPr id="17" name="直方体 16"/>
              <p:cNvSpPr/>
              <p:nvPr/>
            </p:nvSpPr>
            <p:spPr>
              <a:xfrm rot="21598637" flipH="1">
                <a:off x="4916175" y="2001650"/>
                <a:ext cx="367461" cy="83227"/>
              </a:xfrm>
              <a:prstGeom prst="cube">
                <a:avLst>
                  <a:gd name="adj" fmla="val 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i="1" dirty="0"/>
              </a:p>
            </p:txBody>
          </p:sp>
          <p:sp>
            <p:nvSpPr>
              <p:cNvPr id="18" name="直方体 17"/>
              <p:cNvSpPr/>
              <p:nvPr/>
            </p:nvSpPr>
            <p:spPr>
              <a:xfrm rot="21598637" flipH="1">
                <a:off x="4371440" y="4427306"/>
                <a:ext cx="530321" cy="189305"/>
              </a:xfrm>
              <a:prstGeom prst="cube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i="1" dirty="0"/>
              </a:p>
            </p:txBody>
          </p:sp>
          <p:sp>
            <p:nvSpPr>
              <p:cNvPr id="19" name="直方体 18"/>
              <p:cNvSpPr/>
              <p:nvPr/>
            </p:nvSpPr>
            <p:spPr>
              <a:xfrm rot="21598637" flipH="1">
                <a:off x="5364051" y="4430566"/>
                <a:ext cx="470974" cy="185732"/>
              </a:xfrm>
              <a:prstGeom prst="cube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i="1" dirty="0"/>
              </a:p>
            </p:txBody>
          </p:sp>
        </p:grpSp>
      </p:grpSp>
      <p:grpSp>
        <p:nvGrpSpPr>
          <p:cNvPr id="5133" name="グループ化 5132"/>
          <p:cNvGrpSpPr/>
          <p:nvPr/>
        </p:nvGrpSpPr>
        <p:grpSpPr>
          <a:xfrm>
            <a:off x="1071164" y="2456930"/>
            <a:ext cx="432048" cy="1453232"/>
            <a:chOff x="2267744" y="2119784"/>
            <a:chExt cx="432048" cy="1453232"/>
          </a:xfrm>
        </p:grpSpPr>
        <p:sp>
          <p:nvSpPr>
            <p:cNvPr id="5123" name="円/楕円 5122"/>
            <p:cNvSpPr/>
            <p:nvPr/>
          </p:nvSpPr>
          <p:spPr>
            <a:xfrm>
              <a:off x="2294747" y="3284984"/>
              <a:ext cx="378042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21" name="円柱 5120"/>
            <p:cNvSpPr/>
            <p:nvPr/>
          </p:nvSpPr>
          <p:spPr>
            <a:xfrm>
              <a:off x="2429762" y="2348880"/>
              <a:ext cx="108012" cy="1080120"/>
            </a:xfrm>
            <a:prstGeom prst="can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2267744" y="2119784"/>
              <a:ext cx="432048" cy="41662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127" name="右矢印 5126"/>
          <p:cNvSpPr/>
          <p:nvPr/>
        </p:nvSpPr>
        <p:spPr>
          <a:xfrm rot="1725539">
            <a:off x="1668342" y="2586709"/>
            <a:ext cx="648072" cy="423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右矢印 39"/>
          <p:cNvSpPr/>
          <p:nvPr/>
        </p:nvSpPr>
        <p:spPr>
          <a:xfrm rot="16200000">
            <a:off x="1090096" y="1897901"/>
            <a:ext cx="385723" cy="423586"/>
          </a:xfrm>
          <a:prstGeom prst="rightArrow">
            <a:avLst>
              <a:gd name="adj1" fmla="val 50000"/>
              <a:gd name="adj2" fmla="val 31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右矢印 40"/>
          <p:cNvSpPr/>
          <p:nvPr/>
        </p:nvSpPr>
        <p:spPr>
          <a:xfrm rot="8484292">
            <a:off x="196402" y="2612808"/>
            <a:ext cx="648072" cy="423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右矢印 42"/>
          <p:cNvSpPr/>
          <p:nvPr/>
        </p:nvSpPr>
        <p:spPr>
          <a:xfrm rot="5400000">
            <a:off x="1088406" y="3120690"/>
            <a:ext cx="396043" cy="433566"/>
          </a:xfrm>
          <a:prstGeom prst="rightArrow">
            <a:avLst>
              <a:gd name="adj1" fmla="val 50000"/>
              <a:gd name="adj2" fmla="val 260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8" name="右矢印 5127"/>
          <p:cNvSpPr/>
          <p:nvPr/>
        </p:nvSpPr>
        <p:spPr>
          <a:xfrm rot="5400000">
            <a:off x="6442520" y="3868311"/>
            <a:ext cx="864096" cy="572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右矢印 44"/>
          <p:cNvSpPr/>
          <p:nvPr/>
        </p:nvSpPr>
        <p:spPr>
          <a:xfrm>
            <a:off x="8028384" y="2495203"/>
            <a:ext cx="864096" cy="572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右矢印 45"/>
          <p:cNvSpPr/>
          <p:nvPr/>
        </p:nvSpPr>
        <p:spPr>
          <a:xfrm rot="10800000">
            <a:off x="5076056" y="3071266"/>
            <a:ext cx="864096" cy="572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右矢印 46"/>
          <p:cNvSpPr/>
          <p:nvPr/>
        </p:nvSpPr>
        <p:spPr>
          <a:xfrm rot="16200000">
            <a:off x="6442521" y="982415"/>
            <a:ext cx="864096" cy="572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9" name="右矢印 5128"/>
          <p:cNvSpPr/>
          <p:nvPr/>
        </p:nvSpPr>
        <p:spPr>
          <a:xfrm rot="5400000">
            <a:off x="382429" y="3833134"/>
            <a:ext cx="276018" cy="393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0" name="テキスト ボックス 5129"/>
          <p:cNvSpPr txBox="1"/>
          <p:nvPr/>
        </p:nvSpPr>
        <p:spPr>
          <a:xfrm>
            <a:off x="107504" y="343746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PUSH</a:t>
            </a:r>
            <a:endParaRPr kumimoji="1" lang="ja-JP" altLang="en-US" dirty="0"/>
          </a:p>
        </p:txBody>
      </p:sp>
      <p:sp>
        <p:nvSpPr>
          <p:cNvPr id="5132" name="テキスト ボックス 5131"/>
          <p:cNvSpPr txBox="1"/>
          <p:nvPr/>
        </p:nvSpPr>
        <p:spPr>
          <a:xfrm>
            <a:off x="7596336" y="329874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ACTION</a:t>
            </a:r>
            <a:endParaRPr kumimoji="1" lang="ja-JP" altLang="en-US" dirty="0"/>
          </a:p>
        </p:txBody>
      </p:sp>
      <p:sp>
        <p:nvSpPr>
          <p:cNvPr id="54" name="右矢印 53"/>
          <p:cNvSpPr/>
          <p:nvPr/>
        </p:nvSpPr>
        <p:spPr>
          <a:xfrm rot="1725539">
            <a:off x="4294046" y="2543485"/>
            <a:ext cx="648072" cy="423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右矢印 54"/>
          <p:cNvSpPr/>
          <p:nvPr/>
        </p:nvSpPr>
        <p:spPr>
          <a:xfrm rot="16200000">
            <a:off x="3632498" y="1514457"/>
            <a:ext cx="385723" cy="423586"/>
          </a:xfrm>
          <a:prstGeom prst="rightArrow">
            <a:avLst>
              <a:gd name="adj1" fmla="val 50000"/>
              <a:gd name="adj2" fmla="val 31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右矢印 55"/>
          <p:cNvSpPr/>
          <p:nvPr/>
        </p:nvSpPr>
        <p:spPr>
          <a:xfrm rot="8484292">
            <a:off x="2619359" y="2562888"/>
            <a:ext cx="648072" cy="423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右矢印 56"/>
          <p:cNvSpPr/>
          <p:nvPr/>
        </p:nvSpPr>
        <p:spPr>
          <a:xfrm rot="5400000">
            <a:off x="3630807" y="3518251"/>
            <a:ext cx="396043" cy="433566"/>
          </a:xfrm>
          <a:prstGeom prst="rightArrow">
            <a:avLst>
              <a:gd name="adj1" fmla="val 50000"/>
              <a:gd name="adj2" fmla="val 260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4" name="円/楕円 5133"/>
          <p:cNvSpPr/>
          <p:nvPr/>
        </p:nvSpPr>
        <p:spPr>
          <a:xfrm>
            <a:off x="3328772" y="2152483"/>
            <a:ext cx="864095" cy="292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5" name="テキスト ボックス 5134"/>
          <p:cNvSpPr txBox="1"/>
          <p:nvPr/>
        </p:nvSpPr>
        <p:spPr>
          <a:xfrm>
            <a:off x="3098470" y="4005064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GetRotation.apk</a:t>
            </a:r>
            <a:endParaRPr kumimoji="1" lang="ja-JP" altLang="en-US" sz="24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104822" y="4466729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GetLight.apk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2936" y="836711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ジョイスティックによるロボットの操作を</a:t>
            </a:r>
            <a:endParaRPr kumimoji="1" lang="en-US" altLang="ja-JP" b="1" dirty="0" smtClean="0"/>
          </a:p>
          <a:p>
            <a:r>
              <a:rPr kumimoji="1" lang="en-US" altLang="ja-JP" b="1" dirty="0" smtClean="0"/>
              <a:t>Android</a:t>
            </a:r>
            <a:r>
              <a:rPr kumimoji="1" lang="ja-JP" altLang="en-US" b="1" dirty="0" smtClean="0"/>
              <a:t>端末の傾きセンサと照度センサで実行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6443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masaru\Pictures\RTM2013\Robovie_r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11" y="908719"/>
            <a:ext cx="3658111" cy="205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masaru\Pictures\RTM2013\Robovie_fowa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658111" cy="205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F0B93A-3F02-4BB6-BD97-07A7B4F2C9E1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/ 15</a:t>
            </a:r>
            <a:endParaRPr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692150"/>
          </a:xfrm>
        </p:spPr>
        <p:txBody>
          <a:bodyPr/>
          <a:lstStyle/>
          <a:p>
            <a:r>
              <a:rPr lang="ja-JP" altLang="en-US" dirty="0" smtClean="0"/>
              <a:t>外部コントローラとして利用</a:t>
            </a:r>
            <a:endParaRPr kumimoji="1" lang="ja-JP" altLang="en-US" dirty="0"/>
          </a:p>
        </p:txBody>
      </p:sp>
      <p:pic>
        <p:nvPicPr>
          <p:cNvPr id="2056" name="Picture 8" descr="C:\Users\masaru\Pictures\RTM2013\Robovie_lef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10" y="2584359"/>
            <a:ext cx="3658111" cy="205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masaru\Pictures\RTM2013\Robovie_ba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574717"/>
            <a:ext cx="3658111" cy="205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masaru\Pictures\RTM2013\Robovie_acti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23641"/>
            <a:ext cx="3658111" cy="205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837622" y="1484784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 smtClean="0"/>
              <a:t>前進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837623" y="3027497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400" dirty="0"/>
              <a:t>後退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287822" y="1484784"/>
            <a:ext cx="553998" cy="6004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 smtClean="0"/>
              <a:t>右へ</a:t>
            </a:r>
            <a:endParaRPr kumimoji="1"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287821" y="3134898"/>
            <a:ext cx="553998" cy="6004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400" dirty="0"/>
              <a:t>左</a:t>
            </a:r>
            <a:r>
              <a:rPr kumimoji="1" lang="ja-JP" altLang="en-US" sz="2400" dirty="0" smtClean="0"/>
              <a:t>へ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912495" y="4630651"/>
            <a:ext cx="553998" cy="14436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 smtClean="0"/>
              <a:t>アクション</a:t>
            </a:r>
            <a:endParaRPr kumimoji="1" lang="ja-JP" altLang="en-US" sz="2400" dirty="0"/>
          </a:p>
        </p:txBody>
      </p:sp>
      <p:pic>
        <p:nvPicPr>
          <p:cNvPr id="2063" name="Picture 15" descr="C:\Users\masaru\Desktop\RTM2013 発表\RTM2013写真\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11" y="4344430"/>
            <a:ext cx="2809037" cy="210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7557233" y="4565877"/>
            <a:ext cx="553998" cy="17931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 smtClean="0"/>
              <a:t>発表時　デモ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24756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テキスト ボックス 3"/>
          <p:cNvSpPr txBox="1">
            <a:spLocks noChangeArrowheads="1"/>
          </p:cNvSpPr>
          <p:nvPr/>
        </p:nvSpPr>
        <p:spPr bwMode="auto">
          <a:xfrm>
            <a:off x="928688" y="3087688"/>
            <a:ext cx="76438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4400" dirty="0"/>
              <a:t>ご清聴ありがとうございました。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開発内容　受信筐体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各種</a:t>
            </a:r>
            <a:r>
              <a:rPr lang="en-US" altLang="ja-JP" dirty="0" smtClean="0"/>
              <a:t>Filter</a:t>
            </a:r>
            <a:r>
              <a:rPr lang="ja-JP" altLang="en-US" dirty="0" smtClean="0"/>
              <a:t>コンポーネント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様々なデータ型に変更して出力</a:t>
            </a:r>
          </a:p>
          <a:p>
            <a:pPr lvl="2"/>
            <a:r>
              <a:rPr lang="ja-JP" altLang="en-US" dirty="0" smtClean="0"/>
              <a:t>例：三軸加速度フィルタコンポーネント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F0B93A-3F02-4BB6-BD97-07A7B4F2C9E1}" type="slidenum">
              <a:rPr lang="ja-JP" altLang="en-US" smtClean="0"/>
              <a:pPr>
                <a:defRPr/>
              </a:pPr>
              <a:t>14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/ 15</a:t>
            </a:r>
            <a:endParaRPr lang="ja-JP" altLang="en-US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 bwMode="auto">
          <a:xfrm>
            <a:off x="3347595" y="2471175"/>
            <a:ext cx="57961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3"/>
            <a:r>
              <a:rPr lang="en-US" altLang="ja-JP" kern="0" dirty="0" smtClean="0"/>
              <a:t>TimedAcceleration3D</a:t>
            </a:r>
          </a:p>
          <a:p>
            <a:pPr lvl="3"/>
            <a:r>
              <a:rPr lang="en-US" altLang="ja-JP" kern="0" dirty="0" smtClean="0"/>
              <a:t>TimedAcceleration2D (XY</a:t>
            </a:r>
            <a:r>
              <a:rPr lang="ja-JP" altLang="en-US" kern="0" dirty="0" smtClean="0"/>
              <a:t>座標</a:t>
            </a:r>
            <a:r>
              <a:rPr lang="en-US" altLang="ja-JP" kern="0" dirty="0" smtClean="0"/>
              <a:t>)</a:t>
            </a:r>
          </a:p>
          <a:p>
            <a:pPr lvl="3"/>
            <a:r>
              <a:rPr lang="en-US" altLang="ja-JP" kern="0" dirty="0" err="1" smtClean="0"/>
              <a:t>TimedDoubleXData</a:t>
            </a:r>
            <a:endParaRPr lang="en-US" altLang="ja-JP" kern="0" dirty="0" smtClean="0"/>
          </a:p>
          <a:p>
            <a:pPr lvl="3"/>
            <a:r>
              <a:rPr lang="en-US" altLang="ja-JP" kern="0" dirty="0" err="1" smtClean="0"/>
              <a:t>TimedDoubleYData</a:t>
            </a:r>
            <a:endParaRPr lang="en-US" altLang="ja-JP" kern="0" dirty="0" smtClean="0"/>
          </a:p>
          <a:p>
            <a:pPr lvl="3"/>
            <a:r>
              <a:rPr lang="en-US" altLang="ja-JP" kern="0" dirty="0" err="1" smtClean="0"/>
              <a:t>TimedDoubleZData</a:t>
            </a:r>
            <a:endParaRPr lang="en-US" altLang="ja-JP" kern="0" dirty="0" smtClean="0"/>
          </a:p>
          <a:p>
            <a:pPr lvl="3"/>
            <a:r>
              <a:rPr lang="en-US" altLang="ja-JP" kern="0" dirty="0" err="1" smtClean="0"/>
              <a:t>TimedDoubleSeq</a:t>
            </a:r>
            <a:r>
              <a:rPr lang="ja-JP" altLang="en-US" kern="0" dirty="0" smtClean="0"/>
              <a:t>　</a:t>
            </a:r>
            <a:r>
              <a:rPr lang="en-US" altLang="ja-JP" kern="0" dirty="0" smtClean="0"/>
              <a:t>[0]-X [1]-Y [2]-Z</a:t>
            </a:r>
          </a:p>
          <a:p>
            <a:pPr lvl="3"/>
            <a:r>
              <a:rPr lang="en-US" altLang="ja-JP" kern="0" dirty="0" err="1" smtClean="0"/>
              <a:t>TimedFloatXData</a:t>
            </a:r>
            <a:endParaRPr lang="en-US" altLang="ja-JP" kern="0" dirty="0" smtClean="0"/>
          </a:p>
          <a:p>
            <a:pPr lvl="3"/>
            <a:r>
              <a:rPr lang="en-US" altLang="ja-JP" kern="0" dirty="0" err="1" smtClean="0"/>
              <a:t>TimedFloatYData</a:t>
            </a:r>
            <a:endParaRPr lang="en-US" altLang="ja-JP" kern="0" dirty="0" smtClean="0"/>
          </a:p>
          <a:p>
            <a:pPr lvl="3"/>
            <a:r>
              <a:rPr lang="en-US" altLang="ja-JP" kern="0" dirty="0" err="1" smtClean="0"/>
              <a:t>TimedFloatZData</a:t>
            </a:r>
            <a:endParaRPr lang="en-US" altLang="ja-JP" kern="0" dirty="0" smtClean="0"/>
          </a:p>
          <a:p>
            <a:pPr lvl="3"/>
            <a:r>
              <a:rPr lang="en-US" altLang="ja-JP" kern="0" dirty="0" err="1" smtClean="0"/>
              <a:t>TimedFloatSeq</a:t>
            </a:r>
            <a:r>
              <a:rPr lang="ja-JP" altLang="en-US" kern="0" dirty="0" smtClean="0"/>
              <a:t>　</a:t>
            </a:r>
            <a:r>
              <a:rPr lang="en-US" altLang="ja-JP" kern="0" dirty="0" smtClean="0"/>
              <a:t>[0]-X [1]-Y [2]-Z</a:t>
            </a:r>
            <a:endParaRPr lang="ja-JP" altLang="en-US" kern="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71175"/>
            <a:ext cx="3406481" cy="372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コネクタ 9"/>
          <p:cNvCxnSpPr/>
          <p:nvPr/>
        </p:nvCxnSpPr>
        <p:spPr>
          <a:xfrm flipV="1">
            <a:off x="3923928" y="2708920"/>
            <a:ext cx="864096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3923928" y="2996952"/>
            <a:ext cx="864096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3923928" y="3429000"/>
            <a:ext cx="864096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3923928" y="3789040"/>
            <a:ext cx="864096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3923928" y="4149080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923928" y="4415391"/>
            <a:ext cx="864096" cy="937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3923928" y="4725144"/>
            <a:ext cx="864096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3923928" y="5013176"/>
            <a:ext cx="864096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923928" y="5229200"/>
            <a:ext cx="864096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3923928" y="5589240"/>
            <a:ext cx="864096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42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開発内容　受信筐体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kumimoji="1" lang="ja-JP" altLang="en-US" sz="2400" dirty="0" smtClean="0"/>
              <a:t>受信データをテキストファイルに出力</a:t>
            </a:r>
            <a:endParaRPr kumimoji="1" lang="en-US" altLang="ja-JP" sz="2400" dirty="0" smtClean="0"/>
          </a:p>
          <a:p>
            <a:pPr lvl="2"/>
            <a:r>
              <a:rPr lang="ja-JP" altLang="en-US" sz="2000" dirty="0" smtClean="0"/>
              <a:t>テキストファイル名 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-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Get”</a:t>
            </a:r>
            <a:r>
              <a:rPr lang="ja-JP" altLang="en-US" sz="2000" dirty="0" smtClean="0"/>
              <a:t>センサ名</a:t>
            </a:r>
            <a:r>
              <a:rPr lang="en-US" altLang="ja-JP" sz="2000" dirty="0" smtClean="0"/>
              <a:t>”_</a:t>
            </a:r>
            <a:r>
              <a:rPr lang="ja-JP" altLang="en-US" sz="2000" dirty="0" smtClean="0"/>
              <a:t>年</a:t>
            </a:r>
            <a:r>
              <a:rPr lang="en-US" altLang="ja-JP" sz="2000" dirty="0" smtClean="0"/>
              <a:t>_</a:t>
            </a:r>
            <a:r>
              <a:rPr lang="ja-JP" altLang="en-US" sz="2000" dirty="0" smtClean="0"/>
              <a:t>月</a:t>
            </a:r>
            <a:r>
              <a:rPr lang="en-US" altLang="ja-JP" sz="2000" dirty="0" smtClean="0"/>
              <a:t>_</a:t>
            </a:r>
            <a:r>
              <a:rPr lang="ja-JP" altLang="en-US" sz="2000" dirty="0" smtClean="0"/>
              <a:t>時</a:t>
            </a:r>
            <a:r>
              <a:rPr lang="en-US" altLang="ja-JP" sz="2000" dirty="0" smtClean="0"/>
              <a:t>_</a:t>
            </a:r>
            <a:r>
              <a:rPr lang="ja-JP" altLang="en-US" sz="2000" dirty="0" smtClean="0"/>
              <a:t>分</a:t>
            </a:r>
            <a:r>
              <a:rPr lang="en-US" altLang="ja-JP" sz="2000" dirty="0" smtClean="0"/>
              <a:t>.txt</a:t>
            </a:r>
          </a:p>
          <a:p>
            <a:pPr lvl="1"/>
            <a:r>
              <a:rPr lang="ja-JP" altLang="en-US" sz="2400" dirty="0" smtClean="0"/>
              <a:t>テキストファイルの読み込み</a:t>
            </a:r>
            <a:endParaRPr lang="en-US" altLang="ja-JP" sz="2400" dirty="0" smtClean="0"/>
          </a:p>
          <a:p>
            <a:pPr lvl="2"/>
            <a:r>
              <a:rPr lang="ja-JP" altLang="en-US" sz="2000" dirty="0" smtClean="0"/>
              <a:t>コンフィギュレーションパラメータにてテキスト名指定</a:t>
            </a:r>
            <a:endParaRPr lang="en-US" altLang="ja-JP" sz="2000" dirty="0" smtClean="0"/>
          </a:p>
          <a:p>
            <a:pPr lvl="2"/>
            <a:r>
              <a:rPr lang="ja-JP" altLang="en-US" sz="2000" dirty="0" smtClean="0"/>
              <a:t>読み込みデータの出力周期も変更可能</a:t>
            </a:r>
            <a:endParaRPr lang="en-US" altLang="ja-JP" sz="20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F0B93A-3F02-4BB6-BD97-07A7B4F2C9E1}" type="slidenum">
              <a:rPr lang="ja-JP" altLang="en-US" smtClean="0"/>
              <a:pPr>
                <a:defRPr/>
              </a:pPr>
              <a:t>15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/ 15</a:t>
            </a:r>
            <a:endParaRPr lang="ja-JP" altLang="en-US" dirty="0"/>
          </a:p>
        </p:txBody>
      </p:sp>
      <p:sp>
        <p:nvSpPr>
          <p:cNvPr id="76" name="正方形/長方形 75"/>
          <p:cNvSpPr/>
          <p:nvPr/>
        </p:nvSpPr>
        <p:spPr>
          <a:xfrm>
            <a:off x="524787" y="3212976"/>
            <a:ext cx="583396" cy="12241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山形 76"/>
          <p:cNvSpPr/>
          <p:nvPr/>
        </p:nvSpPr>
        <p:spPr>
          <a:xfrm>
            <a:off x="438664" y="3243391"/>
            <a:ext cx="194422" cy="117018"/>
          </a:xfrm>
          <a:prstGeom prst="chevro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8" name="山形 77"/>
          <p:cNvSpPr/>
          <p:nvPr/>
        </p:nvSpPr>
        <p:spPr>
          <a:xfrm>
            <a:off x="438664" y="3443659"/>
            <a:ext cx="194422" cy="117018"/>
          </a:xfrm>
          <a:prstGeom prst="chevro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9" name="山形 78"/>
          <p:cNvSpPr/>
          <p:nvPr/>
        </p:nvSpPr>
        <p:spPr>
          <a:xfrm>
            <a:off x="438664" y="3662294"/>
            <a:ext cx="194422" cy="117018"/>
          </a:xfrm>
          <a:prstGeom prst="chevro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395536" y="2780927"/>
            <a:ext cx="8418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100" dirty="0" smtClean="0">
                <a:effectLst/>
              </a:rPr>
              <a:t>Filter </a:t>
            </a:r>
          </a:p>
          <a:p>
            <a:pPr algn="ctr"/>
            <a:r>
              <a:rPr lang="en-US" altLang="ja-JP" sz="1100" dirty="0" smtClean="0">
                <a:effectLst/>
              </a:rPr>
              <a:t>component</a:t>
            </a:r>
            <a:endParaRPr lang="ja-JP" altLang="en-US" sz="1100" dirty="0"/>
          </a:p>
        </p:txBody>
      </p:sp>
      <p:sp>
        <p:nvSpPr>
          <p:cNvPr id="86" name="ホームベース 85"/>
          <p:cNvSpPr/>
          <p:nvPr/>
        </p:nvSpPr>
        <p:spPr>
          <a:xfrm>
            <a:off x="1066148" y="4077072"/>
            <a:ext cx="139763" cy="122239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ホームベース 86"/>
          <p:cNvSpPr/>
          <p:nvPr/>
        </p:nvSpPr>
        <p:spPr>
          <a:xfrm>
            <a:off x="1066148" y="4293096"/>
            <a:ext cx="139763" cy="122239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ホームベース 87"/>
          <p:cNvSpPr/>
          <p:nvPr/>
        </p:nvSpPr>
        <p:spPr>
          <a:xfrm>
            <a:off x="1066147" y="3861048"/>
            <a:ext cx="139763" cy="122239"/>
          </a:xfrm>
          <a:prstGeom prst="homePlat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ホームベース 88"/>
          <p:cNvSpPr/>
          <p:nvPr/>
        </p:nvSpPr>
        <p:spPr>
          <a:xfrm>
            <a:off x="1066146" y="3655911"/>
            <a:ext cx="139763" cy="122239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ホームベース 89"/>
          <p:cNvSpPr/>
          <p:nvPr/>
        </p:nvSpPr>
        <p:spPr>
          <a:xfrm>
            <a:off x="1066148" y="3443659"/>
            <a:ext cx="139763" cy="122239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ホームベース 90"/>
          <p:cNvSpPr/>
          <p:nvPr/>
        </p:nvSpPr>
        <p:spPr>
          <a:xfrm>
            <a:off x="1066148" y="3252567"/>
            <a:ext cx="139763" cy="122239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6" name="グループ化 95"/>
          <p:cNvGrpSpPr/>
          <p:nvPr/>
        </p:nvGrpSpPr>
        <p:grpSpPr>
          <a:xfrm>
            <a:off x="336352" y="5022375"/>
            <a:ext cx="960266" cy="1073238"/>
            <a:chOff x="1617520" y="2547333"/>
            <a:chExt cx="960266" cy="1073238"/>
          </a:xfrm>
        </p:grpSpPr>
        <p:pic>
          <p:nvPicPr>
            <p:cNvPr id="9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7520" y="2547333"/>
              <a:ext cx="960266" cy="107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テキスト ボックス 97"/>
            <p:cNvSpPr txBox="1"/>
            <p:nvPr/>
          </p:nvSpPr>
          <p:spPr>
            <a:xfrm>
              <a:off x="1668689" y="2879250"/>
              <a:ext cx="85792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 err="1" smtClean="0"/>
                <a:t>GetSensor</a:t>
              </a:r>
              <a:endParaRPr kumimoji="1" lang="en-US" altLang="ja-JP" sz="1100" dirty="0" smtClean="0"/>
            </a:p>
            <a:p>
              <a:pPr algn="ctr"/>
              <a:r>
                <a:rPr kumimoji="1" lang="en-US" altLang="ja-JP" sz="1100" dirty="0" smtClean="0"/>
                <a:t>_12_18_</a:t>
              </a:r>
            </a:p>
            <a:p>
              <a:pPr algn="ctr"/>
              <a:r>
                <a:rPr kumimoji="1" lang="en-US" altLang="ja-JP" sz="1100" dirty="0" smtClean="0"/>
                <a:t>13_30.txt</a:t>
              </a:r>
              <a:endParaRPr kumimoji="1" lang="ja-JP" altLang="en-US" sz="1100" dirty="0"/>
            </a:p>
          </p:txBody>
        </p:sp>
      </p:grpSp>
      <p:sp>
        <p:nvSpPr>
          <p:cNvPr id="99" name="右矢印 98"/>
          <p:cNvSpPr/>
          <p:nvPr/>
        </p:nvSpPr>
        <p:spPr>
          <a:xfrm rot="16200000">
            <a:off x="696794" y="4674592"/>
            <a:ext cx="385759" cy="146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右矢印 99"/>
          <p:cNvSpPr/>
          <p:nvPr/>
        </p:nvSpPr>
        <p:spPr>
          <a:xfrm rot="5412399">
            <a:off x="447578" y="4677392"/>
            <a:ext cx="385759" cy="141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124" y="3252567"/>
            <a:ext cx="3080868" cy="284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53430"/>
            <a:ext cx="3615331" cy="283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テキスト ボックス 131"/>
          <p:cNvSpPr txBox="1"/>
          <p:nvPr/>
        </p:nvSpPr>
        <p:spPr>
          <a:xfrm>
            <a:off x="2627784" y="6093296"/>
            <a:ext cx="524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.txt</a:t>
            </a:r>
            <a:endParaRPr kumimoji="1" lang="ja-JP" altLang="en-US" sz="2000" dirty="0"/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6516216" y="6093296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.csv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918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F0B93A-3F02-4BB6-BD97-07A7B4F2C9E1}" type="slidenum">
              <a:rPr lang="ja-JP" altLang="en-US" smtClean="0"/>
              <a:pPr>
                <a:defRPr/>
              </a:pPr>
              <a:t>16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/ 15</a:t>
            </a:r>
            <a:endParaRPr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692150"/>
          </a:xfrm>
        </p:spPr>
        <p:txBody>
          <a:bodyPr/>
          <a:lstStyle/>
          <a:p>
            <a:r>
              <a:rPr kumimoji="1" lang="ja-JP" altLang="en-US" dirty="0" smtClean="0"/>
              <a:t>開発内容　受信筐体</a:t>
            </a:r>
            <a:endParaRPr kumimoji="1" lang="ja-JP" altLang="en-US" dirty="0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0841" y="774045"/>
            <a:ext cx="8229600" cy="5616575"/>
          </a:xfrm>
          <a:ln>
            <a:noFill/>
          </a:ln>
        </p:spPr>
        <p:txBody>
          <a:bodyPr/>
          <a:lstStyle/>
          <a:p>
            <a:pPr lvl="1"/>
            <a:r>
              <a:rPr lang="ja-JP" altLang="en-US" dirty="0" smtClean="0"/>
              <a:t>暴れ値丸め処理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コンフィギュレーションパラメータにて丸め幅変更可能</a:t>
            </a:r>
            <a:endParaRPr lang="en-US" altLang="ja-JP" dirty="0" smtClean="0"/>
          </a:p>
          <a:p>
            <a:pPr lvl="2"/>
            <a:endParaRPr lang="en-US" altLang="ja-JP" dirty="0"/>
          </a:p>
          <a:p>
            <a:pPr lvl="2"/>
            <a:endParaRPr lang="en-US" altLang="ja-JP" dirty="0" smtClean="0"/>
          </a:p>
          <a:p>
            <a:pPr lvl="2"/>
            <a:endParaRPr lang="en-US" altLang="ja-JP" dirty="0"/>
          </a:p>
          <a:p>
            <a:pPr marL="914400" lvl="2" indent="0">
              <a:buNone/>
            </a:pPr>
            <a:endParaRPr lang="en-US" altLang="ja-JP" dirty="0" smtClean="0"/>
          </a:p>
          <a:p>
            <a:pPr lvl="1"/>
            <a:r>
              <a:rPr lang="ja-JP" altLang="en-US" dirty="0"/>
              <a:t>基準値</a:t>
            </a:r>
            <a:r>
              <a:rPr lang="en-US" altLang="ja-JP" dirty="0"/>
              <a:t>0</a:t>
            </a:r>
            <a:r>
              <a:rPr lang="ja-JP" altLang="en-US" dirty="0"/>
              <a:t>の変更</a:t>
            </a:r>
            <a:endParaRPr lang="en-US" altLang="ja-JP" dirty="0"/>
          </a:p>
          <a:p>
            <a:pPr lvl="2"/>
            <a:r>
              <a:rPr lang="ja-JP" altLang="en-US" dirty="0"/>
              <a:t>コンフィギュレーションパラメータにて</a:t>
            </a:r>
            <a:r>
              <a:rPr lang="ja-JP" altLang="en-US" dirty="0" smtClean="0"/>
              <a:t>指定</a:t>
            </a:r>
            <a:endParaRPr lang="en-US" altLang="ja-JP" dirty="0"/>
          </a:p>
        </p:txBody>
      </p:sp>
      <p:cxnSp>
        <p:nvCxnSpPr>
          <p:cNvPr id="73" name="直線矢印コネクタ 72"/>
          <p:cNvCxnSpPr/>
          <p:nvPr/>
        </p:nvCxnSpPr>
        <p:spPr>
          <a:xfrm>
            <a:off x="2987824" y="2852936"/>
            <a:ext cx="266429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 flipV="1">
            <a:off x="3347864" y="1772816"/>
            <a:ext cx="0" cy="16561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 flipV="1">
            <a:off x="3131840" y="2492896"/>
            <a:ext cx="144016" cy="1080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275856" y="2492896"/>
            <a:ext cx="144016" cy="1080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 flipV="1">
            <a:off x="3419872" y="2477793"/>
            <a:ext cx="155336" cy="11075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3575208" y="2477793"/>
            <a:ext cx="144016" cy="1510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3719224" y="2492896"/>
            <a:ext cx="126209" cy="956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 flipV="1">
            <a:off x="3845433" y="2477793"/>
            <a:ext cx="144016" cy="1080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>
            <a:off x="3989449" y="2485344"/>
            <a:ext cx="209191" cy="1155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 flipV="1">
            <a:off x="4198640" y="1916832"/>
            <a:ext cx="152400" cy="6840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4351040" y="1916832"/>
            <a:ext cx="152400" cy="6991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 flipV="1">
            <a:off x="4503440" y="2492896"/>
            <a:ext cx="147401" cy="1080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4647456" y="2492896"/>
            <a:ext cx="232792" cy="1372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 flipV="1">
            <a:off x="4880248" y="2537285"/>
            <a:ext cx="155336" cy="929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/>
          <p:nvPr/>
        </p:nvCxnSpPr>
        <p:spPr>
          <a:xfrm>
            <a:off x="5035584" y="2537285"/>
            <a:ext cx="144016" cy="929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 flipV="1">
            <a:off x="5179600" y="2616011"/>
            <a:ext cx="216666" cy="141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3045083" y="2546902"/>
            <a:ext cx="230773" cy="1764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>
            <a:off x="3275856" y="2546902"/>
            <a:ext cx="14401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/>
          <p:nvPr/>
        </p:nvCxnSpPr>
        <p:spPr>
          <a:xfrm flipV="1">
            <a:off x="3419872" y="2537285"/>
            <a:ext cx="155336" cy="1263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 flipV="1">
            <a:off x="3575208" y="2540721"/>
            <a:ext cx="152400" cy="288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/>
          <p:nvPr/>
        </p:nvCxnSpPr>
        <p:spPr>
          <a:xfrm>
            <a:off x="3727608" y="2543604"/>
            <a:ext cx="117825" cy="2093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 flipV="1">
            <a:off x="3845433" y="2543604"/>
            <a:ext cx="144016" cy="2093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/>
          <p:cNvCxnSpPr/>
          <p:nvPr/>
        </p:nvCxnSpPr>
        <p:spPr>
          <a:xfrm>
            <a:off x="3989449" y="2549924"/>
            <a:ext cx="209191" cy="1461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/>
          <p:nvPr/>
        </p:nvCxnSpPr>
        <p:spPr>
          <a:xfrm flipV="1">
            <a:off x="4198640" y="2485344"/>
            <a:ext cx="121332" cy="8377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コネクタ 143"/>
          <p:cNvCxnSpPr/>
          <p:nvPr/>
        </p:nvCxnSpPr>
        <p:spPr>
          <a:xfrm>
            <a:off x="4297386" y="2488941"/>
            <a:ext cx="202606" cy="395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/>
          <p:cNvCxnSpPr/>
          <p:nvPr/>
        </p:nvCxnSpPr>
        <p:spPr>
          <a:xfrm>
            <a:off x="4499992" y="2485344"/>
            <a:ext cx="155848" cy="557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/>
          <p:cNvCxnSpPr/>
          <p:nvPr/>
        </p:nvCxnSpPr>
        <p:spPr>
          <a:xfrm>
            <a:off x="4649924" y="2492896"/>
            <a:ext cx="230324" cy="3433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コネクタ 156"/>
          <p:cNvCxnSpPr/>
          <p:nvPr/>
        </p:nvCxnSpPr>
        <p:spPr>
          <a:xfrm>
            <a:off x="4880248" y="2527207"/>
            <a:ext cx="155336" cy="1351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/>
          <p:cNvCxnSpPr/>
          <p:nvPr/>
        </p:nvCxnSpPr>
        <p:spPr>
          <a:xfrm>
            <a:off x="5050080" y="2535405"/>
            <a:ext cx="155336" cy="2913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/>
          <p:cNvCxnSpPr/>
          <p:nvPr/>
        </p:nvCxnSpPr>
        <p:spPr>
          <a:xfrm>
            <a:off x="5202480" y="2561815"/>
            <a:ext cx="193786" cy="5419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正方形/長方形 164"/>
          <p:cNvSpPr/>
          <p:nvPr/>
        </p:nvSpPr>
        <p:spPr>
          <a:xfrm>
            <a:off x="5652120" y="1772816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bare </a:t>
            </a:r>
            <a:r>
              <a:rPr lang="en-US" altLang="ja-JP" dirty="0" smtClean="0">
                <a:solidFill>
                  <a:srgbClr val="FF0000"/>
                </a:solidFill>
              </a:rPr>
              <a:t>value</a:t>
            </a:r>
            <a:endParaRPr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67" name="直線矢印コネクタ 166"/>
          <p:cNvCxnSpPr/>
          <p:nvPr/>
        </p:nvCxnSpPr>
        <p:spPr>
          <a:xfrm flipH="1">
            <a:off x="4427240" y="1957482"/>
            <a:ext cx="1224880" cy="3089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正方形/長方形 167"/>
          <p:cNvSpPr/>
          <p:nvPr/>
        </p:nvSpPr>
        <p:spPr>
          <a:xfrm>
            <a:off x="6011780" y="2234155"/>
            <a:ext cx="1633781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average value</a:t>
            </a:r>
            <a:endParaRPr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169" name="直線矢印コネクタ 168"/>
          <p:cNvCxnSpPr/>
          <p:nvPr/>
        </p:nvCxnSpPr>
        <p:spPr>
          <a:xfrm flipH="1">
            <a:off x="5202480" y="2418821"/>
            <a:ext cx="809300" cy="13115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8" name="グループ化 197"/>
          <p:cNvGrpSpPr/>
          <p:nvPr/>
        </p:nvGrpSpPr>
        <p:grpSpPr>
          <a:xfrm>
            <a:off x="2688702" y="4580242"/>
            <a:ext cx="2944971" cy="1791359"/>
            <a:chOff x="2644334" y="4973718"/>
            <a:chExt cx="1927666" cy="883229"/>
          </a:xfrm>
        </p:grpSpPr>
        <p:sp>
          <p:nvSpPr>
            <p:cNvPr id="172" name="正方形/長方形 171"/>
            <p:cNvSpPr/>
            <p:nvPr/>
          </p:nvSpPr>
          <p:spPr>
            <a:xfrm>
              <a:off x="2987824" y="5004694"/>
              <a:ext cx="576064" cy="83312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3" name="直線コネクタ 172"/>
            <p:cNvCxnSpPr/>
            <p:nvPr/>
          </p:nvCxnSpPr>
          <p:spPr>
            <a:xfrm flipV="1">
              <a:off x="2987824" y="5205050"/>
              <a:ext cx="72008" cy="2069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線コネクタ 173"/>
            <p:cNvCxnSpPr/>
            <p:nvPr/>
          </p:nvCxnSpPr>
          <p:spPr>
            <a:xfrm>
              <a:off x="3059832" y="5213763"/>
              <a:ext cx="72008" cy="7838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線コネクタ 174"/>
            <p:cNvCxnSpPr/>
            <p:nvPr/>
          </p:nvCxnSpPr>
          <p:spPr>
            <a:xfrm flipV="1">
              <a:off x="3131840" y="5117734"/>
              <a:ext cx="72008" cy="17441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線コネクタ 175"/>
            <p:cNvCxnSpPr/>
            <p:nvPr/>
          </p:nvCxnSpPr>
          <p:spPr>
            <a:xfrm>
              <a:off x="3203848" y="5117734"/>
              <a:ext cx="144016" cy="3815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線コネクタ 176"/>
            <p:cNvCxnSpPr/>
            <p:nvPr/>
          </p:nvCxnSpPr>
          <p:spPr>
            <a:xfrm flipV="1">
              <a:off x="3347864" y="5308507"/>
              <a:ext cx="72008" cy="19079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線コネクタ 177"/>
            <p:cNvCxnSpPr/>
            <p:nvPr/>
          </p:nvCxnSpPr>
          <p:spPr>
            <a:xfrm>
              <a:off x="3419872" y="5292145"/>
              <a:ext cx="72008" cy="207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線コネクタ 178"/>
            <p:cNvCxnSpPr>
              <a:endCxn id="172" idx="3"/>
            </p:cNvCxnSpPr>
            <p:nvPr/>
          </p:nvCxnSpPr>
          <p:spPr>
            <a:xfrm flipV="1">
              <a:off x="3491880" y="5421254"/>
              <a:ext cx="72008" cy="7804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正方形/長方形 179"/>
            <p:cNvSpPr/>
            <p:nvPr/>
          </p:nvSpPr>
          <p:spPr>
            <a:xfrm>
              <a:off x="3995936" y="5069395"/>
              <a:ext cx="576064" cy="574903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1" name="直線コネクタ 180"/>
            <p:cNvCxnSpPr/>
            <p:nvPr/>
          </p:nvCxnSpPr>
          <p:spPr>
            <a:xfrm flipV="1">
              <a:off x="3995936" y="5269751"/>
              <a:ext cx="72008" cy="2069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線コネクタ 181"/>
            <p:cNvCxnSpPr/>
            <p:nvPr/>
          </p:nvCxnSpPr>
          <p:spPr>
            <a:xfrm>
              <a:off x="4067944" y="5278464"/>
              <a:ext cx="72008" cy="7838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線コネクタ 182"/>
            <p:cNvCxnSpPr/>
            <p:nvPr/>
          </p:nvCxnSpPr>
          <p:spPr>
            <a:xfrm flipV="1">
              <a:off x="4139952" y="5182435"/>
              <a:ext cx="72008" cy="17441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線コネクタ 183"/>
            <p:cNvCxnSpPr/>
            <p:nvPr/>
          </p:nvCxnSpPr>
          <p:spPr>
            <a:xfrm>
              <a:off x="4211960" y="5182435"/>
              <a:ext cx="144016" cy="3815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線コネクタ 184"/>
            <p:cNvCxnSpPr/>
            <p:nvPr/>
          </p:nvCxnSpPr>
          <p:spPr>
            <a:xfrm flipV="1">
              <a:off x="4355976" y="5373208"/>
              <a:ext cx="72008" cy="19079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線コネクタ 185"/>
            <p:cNvCxnSpPr/>
            <p:nvPr/>
          </p:nvCxnSpPr>
          <p:spPr>
            <a:xfrm>
              <a:off x="4427984" y="5356846"/>
              <a:ext cx="72008" cy="207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線コネクタ 186"/>
            <p:cNvCxnSpPr/>
            <p:nvPr/>
          </p:nvCxnSpPr>
          <p:spPr>
            <a:xfrm flipV="1">
              <a:off x="4499992" y="5469476"/>
              <a:ext cx="72008" cy="9452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線コネクタ 187"/>
            <p:cNvCxnSpPr/>
            <p:nvPr/>
          </p:nvCxnSpPr>
          <p:spPr>
            <a:xfrm>
              <a:off x="2987824" y="5736291"/>
              <a:ext cx="5760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線コネクタ 188"/>
            <p:cNvCxnSpPr/>
            <p:nvPr/>
          </p:nvCxnSpPr>
          <p:spPr>
            <a:xfrm>
              <a:off x="3995936" y="5460423"/>
              <a:ext cx="5760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テキスト ボックス 189"/>
            <p:cNvSpPr txBox="1"/>
            <p:nvPr/>
          </p:nvSpPr>
          <p:spPr>
            <a:xfrm>
              <a:off x="2644334" y="5333758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/>
                <a:t>1000</a:t>
              </a:r>
              <a:endParaRPr kumimoji="1" lang="ja-JP" altLang="en-US" sz="900" dirty="0"/>
            </a:p>
          </p:txBody>
        </p:sp>
        <p:sp>
          <p:nvSpPr>
            <p:cNvPr id="191" name="テキスト ボックス 190"/>
            <p:cNvSpPr txBox="1"/>
            <p:nvPr/>
          </p:nvSpPr>
          <p:spPr>
            <a:xfrm>
              <a:off x="2817458" y="5626115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/>
                <a:t>0</a:t>
              </a:r>
              <a:endParaRPr kumimoji="1" lang="ja-JP" altLang="en-US" sz="900" dirty="0"/>
            </a:p>
          </p:txBody>
        </p:sp>
        <p:sp>
          <p:nvSpPr>
            <p:cNvPr id="192" name="テキスト ボックス 191"/>
            <p:cNvSpPr txBox="1"/>
            <p:nvPr/>
          </p:nvSpPr>
          <p:spPr>
            <a:xfrm>
              <a:off x="2644334" y="4973718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/>
                <a:t>2000</a:t>
              </a:r>
              <a:endParaRPr kumimoji="1" lang="ja-JP" altLang="en-US" sz="900" dirty="0"/>
            </a:p>
          </p:txBody>
        </p:sp>
        <p:sp>
          <p:nvSpPr>
            <p:cNvPr id="193" name="テキスト ボックス 192"/>
            <p:cNvSpPr txBox="1"/>
            <p:nvPr/>
          </p:nvSpPr>
          <p:spPr>
            <a:xfrm>
              <a:off x="3825570" y="5354060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/>
                <a:t>0</a:t>
              </a:r>
              <a:endParaRPr kumimoji="1" lang="ja-JP" altLang="en-US" sz="900" dirty="0"/>
            </a:p>
          </p:txBody>
        </p:sp>
        <p:sp>
          <p:nvSpPr>
            <p:cNvPr id="194" name="テキスト ボックス 193"/>
            <p:cNvSpPr txBox="1"/>
            <p:nvPr/>
          </p:nvSpPr>
          <p:spPr>
            <a:xfrm>
              <a:off x="3652446" y="5018739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 smtClean="0"/>
                <a:t>1000</a:t>
              </a:r>
              <a:endParaRPr kumimoji="1" lang="ja-JP" altLang="en-US" sz="900" dirty="0"/>
            </a:p>
          </p:txBody>
        </p:sp>
        <p:sp>
          <p:nvSpPr>
            <p:cNvPr id="195" name="テキスト ボックス 194"/>
            <p:cNvSpPr txBox="1"/>
            <p:nvPr/>
          </p:nvSpPr>
          <p:spPr>
            <a:xfrm>
              <a:off x="3674888" y="5549782"/>
              <a:ext cx="39305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 smtClean="0"/>
                <a:t>-300</a:t>
              </a:r>
              <a:endParaRPr kumimoji="1" lang="ja-JP" altLang="en-US" sz="900" dirty="0"/>
            </a:p>
          </p:txBody>
        </p:sp>
        <p:sp>
          <p:nvSpPr>
            <p:cNvPr id="196" name="右矢印 195"/>
            <p:cNvSpPr/>
            <p:nvPr/>
          </p:nvSpPr>
          <p:spPr>
            <a:xfrm>
              <a:off x="3625542" y="5280883"/>
              <a:ext cx="154370" cy="16515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647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開発目的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F0B93A-3F02-4BB6-BD97-07A7B4F2C9E1}" type="slidenum">
              <a:rPr lang="ja-JP" altLang="en-US" smtClean="0"/>
              <a:pPr>
                <a:defRPr/>
              </a:pPr>
              <a:t>1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/ 11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39552" y="692696"/>
            <a:ext cx="8026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 smtClean="0"/>
              <a:t>実機を使用する際、センサ情報はとても重要</a:t>
            </a:r>
            <a:endParaRPr lang="ja-JP" altLang="en-US" sz="2800" dirty="0"/>
          </a:p>
        </p:txBody>
      </p:sp>
      <p:sp>
        <p:nvSpPr>
          <p:cNvPr id="11" name="正方形/長方形 10"/>
          <p:cNvSpPr/>
          <p:nvPr/>
        </p:nvSpPr>
        <p:spPr>
          <a:xfrm>
            <a:off x="3607534" y="1215916"/>
            <a:ext cx="1633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/>
              <a:t>しかし・・・</a:t>
            </a:r>
            <a:endParaRPr lang="en-US" altLang="ja-JP" sz="2800" dirty="0"/>
          </a:p>
        </p:txBody>
      </p:sp>
      <p:sp>
        <p:nvSpPr>
          <p:cNvPr id="16" name="AutoShape 16" descr="http://gvote.x0.com/up/g12533441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92" y="2204864"/>
            <a:ext cx="3903345" cy="20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907" y="3543714"/>
            <a:ext cx="5204460" cy="277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秋葉原店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294" y="1937752"/>
            <a:ext cx="2261616" cy="22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店舗画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84" y="2357538"/>
            <a:ext cx="2324127" cy="174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homepage3.nifty.com/nonchansoft/nec78/new3d/new_3d_kairo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863" y="3793634"/>
            <a:ext cx="1802130" cy="98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blocco-deli.co.jp/blog/wp-content/uploads/2008/10/circui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907" y="4064811"/>
            <a:ext cx="1422222" cy="107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ファイル:Soldering gu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71641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727" y="4473505"/>
            <a:ext cx="1428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5" y="3359300"/>
            <a:ext cx="3088424" cy="222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 rot="20817721">
            <a:off x="60846" y="4039079"/>
            <a:ext cx="8983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</a:rPr>
              <a:t>実装まで</a:t>
            </a:r>
            <a:r>
              <a:rPr lang="ja-JP" altLang="en-US" sz="3200" dirty="0" smtClean="0">
                <a:solidFill>
                  <a:srgbClr val="FF0000"/>
                </a:solidFill>
              </a:rPr>
              <a:t>に準備が多すぎて嫌になりません・・・？？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4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開発目的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F0B93A-3F02-4BB6-BD97-07A7B4F2C9E1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/ 11</a:t>
            </a:r>
            <a:endParaRPr lang="ja-JP" altLang="en-US" dirty="0"/>
          </a:p>
        </p:txBody>
      </p:sp>
      <p:grpSp>
        <p:nvGrpSpPr>
          <p:cNvPr id="15" name="グループ化 14"/>
          <p:cNvGrpSpPr/>
          <p:nvPr/>
        </p:nvGrpSpPr>
        <p:grpSpPr>
          <a:xfrm rot="19748462">
            <a:off x="1656668" y="2237428"/>
            <a:ext cx="1722496" cy="2880320"/>
            <a:chOff x="4163380" y="1813280"/>
            <a:chExt cx="1722496" cy="2880320"/>
          </a:xfrm>
        </p:grpSpPr>
        <p:sp>
          <p:nvSpPr>
            <p:cNvPr id="16" name="直方体 15"/>
            <p:cNvSpPr/>
            <p:nvPr/>
          </p:nvSpPr>
          <p:spPr>
            <a:xfrm rot="21598637" flipH="1">
              <a:off x="4163380" y="1813280"/>
              <a:ext cx="1722496" cy="2880320"/>
            </a:xfrm>
            <a:prstGeom prst="cube">
              <a:avLst>
                <a:gd name="adj" fmla="val 3882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i="1" dirty="0"/>
            </a:p>
          </p:txBody>
        </p:sp>
        <p:grpSp>
          <p:nvGrpSpPr>
            <p:cNvPr id="18" name="グループ化 17"/>
            <p:cNvGrpSpPr/>
            <p:nvPr/>
          </p:nvGrpSpPr>
          <p:grpSpPr>
            <a:xfrm>
              <a:off x="4237647" y="1880960"/>
              <a:ext cx="1634400" cy="2800800"/>
              <a:chOff x="4298666" y="1957942"/>
              <a:chExt cx="1594800" cy="2736000"/>
            </a:xfrm>
          </p:grpSpPr>
          <p:sp>
            <p:nvSpPr>
              <p:cNvPr id="19" name="正方形/長方形 18"/>
              <p:cNvSpPr/>
              <p:nvPr/>
            </p:nvSpPr>
            <p:spPr>
              <a:xfrm>
                <a:off x="4298666" y="1957942"/>
                <a:ext cx="1594800" cy="2736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直方体 19"/>
              <p:cNvSpPr/>
              <p:nvPr/>
            </p:nvSpPr>
            <p:spPr>
              <a:xfrm rot="21598637" flipH="1">
                <a:off x="4371401" y="2127719"/>
                <a:ext cx="1463661" cy="2253832"/>
              </a:xfrm>
              <a:prstGeom prst="cube">
                <a:avLst>
                  <a:gd name="adj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i="1" dirty="0"/>
              </a:p>
            </p:txBody>
          </p:sp>
          <p:sp>
            <p:nvSpPr>
              <p:cNvPr id="21" name="直方体 20"/>
              <p:cNvSpPr/>
              <p:nvPr/>
            </p:nvSpPr>
            <p:spPr>
              <a:xfrm rot="21598637" flipH="1">
                <a:off x="4371443" y="4427589"/>
                <a:ext cx="1456929" cy="188513"/>
              </a:xfrm>
              <a:prstGeom prst="cube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i="1" dirty="0"/>
              </a:p>
            </p:txBody>
          </p:sp>
          <p:sp>
            <p:nvSpPr>
              <p:cNvPr id="22" name="直方体 21"/>
              <p:cNvSpPr/>
              <p:nvPr/>
            </p:nvSpPr>
            <p:spPr>
              <a:xfrm rot="21598637" flipH="1">
                <a:off x="4916175" y="2001650"/>
                <a:ext cx="367461" cy="83227"/>
              </a:xfrm>
              <a:prstGeom prst="cube">
                <a:avLst>
                  <a:gd name="adj" fmla="val 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i="1" dirty="0"/>
              </a:p>
            </p:txBody>
          </p:sp>
          <p:sp>
            <p:nvSpPr>
              <p:cNvPr id="23" name="直方体 22"/>
              <p:cNvSpPr/>
              <p:nvPr/>
            </p:nvSpPr>
            <p:spPr>
              <a:xfrm rot="21598637" flipH="1">
                <a:off x="4371440" y="4427306"/>
                <a:ext cx="530321" cy="189305"/>
              </a:xfrm>
              <a:prstGeom prst="cube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i="1" dirty="0"/>
              </a:p>
            </p:txBody>
          </p:sp>
          <p:sp>
            <p:nvSpPr>
              <p:cNvPr id="24" name="直方体 23"/>
              <p:cNvSpPr/>
              <p:nvPr/>
            </p:nvSpPr>
            <p:spPr>
              <a:xfrm rot="21598637" flipH="1">
                <a:off x="5364051" y="4430566"/>
                <a:ext cx="470974" cy="185732"/>
              </a:xfrm>
              <a:prstGeom prst="cube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i="1" dirty="0"/>
              </a:p>
            </p:txBody>
          </p:sp>
        </p:grpSp>
      </p:grpSp>
      <p:sp>
        <p:nvSpPr>
          <p:cNvPr id="9" name="テキスト ボックス 8"/>
          <p:cNvSpPr txBox="1"/>
          <p:nvPr/>
        </p:nvSpPr>
        <p:spPr>
          <a:xfrm>
            <a:off x="251520" y="908720"/>
            <a:ext cx="835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すで</a:t>
            </a:r>
            <a:r>
              <a:rPr lang="ja-JP" altLang="en-US" sz="2800" dirty="0" smtClean="0"/>
              <a:t>に各種センサを内蔵しているスマートフォンに着目</a:t>
            </a:r>
            <a:endParaRPr kumimoji="1" lang="ja-JP" altLang="en-US" sz="2800" dirty="0"/>
          </a:p>
        </p:txBody>
      </p:sp>
      <p:sp>
        <p:nvSpPr>
          <p:cNvPr id="25" name="角丸四角形吹き出し 24"/>
          <p:cNvSpPr/>
          <p:nvPr/>
        </p:nvSpPr>
        <p:spPr>
          <a:xfrm>
            <a:off x="4211960" y="1556792"/>
            <a:ext cx="3890463" cy="4680520"/>
          </a:xfrm>
          <a:prstGeom prst="wedgeRoundRectCallout">
            <a:avLst>
              <a:gd name="adj1" fmla="val -70977"/>
              <a:gd name="adj2" fmla="val -724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 smtClean="0"/>
              <a:t>・加速度センサ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・</a:t>
            </a:r>
            <a:r>
              <a:rPr lang="ja-JP" altLang="en-US" sz="2400" dirty="0" smtClean="0"/>
              <a:t>線形加速度センサ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・重力センサ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・傾きセンサ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・地磁気センサ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・ジャイロセンサ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・回転ベクトルセンサ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・照度センサ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・近接センサ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・周辺温度センサ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・気圧センサ</a:t>
            </a:r>
            <a:r>
              <a:rPr kumimoji="1" lang="en-US" altLang="ja-JP" sz="2400" dirty="0" smtClean="0"/>
              <a:t>	</a:t>
            </a:r>
            <a:r>
              <a:rPr kumimoji="1" lang="ja-JP" altLang="en-US" sz="2400" dirty="0" smtClean="0"/>
              <a:t>　　　</a:t>
            </a:r>
            <a:r>
              <a:rPr lang="ja-JP" altLang="en-US" sz="2400" dirty="0" smtClean="0"/>
              <a:t>・</a:t>
            </a:r>
            <a:r>
              <a:rPr lang="ja-JP" altLang="en-US" sz="2400" dirty="0"/>
              <a:t>・・</a:t>
            </a:r>
            <a:r>
              <a:rPr lang="en-US" altLang="ja-JP" sz="2400" dirty="0" err="1" smtClean="0"/>
              <a:t>etc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GPS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075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開発手段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株式会社セックのリリースした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 smtClean="0"/>
              <a:t>　「</a:t>
            </a:r>
            <a:r>
              <a:rPr lang="en-US" altLang="ja-JP" dirty="0" smtClean="0"/>
              <a:t>RTM on Android</a:t>
            </a:r>
            <a:r>
              <a:rPr lang="ja-JP" altLang="en-US" dirty="0" smtClean="0"/>
              <a:t>」を使用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F0B93A-3F02-4BB6-BD97-07A7B4F2C9E1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/ 11</a:t>
            </a:r>
            <a:endParaRPr lang="ja-JP" altLang="en-US" dirty="0"/>
          </a:p>
        </p:txBody>
      </p:sp>
      <p:grpSp>
        <p:nvGrpSpPr>
          <p:cNvPr id="6" name="グループ化 5"/>
          <p:cNvGrpSpPr>
            <a:grpSpLocks noChangeAspect="1"/>
          </p:cNvGrpSpPr>
          <p:nvPr/>
        </p:nvGrpSpPr>
        <p:grpSpPr>
          <a:xfrm rot="19748462">
            <a:off x="1041672" y="2530050"/>
            <a:ext cx="688998" cy="1152128"/>
            <a:chOff x="4163380" y="1813280"/>
            <a:chExt cx="1722496" cy="2880320"/>
          </a:xfrm>
        </p:grpSpPr>
        <p:sp>
          <p:nvSpPr>
            <p:cNvPr id="7" name="直方体 6"/>
            <p:cNvSpPr/>
            <p:nvPr/>
          </p:nvSpPr>
          <p:spPr>
            <a:xfrm rot="21598637" flipH="1">
              <a:off x="4163380" y="1813280"/>
              <a:ext cx="1722496" cy="2880320"/>
            </a:xfrm>
            <a:prstGeom prst="cube">
              <a:avLst>
                <a:gd name="adj" fmla="val 3882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i="1" dirty="0"/>
            </a:p>
          </p:txBody>
        </p:sp>
        <p:grpSp>
          <p:nvGrpSpPr>
            <p:cNvPr id="8" name="グループ化 7"/>
            <p:cNvGrpSpPr/>
            <p:nvPr/>
          </p:nvGrpSpPr>
          <p:grpSpPr>
            <a:xfrm>
              <a:off x="4237647" y="1880960"/>
              <a:ext cx="1634400" cy="2800800"/>
              <a:chOff x="4298666" y="1957942"/>
              <a:chExt cx="1594800" cy="2736000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4298666" y="1957942"/>
                <a:ext cx="1594800" cy="2736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直方体 9"/>
              <p:cNvSpPr/>
              <p:nvPr/>
            </p:nvSpPr>
            <p:spPr>
              <a:xfrm rot="21598637" flipH="1">
                <a:off x="4371401" y="2127719"/>
                <a:ext cx="1463661" cy="2253832"/>
              </a:xfrm>
              <a:prstGeom prst="cube">
                <a:avLst>
                  <a:gd name="adj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i="1" dirty="0"/>
              </a:p>
            </p:txBody>
          </p:sp>
          <p:sp>
            <p:nvSpPr>
              <p:cNvPr id="11" name="直方体 10"/>
              <p:cNvSpPr/>
              <p:nvPr/>
            </p:nvSpPr>
            <p:spPr>
              <a:xfrm rot="21598637" flipH="1">
                <a:off x="4371443" y="4427589"/>
                <a:ext cx="1456929" cy="188513"/>
              </a:xfrm>
              <a:prstGeom prst="cube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i="1" dirty="0"/>
              </a:p>
            </p:txBody>
          </p:sp>
          <p:sp>
            <p:nvSpPr>
              <p:cNvPr id="12" name="直方体 11"/>
              <p:cNvSpPr/>
              <p:nvPr/>
            </p:nvSpPr>
            <p:spPr>
              <a:xfrm rot="21598637" flipH="1">
                <a:off x="4916175" y="2001650"/>
                <a:ext cx="367461" cy="83227"/>
              </a:xfrm>
              <a:prstGeom prst="cube">
                <a:avLst>
                  <a:gd name="adj" fmla="val 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i="1" dirty="0"/>
              </a:p>
            </p:txBody>
          </p:sp>
          <p:sp>
            <p:nvSpPr>
              <p:cNvPr id="13" name="直方体 12"/>
              <p:cNvSpPr/>
              <p:nvPr/>
            </p:nvSpPr>
            <p:spPr>
              <a:xfrm rot="21598637" flipH="1">
                <a:off x="4371440" y="4427306"/>
                <a:ext cx="530321" cy="189305"/>
              </a:xfrm>
              <a:prstGeom prst="cube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i="1" dirty="0"/>
              </a:p>
            </p:txBody>
          </p:sp>
          <p:sp>
            <p:nvSpPr>
              <p:cNvPr id="14" name="直方体 13"/>
              <p:cNvSpPr/>
              <p:nvPr/>
            </p:nvSpPr>
            <p:spPr>
              <a:xfrm rot="21598637" flipH="1">
                <a:off x="5364051" y="4430566"/>
                <a:ext cx="470974" cy="185732"/>
              </a:xfrm>
              <a:prstGeom prst="cube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i="1" dirty="0"/>
              </a:p>
            </p:txBody>
          </p:sp>
        </p:grpSp>
      </p:grpSp>
      <p:grpSp>
        <p:nvGrpSpPr>
          <p:cNvPr id="15" name="グループ化 14"/>
          <p:cNvGrpSpPr/>
          <p:nvPr/>
        </p:nvGrpSpPr>
        <p:grpSpPr>
          <a:xfrm>
            <a:off x="1728590" y="2224058"/>
            <a:ext cx="509261" cy="617733"/>
            <a:chOff x="4139952" y="290987"/>
            <a:chExt cx="509261" cy="617733"/>
          </a:xfrm>
        </p:grpSpPr>
        <p:sp>
          <p:nvSpPr>
            <p:cNvPr id="16" name="正方形/長方形 15"/>
            <p:cNvSpPr/>
            <p:nvPr/>
          </p:nvSpPr>
          <p:spPr>
            <a:xfrm>
              <a:off x="4139952" y="290987"/>
              <a:ext cx="439380" cy="617733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ホームベース 16"/>
            <p:cNvSpPr/>
            <p:nvPr/>
          </p:nvSpPr>
          <p:spPr>
            <a:xfrm>
              <a:off x="4509450" y="315020"/>
              <a:ext cx="139763" cy="122239"/>
            </a:xfrm>
            <a:prstGeom prst="homePlat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ホームベース 17"/>
            <p:cNvSpPr/>
            <p:nvPr/>
          </p:nvSpPr>
          <p:spPr>
            <a:xfrm>
              <a:off x="4509450" y="517899"/>
              <a:ext cx="139763" cy="122239"/>
            </a:xfrm>
            <a:prstGeom prst="homePlat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ホームベース 18"/>
            <p:cNvSpPr/>
            <p:nvPr/>
          </p:nvSpPr>
          <p:spPr>
            <a:xfrm>
              <a:off x="4509449" y="733923"/>
              <a:ext cx="139763" cy="122239"/>
            </a:xfrm>
            <a:prstGeom prst="homePlat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1737">
            <a:off x="2773147" y="2742454"/>
            <a:ext cx="20476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73209"/>
            <a:ext cx="1008112" cy="79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_images/component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874" y="3790783"/>
            <a:ext cx="6858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2619542" y="6128034"/>
            <a:ext cx="625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http://www.sec.co.jp/robot/rtm_on_android/introduction.html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31890" y="2219266"/>
            <a:ext cx="3993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端末上では</a:t>
            </a:r>
            <a:endParaRPr kumimoji="1" lang="en-US" altLang="ja-JP" sz="2000" dirty="0" smtClean="0"/>
          </a:p>
          <a:p>
            <a:r>
              <a:rPr lang="en-US" altLang="ja-JP" sz="2000" dirty="0"/>
              <a:t>	</a:t>
            </a:r>
            <a:r>
              <a:rPr kumimoji="1" lang="ja-JP" altLang="en-US" sz="2000" dirty="0" smtClean="0"/>
              <a:t>アプリケーションとして実行</a:t>
            </a:r>
            <a:endParaRPr kumimoji="1" lang="ja-JP" altLang="en-US" sz="2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220617" y="3436840"/>
            <a:ext cx="32159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NameServer</a:t>
            </a:r>
            <a:r>
              <a:rPr kumimoji="1" lang="ja-JP" altLang="en-US" sz="2000" dirty="0" err="1" smtClean="0"/>
              <a:t>への</a:t>
            </a:r>
            <a:r>
              <a:rPr kumimoji="1" lang="ja-JP" altLang="en-US" sz="2000" dirty="0" smtClean="0"/>
              <a:t>接続は</a:t>
            </a:r>
            <a:endParaRPr kumimoji="1" lang="en-US" altLang="ja-JP" sz="2000" dirty="0" smtClean="0"/>
          </a:p>
          <a:p>
            <a:r>
              <a:rPr lang="en-US" altLang="ja-JP" sz="2000" dirty="0"/>
              <a:t>	</a:t>
            </a:r>
            <a:r>
              <a:rPr lang="ja-JP" altLang="en-US" sz="2000" dirty="0" smtClean="0"/>
              <a:t>デザリングでも可能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949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開発内容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 smtClean="0"/>
              <a:t>Android</a:t>
            </a:r>
            <a:r>
              <a:rPr kumimoji="1" lang="ja-JP" altLang="en-US" sz="2800" dirty="0" smtClean="0"/>
              <a:t>端末</a:t>
            </a:r>
            <a:endParaRPr kumimoji="1" lang="en-US" altLang="ja-JP" sz="2800" dirty="0" smtClean="0"/>
          </a:p>
          <a:p>
            <a:pPr lvl="1"/>
            <a:r>
              <a:rPr lang="ja-JP" altLang="en-US" sz="2400" dirty="0" smtClean="0"/>
              <a:t>各種センサに対し値を取得するコンポーネント　アプリケーションを作成「</a:t>
            </a:r>
            <a:r>
              <a:rPr lang="en-US" altLang="ja-JP" sz="2400" dirty="0" smtClean="0"/>
              <a:t>Get”</a:t>
            </a:r>
            <a:r>
              <a:rPr lang="ja-JP" altLang="en-US" sz="2400" dirty="0" smtClean="0"/>
              <a:t>センサ名</a:t>
            </a:r>
            <a:r>
              <a:rPr lang="en-US" altLang="ja-JP" sz="2400" dirty="0" smtClean="0"/>
              <a:t>”.</a:t>
            </a:r>
            <a:r>
              <a:rPr lang="en-US" altLang="ja-JP" sz="2400" dirty="0" err="1" smtClean="0"/>
              <a:t>apk</a:t>
            </a:r>
            <a:r>
              <a:rPr lang="ja-JP" altLang="en-US" sz="2400" dirty="0" smtClean="0"/>
              <a:t>」</a:t>
            </a:r>
            <a:endParaRPr lang="en-US" altLang="ja-JP" sz="2400" dirty="0" smtClean="0"/>
          </a:p>
          <a:p>
            <a:pPr lvl="1"/>
            <a:r>
              <a:rPr kumimoji="1" lang="ja-JP" altLang="en-US" sz="2400" dirty="0"/>
              <a:t>使用</a:t>
            </a:r>
            <a:r>
              <a:rPr kumimoji="1" lang="ja-JP" altLang="en-US" sz="2400" dirty="0" smtClean="0"/>
              <a:t>可能センサの一覧を取得し、一覧から選択した複数センサ情報を取得するアプリケーションを作成　　　　　　　　「</a:t>
            </a:r>
            <a:r>
              <a:rPr kumimoji="1" lang="en-US" altLang="ja-JP" sz="2400" dirty="0" err="1" smtClean="0"/>
              <a:t>GetSensors.apk</a:t>
            </a:r>
            <a:r>
              <a:rPr kumimoji="1" lang="ja-JP" altLang="en-US" sz="2400" dirty="0" smtClean="0"/>
              <a:t>」</a:t>
            </a:r>
            <a:endParaRPr lang="en-US" altLang="ja-JP" sz="2400" dirty="0"/>
          </a:p>
          <a:p>
            <a:pPr marL="457200" lvl="1" indent="0">
              <a:buNone/>
            </a:pPr>
            <a:endParaRPr kumimoji="1" lang="en-US" altLang="ja-JP" dirty="0" smtClean="0"/>
          </a:p>
          <a:p>
            <a:pPr marL="457200" lvl="1" indent="0">
              <a:buNone/>
            </a:pPr>
            <a:endParaRPr kumimoji="1" lang="en-US" altLang="ja-JP" dirty="0" smtClean="0"/>
          </a:p>
          <a:p>
            <a:pPr marL="457200" lvl="1" indent="0">
              <a:buNone/>
            </a:pPr>
            <a:endParaRPr kumimoji="1" lang="en-US" altLang="ja-JP" dirty="0" smtClean="0"/>
          </a:p>
          <a:p>
            <a:r>
              <a:rPr lang="ja-JP" altLang="en-US" sz="2800" dirty="0" smtClean="0"/>
              <a:t>情報受信筐体</a:t>
            </a:r>
            <a:endParaRPr lang="en-US" altLang="ja-JP" sz="2800" dirty="0"/>
          </a:p>
          <a:p>
            <a:pPr lvl="1"/>
            <a:r>
              <a:rPr lang="ja-JP" altLang="en-US" sz="2400" dirty="0" smtClean="0"/>
              <a:t>受信情報を使いやすい形式に整理し出力するフィルタ用コンポーネントを作成「</a:t>
            </a:r>
            <a:r>
              <a:rPr lang="en-US" altLang="ja-JP" sz="2400" dirty="0" smtClean="0"/>
              <a:t>”</a:t>
            </a:r>
            <a:r>
              <a:rPr lang="ja-JP" altLang="en-US" sz="2400" dirty="0" smtClean="0"/>
              <a:t>センサ名</a:t>
            </a:r>
            <a:r>
              <a:rPr lang="en-US" altLang="ja-JP" sz="2400" dirty="0" smtClean="0"/>
              <a:t>”Filter</a:t>
            </a:r>
            <a:r>
              <a:rPr lang="ja-JP" altLang="en-US" sz="2400" dirty="0" smtClean="0"/>
              <a:t>」</a:t>
            </a:r>
            <a:endParaRPr lang="en-US" altLang="ja-JP" sz="2400" dirty="0" smtClean="0"/>
          </a:p>
          <a:p>
            <a:pPr lvl="2"/>
            <a:r>
              <a:rPr lang="ja-JP" altLang="en-US" sz="2000" dirty="0"/>
              <a:t>受信</a:t>
            </a:r>
            <a:r>
              <a:rPr lang="ja-JP" altLang="en-US" sz="2000" dirty="0" smtClean="0"/>
              <a:t>情報をテキストファイルに出力</a:t>
            </a:r>
            <a:endParaRPr lang="en-US" altLang="ja-JP" sz="20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F0B93A-3F02-4BB6-BD97-07A7B4F2C9E1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/ 11</a:t>
            </a:r>
            <a:endParaRPr lang="ja-JP" altLang="en-US" dirty="0"/>
          </a:p>
        </p:txBody>
      </p:sp>
      <p:pic>
        <p:nvPicPr>
          <p:cNvPr id="6" name="図 5" descr="C:\Users\masaru\Pictures\RTM2013\Screenshot_2013-11-28-15-23-3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470" y="3017388"/>
            <a:ext cx="136815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373" y="2924731"/>
            <a:ext cx="3059832" cy="24895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右矢印 7"/>
          <p:cNvSpPr/>
          <p:nvPr/>
        </p:nvSpPr>
        <p:spPr>
          <a:xfrm>
            <a:off x="5508104" y="3891702"/>
            <a:ext cx="792088" cy="555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5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smhn.info/wp-content/uploads/2013/07/android_mr_droi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96342"/>
            <a:ext cx="6096000" cy="3429001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開発内容　</a:t>
            </a:r>
            <a:r>
              <a:rPr lang="ja-JP" altLang="en-US" dirty="0" smtClean="0"/>
              <a:t>コンポーネント群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取得可能センサ　</a:t>
            </a:r>
            <a:r>
              <a:rPr kumimoji="1" lang="en-US" altLang="ja-JP" dirty="0" smtClean="0"/>
              <a:t>11</a:t>
            </a:r>
            <a:r>
              <a:rPr kumimoji="1" lang="ja-JP" altLang="en-US" dirty="0" smtClean="0"/>
              <a:t>種類　＋　</a:t>
            </a:r>
            <a:r>
              <a:rPr kumimoji="1" lang="en-US" altLang="ja-JP" dirty="0" smtClean="0"/>
              <a:t>GPS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「加速度」　「線形加速度」　「重力加速度」　　　　　「傾き」　「ジャイロ」　「回転ベクトル」　「地磁気」　「照度」　「近接」　「周辺温度」　「気圧（圧力）」　　</a:t>
            </a:r>
            <a:r>
              <a:rPr lang="ja-JP" altLang="en-US" dirty="0" smtClean="0"/>
              <a:t>「</a:t>
            </a:r>
            <a:r>
              <a:rPr lang="en-US" altLang="ja-JP" dirty="0" smtClean="0"/>
              <a:t>GPS</a:t>
            </a:r>
            <a:r>
              <a:rPr lang="ja-JP" altLang="en-US" dirty="0" smtClean="0"/>
              <a:t>」</a:t>
            </a:r>
            <a:endParaRPr lang="en-US" altLang="ja-JP" dirty="0"/>
          </a:p>
          <a:p>
            <a:pPr marL="914400" lvl="2" indent="0">
              <a:buNone/>
            </a:pPr>
            <a:r>
              <a:rPr lang="en-US" altLang="ja-JP" dirty="0"/>
              <a:t>※</a:t>
            </a:r>
            <a:r>
              <a:rPr lang="ja-JP" altLang="en-US" dirty="0"/>
              <a:t>機種によっては搭載していないセンサが</a:t>
            </a:r>
            <a:r>
              <a:rPr lang="ja-JP" altLang="en-US" dirty="0" smtClean="0"/>
              <a:t>あります</a:t>
            </a:r>
            <a:endParaRPr lang="en-US" altLang="ja-JP" dirty="0" smtClean="0"/>
          </a:p>
          <a:p>
            <a:r>
              <a:rPr kumimoji="1" lang="ja-JP" altLang="en-US" dirty="0" smtClean="0"/>
              <a:t>出力情報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各パラメータは</a:t>
            </a:r>
            <a:r>
              <a:rPr lang="en-US" altLang="ja-JP" dirty="0" err="1" smtClean="0"/>
              <a:t>TimedDouble</a:t>
            </a:r>
            <a:r>
              <a:rPr lang="ja-JP" altLang="en-US" dirty="0" smtClean="0"/>
              <a:t>で出力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タイムスタンプは出力ポートへの書き込み時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センサ値取得周期は</a:t>
            </a:r>
            <a:r>
              <a:rPr kumimoji="1" lang="en-US" altLang="ja-JP" dirty="0" smtClean="0"/>
              <a:t>20ms</a:t>
            </a:r>
          </a:p>
          <a:p>
            <a:pPr lvl="1"/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F0B93A-3F02-4BB6-BD97-07A7B4F2C9E1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/ 11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876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コンポーネント群の利用例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36096" y="2060848"/>
            <a:ext cx="3707904" cy="4032448"/>
          </a:xfrm>
        </p:spPr>
        <p:txBody>
          <a:bodyPr/>
          <a:lstStyle/>
          <a:p>
            <a:r>
              <a:rPr kumimoji="1" lang="ja-JP" altLang="en-US" dirty="0" smtClean="0"/>
              <a:t>組み込みセンサ　　　　として利用</a:t>
            </a:r>
            <a:endParaRPr kumimoji="1" lang="en-US" altLang="ja-JP" dirty="0" smtClean="0"/>
          </a:p>
          <a:p>
            <a:r>
              <a:rPr lang="ja-JP" altLang="en-US" dirty="0" smtClean="0"/>
              <a:t>アプリケーション　　　で利用</a:t>
            </a:r>
            <a:endParaRPr lang="en-US" altLang="ja-JP" dirty="0" smtClean="0"/>
          </a:p>
          <a:p>
            <a:r>
              <a:rPr lang="ja-JP" altLang="en-US" dirty="0"/>
              <a:t>外部コントローラ　　　　　　として</a:t>
            </a:r>
            <a:r>
              <a:rPr lang="ja-JP" altLang="en-US" dirty="0" smtClean="0"/>
              <a:t>利用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en-US" altLang="ja-JP" dirty="0" smtClean="0"/>
              <a:t>		</a:t>
            </a:r>
            <a:r>
              <a:rPr lang="ja-JP" altLang="en-US" dirty="0" smtClean="0"/>
              <a:t>・</a:t>
            </a:r>
            <a:r>
              <a:rPr lang="ja-JP" altLang="en-US" dirty="0"/>
              <a:t>・</a:t>
            </a:r>
            <a:r>
              <a:rPr lang="ja-JP" altLang="en-US" dirty="0" smtClean="0"/>
              <a:t>・</a:t>
            </a:r>
            <a:r>
              <a:rPr lang="en-US" altLang="ja-JP" dirty="0" err="1" smtClean="0"/>
              <a:t>etc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F0B93A-3F02-4BB6-BD97-07A7B4F2C9E1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/ 11</a:t>
            </a:r>
            <a:endParaRPr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63" y="836712"/>
            <a:ext cx="521852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09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組み込みセンサとして利用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F0B93A-3F02-4BB6-BD97-07A7B4F2C9E1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/ 11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79512" y="836712"/>
            <a:ext cx="6964808" cy="6915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メディアアートへの</a:t>
            </a:r>
            <a:r>
              <a:rPr kumimoji="1" lang="en-US" altLang="ja-JP" dirty="0" smtClean="0">
                <a:solidFill>
                  <a:schemeClr val="tx1"/>
                </a:solidFill>
              </a:rPr>
              <a:t>RT</a:t>
            </a:r>
            <a:r>
              <a:rPr kumimoji="1" lang="ja-JP" altLang="en-US" dirty="0" smtClean="0">
                <a:solidFill>
                  <a:schemeClr val="tx1"/>
                </a:solidFill>
              </a:rPr>
              <a:t>ミドルウェアを用いた開発手法の提案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芝浦工業</a:t>
            </a:r>
            <a:r>
              <a:rPr lang="ja-JP" altLang="en-US" dirty="0" smtClean="0">
                <a:solidFill>
                  <a:schemeClr val="tx1"/>
                </a:solidFill>
              </a:rPr>
              <a:t>大学　○土屋 彩茜</a:t>
            </a:r>
            <a:r>
              <a:rPr lang="en-US" altLang="ja-JP" dirty="0" smtClean="0">
                <a:solidFill>
                  <a:schemeClr val="tx1"/>
                </a:solidFill>
              </a:rPr>
              <a:t>, </a:t>
            </a:r>
            <a:r>
              <a:rPr lang="ja-JP" altLang="en-US" dirty="0" smtClean="0">
                <a:solidFill>
                  <a:schemeClr val="tx1"/>
                </a:solidFill>
              </a:rPr>
              <a:t>立川 将</a:t>
            </a:r>
            <a:r>
              <a:rPr lang="en-US" altLang="ja-JP" dirty="0" smtClean="0">
                <a:solidFill>
                  <a:schemeClr val="tx1"/>
                </a:solidFill>
              </a:rPr>
              <a:t>, </a:t>
            </a:r>
            <a:r>
              <a:rPr lang="ja-JP" altLang="en-US" dirty="0" smtClean="0">
                <a:solidFill>
                  <a:schemeClr val="tx1"/>
                </a:solidFill>
              </a:rPr>
              <a:t>佐々木 毅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759221" y="4221088"/>
            <a:ext cx="5391150" cy="2176120"/>
            <a:chOff x="1878765" y="4277217"/>
            <a:chExt cx="5391150" cy="2176120"/>
          </a:xfrm>
        </p:grpSpPr>
        <p:pic>
          <p:nvPicPr>
            <p:cNvPr id="9" name="図 8" descr="G:\DiceTest_02.pn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8765" y="4277217"/>
              <a:ext cx="5391150" cy="2176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正方形/長方形 6"/>
            <p:cNvSpPr/>
            <p:nvPr/>
          </p:nvSpPr>
          <p:spPr>
            <a:xfrm>
              <a:off x="1878765" y="4277217"/>
              <a:ext cx="1973155" cy="21761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467544" y="2202130"/>
            <a:ext cx="1944216" cy="1944216"/>
            <a:chOff x="827584" y="2132856"/>
            <a:chExt cx="1944216" cy="1944216"/>
          </a:xfrm>
        </p:grpSpPr>
        <p:sp>
          <p:nvSpPr>
            <p:cNvPr id="8" name="直方体 7"/>
            <p:cNvSpPr/>
            <p:nvPr/>
          </p:nvSpPr>
          <p:spPr>
            <a:xfrm flipH="1">
              <a:off x="827584" y="2132856"/>
              <a:ext cx="1944216" cy="1944216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1547664" y="2232000"/>
              <a:ext cx="504056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872575" y="2520032"/>
              <a:ext cx="252028" cy="4041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1024975" y="3356992"/>
              <a:ext cx="252028" cy="4041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1475656" y="2755140"/>
              <a:ext cx="360000" cy="36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2286000" y="2755140"/>
              <a:ext cx="360000" cy="36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1475656" y="3581133"/>
              <a:ext cx="360000" cy="36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2286000" y="3573016"/>
              <a:ext cx="360000" cy="36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164312" y="1628800"/>
            <a:ext cx="3514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プロトタイプ作成時に利用</a:t>
            </a:r>
            <a:endParaRPr kumimoji="1" lang="ja-JP" altLang="en-US" sz="2400" dirty="0"/>
          </a:p>
        </p:txBody>
      </p:sp>
      <p:grpSp>
        <p:nvGrpSpPr>
          <p:cNvPr id="99" name="グループ化 98"/>
          <p:cNvGrpSpPr/>
          <p:nvPr/>
        </p:nvGrpSpPr>
        <p:grpSpPr>
          <a:xfrm>
            <a:off x="3403657" y="2060848"/>
            <a:ext cx="2431389" cy="2085498"/>
            <a:chOff x="2788683" y="2060848"/>
            <a:chExt cx="2431389" cy="2085498"/>
          </a:xfrm>
        </p:grpSpPr>
        <p:grpSp>
          <p:nvGrpSpPr>
            <p:cNvPr id="83" name="グループ化 82"/>
            <p:cNvGrpSpPr/>
            <p:nvPr/>
          </p:nvGrpSpPr>
          <p:grpSpPr>
            <a:xfrm>
              <a:off x="3995936" y="2202130"/>
              <a:ext cx="1224136" cy="1944216"/>
              <a:chOff x="3313394" y="2226027"/>
              <a:chExt cx="1224136" cy="1944216"/>
            </a:xfrm>
          </p:grpSpPr>
          <p:grpSp>
            <p:nvGrpSpPr>
              <p:cNvPr id="74" name="グループ化 73"/>
              <p:cNvGrpSpPr/>
              <p:nvPr/>
            </p:nvGrpSpPr>
            <p:grpSpPr>
              <a:xfrm>
                <a:off x="3313394" y="2226027"/>
                <a:ext cx="1224136" cy="1944216"/>
                <a:chOff x="1547664" y="2132856"/>
                <a:chExt cx="1224136" cy="1944216"/>
              </a:xfrm>
            </p:grpSpPr>
            <p:sp>
              <p:nvSpPr>
                <p:cNvPr id="75" name="直方体 74"/>
                <p:cNvSpPr/>
                <p:nvPr/>
              </p:nvSpPr>
              <p:spPr>
                <a:xfrm flipH="1">
                  <a:off x="1547664" y="2132856"/>
                  <a:ext cx="1224136" cy="1944216"/>
                </a:xfrm>
                <a:prstGeom prst="cube">
                  <a:avLst>
                    <a:gd name="adj" fmla="val 39811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80" name="円/楕円 79"/>
                <p:cNvSpPr/>
                <p:nvPr/>
              </p:nvSpPr>
              <p:spPr>
                <a:xfrm>
                  <a:off x="2286000" y="2755140"/>
                  <a:ext cx="360000" cy="360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" name="円/楕円 81"/>
                <p:cNvSpPr/>
                <p:nvPr/>
              </p:nvSpPr>
              <p:spPr>
                <a:xfrm>
                  <a:off x="2286000" y="3573016"/>
                  <a:ext cx="360000" cy="360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2" name="パイ 51"/>
              <p:cNvSpPr/>
              <p:nvPr/>
            </p:nvSpPr>
            <p:spPr>
              <a:xfrm>
                <a:off x="3313394" y="2325171"/>
                <a:ext cx="504056" cy="280382"/>
              </a:xfrm>
              <a:prstGeom prst="pie">
                <a:avLst>
                  <a:gd name="adj1" fmla="val 13586990"/>
                  <a:gd name="adj2" fmla="val 261549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グループ化 41"/>
            <p:cNvGrpSpPr/>
            <p:nvPr/>
          </p:nvGrpSpPr>
          <p:grpSpPr>
            <a:xfrm>
              <a:off x="3374869" y="2993447"/>
              <a:ext cx="988144" cy="597157"/>
              <a:chOff x="6238168" y="2816949"/>
              <a:chExt cx="988144" cy="597157"/>
            </a:xfrm>
          </p:grpSpPr>
          <p:sp>
            <p:nvSpPr>
              <p:cNvPr id="41" name="円柱 40"/>
              <p:cNvSpPr/>
              <p:nvPr/>
            </p:nvSpPr>
            <p:spPr>
              <a:xfrm>
                <a:off x="7044606" y="3032976"/>
                <a:ext cx="45719" cy="180000"/>
              </a:xfrm>
              <a:prstGeom prst="can">
                <a:avLst/>
              </a:prstGeom>
              <a:solidFill>
                <a:schemeClr val="accent3">
                  <a:lumMod val="65000"/>
                </a:schemeClr>
              </a:solidFill>
              <a:ln>
                <a:solidFill>
                  <a:schemeClr val="accent3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柱 36"/>
              <p:cNvSpPr/>
              <p:nvPr/>
            </p:nvSpPr>
            <p:spPr>
              <a:xfrm>
                <a:off x="6365291" y="3234106"/>
                <a:ext cx="45719" cy="180000"/>
              </a:xfrm>
              <a:prstGeom prst="can">
                <a:avLst/>
              </a:prstGeom>
              <a:solidFill>
                <a:schemeClr val="accent3">
                  <a:lumMod val="65000"/>
                </a:schemeClr>
              </a:solidFill>
              <a:ln>
                <a:solidFill>
                  <a:schemeClr val="accent3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柱 37"/>
              <p:cNvSpPr/>
              <p:nvPr/>
            </p:nvSpPr>
            <p:spPr>
              <a:xfrm>
                <a:off x="6517691" y="3234106"/>
                <a:ext cx="45719" cy="180000"/>
              </a:xfrm>
              <a:prstGeom prst="can">
                <a:avLst/>
              </a:prstGeom>
              <a:solidFill>
                <a:schemeClr val="accent3">
                  <a:lumMod val="65000"/>
                </a:schemeClr>
              </a:solidFill>
              <a:ln>
                <a:solidFill>
                  <a:schemeClr val="accent3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円柱 38"/>
              <p:cNvSpPr/>
              <p:nvPr/>
            </p:nvSpPr>
            <p:spPr>
              <a:xfrm>
                <a:off x="6695263" y="3234105"/>
                <a:ext cx="45719" cy="180000"/>
              </a:xfrm>
              <a:prstGeom prst="can">
                <a:avLst/>
              </a:prstGeom>
              <a:solidFill>
                <a:schemeClr val="accent3">
                  <a:lumMod val="65000"/>
                </a:schemeClr>
              </a:solidFill>
              <a:ln>
                <a:solidFill>
                  <a:schemeClr val="accent3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円柱 39"/>
              <p:cNvSpPr/>
              <p:nvPr/>
            </p:nvSpPr>
            <p:spPr>
              <a:xfrm>
                <a:off x="6869347" y="3234106"/>
                <a:ext cx="45719" cy="180000"/>
              </a:xfrm>
              <a:prstGeom prst="can">
                <a:avLst/>
              </a:prstGeom>
              <a:solidFill>
                <a:schemeClr val="accent3">
                  <a:lumMod val="65000"/>
                </a:schemeClr>
              </a:solidFill>
              <a:ln>
                <a:solidFill>
                  <a:schemeClr val="accent3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直方体 27"/>
              <p:cNvSpPr/>
              <p:nvPr/>
            </p:nvSpPr>
            <p:spPr>
              <a:xfrm>
                <a:off x="6238168" y="2959096"/>
                <a:ext cx="988144" cy="307051"/>
              </a:xfrm>
              <a:prstGeom prst="cube">
                <a:avLst>
                  <a:gd name="adj" fmla="val 82758"/>
                </a:avLst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柱 32"/>
              <p:cNvSpPr/>
              <p:nvPr/>
            </p:nvSpPr>
            <p:spPr>
              <a:xfrm>
                <a:off x="6542505" y="2816950"/>
                <a:ext cx="45719" cy="180001"/>
              </a:xfrm>
              <a:prstGeom prst="can">
                <a:avLst/>
              </a:prstGeom>
              <a:solidFill>
                <a:schemeClr val="accent3">
                  <a:lumMod val="65000"/>
                </a:schemeClr>
              </a:solidFill>
              <a:ln>
                <a:solidFill>
                  <a:schemeClr val="accent3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柱 33"/>
              <p:cNvSpPr/>
              <p:nvPr/>
            </p:nvSpPr>
            <p:spPr>
              <a:xfrm>
                <a:off x="6694905" y="2816950"/>
                <a:ext cx="45719" cy="180001"/>
              </a:xfrm>
              <a:prstGeom prst="can">
                <a:avLst/>
              </a:prstGeom>
              <a:solidFill>
                <a:schemeClr val="accent3">
                  <a:lumMod val="65000"/>
                </a:schemeClr>
              </a:solidFill>
              <a:ln>
                <a:solidFill>
                  <a:schemeClr val="accent3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柱 34"/>
              <p:cNvSpPr/>
              <p:nvPr/>
            </p:nvSpPr>
            <p:spPr>
              <a:xfrm>
                <a:off x="6872477" y="2816949"/>
                <a:ext cx="45719" cy="180001"/>
              </a:xfrm>
              <a:prstGeom prst="can">
                <a:avLst/>
              </a:prstGeom>
              <a:solidFill>
                <a:schemeClr val="accent3">
                  <a:lumMod val="65000"/>
                </a:schemeClr>
              </a:solidFill>
              <a:ln>
                <a:solidFill>
                  <a:schemeClr val="accent3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柱 35"/>
              <p:cNvSpPr/>
              <p:nvPr/>
            </p:nvSpPr>
            <p:spPr>
              <a:xfrm>
                <a:off x="7046561" y="2816950"/>
                <a:ext cx="45719" cy="180001"/>
              </a:xfrm>
              <a:prstGeom prst="can">
                <a:avLst/>
              </a:prstGeom>
              <a:solidFill>
                <a:schemeClr val="accent3">
                  <a:lumMod val="65000"/>
                </a:schemeClr>
              </a:solidFill>
              <a:ln>
                <a:solidFill>
                  <a:schemeClr val="accent3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直方体 26"/>
              <p:cNvSpPr/>
              <p:nvPr/>
            </p:nvSpPr>
            <p:spPr>
              <a:xfrm>
                <a:off x="6588223" y="2898903"/>
                <a:ext cx="333751" cy="191036"/>
              </a:xfrm>
              <a:prstGeom prst="cub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柱 28"/>
              <p:cNvSpPr/>
              <p:nvPr/>
            </p:nvSpPr>
            <p:spPr>
              <a:xfrm>
                <a:off x="6372200" y="2999938"/>
                <a:ext cx="45719" cy="180000"/>
              </a:xfrm>
              <a:prstGeom prst="can">
                <a:avLst/>
              </a:prstGeom>
              <a:solidFill>
                <a:schemeClr val="accent3">
                  <a:lumMod val="65000"/>
                </a:schemeClr>
              </a:solidFill>
              <a:ln>
                <a:solidFill>
                  <a:schemeClr val="accent3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柱 29"/>
              <p:cNvSpPr/>
              <p:nvPr/>
            </p:nvSpPr>
            <p:spPr>
              <a:xfrm>
                <a:off x="6524600" y="2999938"/>
                <a:ext cx="45719" cy="180000"/>
              </a:xfrm>
              <a:prstGeom prst="can">
                <a:avLst/>
              </a:prstGeom>
              <a:solidFill>
                <a:schemeClr val="accent3">
                  <a:lumMod val="65000"/>
                </a:schemeClr>
              </a:solidFill>
              <a:ln>
                <a:solidFill>
                  <a:schemeClr val="accent3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柱 30"/>
              <p:cNvSpPr/>
              <p:nvPr/>
            </p:nvSpPr>
            <p:spPr>
              <a:xfrm>
                <a:off x="6702172" y="2999937"/>
                <a:ext cx="45719" cy="180000"/>
              </a:xfrm>
              <a:prstGeom prst="can">
                <a:avLst/>
              </a:prstGeom>
              <a:solidFill>
                <a:schemeClr val="accent3">
                  <a:lumMod val="65000"/>
                </a:schemeClr>
              </a:solidFill>
              <a:ln>
                <a:solidFill>
                  <a:schemeClr val="accent3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柱 31"/>
              <p:cNvSpPr/>
              <p:nvPr/>
            </p:nvSpPr>
            <p:spPr>
              <a:xfrm>
                <a:off x="6876256" y="2999938"/>
                <a:ext cx="45719" cy="180000"/>
              </a:xfrm>
              <a:prstGeom prst="can">
                <a:avLst/>
              </a:prstGeom>
              <a:solidFill>
                <a:schemeClr val="accent3">
                  <a:lumMod val="65000"/>
                </a:schemeClr>
              </a:solidFill>
              <a:ln>
                <a:solidFill>
                  <a:schemeClr val="accent3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9" name="グループ化 58"/>
            <p:cNvGrpSpPr/>
            <p:nvPr/>
          </p:nvGrpSpPr>
          <p:grpSpPr>
            <a:xfrm>
              <a:off x="3218875" y="2088826"/>
              <a:ext cx="155994" cy="849011"/>
              <a:chOff x="298481" y="2149816"/>
              <a:chExt cx="155994" cy="849011"/>
            </a:xfrm>
          </p:grpSpPr>
          <p:cxnSp>
            <p:nvCxnSpPr>
              <p:cNvPr id="55" name="直線コネクタ 54"/>
              <p:cNvCxnSpPr/>
              <p:nvPr/>
            </p:nvCxnSpPr>
            <p:spPr>
              <a:xfrm>
                <a:off x="395536" y="2329835"/>
                <a:ext cx="0" cy="6689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>
                <a:off x="429789" y="2329834"/>
                <a:ext cx="0" cy="6689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325378" y="2329833"/>
                <a:ext cx="0" cy="6689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>
                <a:off x="360000" y="2329836"/>
                <a:ext cx="0" cy="6689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フローチャート : 論理積ゲート 52"/>
              <p:cNvSpPr/>
              <p:nvPr/>
            </p:nvSpPr>
            <p:spPr>
              <a:xfrm rot="16200000">
                <a:off x="286468" y="2161829"/>
                <a:ext cx="180019" cy="155994"/>
              </a:xfrm>
              <a:prstGeom prst="flowChartDelay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0" name="グループ化 59"/>
            <p:cNvGrpSpPr/>
            <p:nvPr/>
          </p:nvGrpSpPr>
          <p:grpSpPr>
            <a:xfrm>
              <a:off x="2788683" y="2060848"/>
              <a:ext cx="155994" cy="849011"/>
              <a:chOff x="298481" y="2149816"/>
              <a:chExt cx="155994" cy="849011"/>
            </a:xfrm>
          </p:grpSpPr>
          <p:cxnSp>
            <p:nvCxnSpPr>
              <p:cNvPr id="61" name="直線コネクタ 60"/>
              <p:cNvCxnSpPr/>
              <p:nvPr/>
            </p:nvCxnSpPr>
            <p:spPr>
              <a:xfrm>
                <a:off x="395536" y="2329835"/>
                <a:ext cx="0" cy="6689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/>
              <p:cNvCxnSpPr/>
              <p:nvPr/>
            </p:nvCxnSpPr>
            <p:spPr>
              <a:xfrm>
                <a:off x="429789" y="2329834"/>
                <a:ext cx="0" cy="6689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>
                <a:off x="325378" y="2329833"/>
                <a:ext cx="0" cy="6689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/>
              <p:cNvCxnSpPr/>
              <p:nvPr/>
            </p:nvCxnSpPr>
            <p:spPr>
              <a:xfrm>
                <a:off x="360000" y="2329836"/>
                <a:ext cx="0" cy="6689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フローチャート : 論理積ゲート 64"/>
              <p:cNvSpPr/>
              <p:nvPr/>
            </p:nvSpPr>
            <p:spPr>
              <a:xfrm rot="16200000">
                <a:off x="286468" y="2161829"/>
                <a:ext cx="180019" cy="155994"/>
              </a:xfrm>
              <a:prstGeom prst="flowChartDelay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6" name="グループ化 65"/>
            <p:cNvGrpSpPr/>
            <p:nvPr/>
          </p:nvGrpSpPr>
          <p:grpSpPr>
            <a:xfrm>
              <a:off x="3004707" y="2625754"/>
              <a:ext cx="155994" cy="849011"/>
              <a:chOff x="298481" y="2149816"/>
              <a:chExt cx="155994" cy="849011"/>
            </a:xfrm>
          </p:grpSpPr>
          <p:cxnSp>
            <p:nvCxnSpPr>
              <p:cNvPr id="67" name="直線コネクタ 66"/>
              <p:cNvCxnSpPr/>
              <p:nvPr/>
            </p:nvCxnSpPr>
            <p:spPr>
              <a:xfrm>
                <a:off x="395536" y="2329835"/>
                <a:ext cx="0" cy="6689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/>
              <p:cNvCxnSpPr/>
              <p:nvPr/>
            </p:nvCxnSpPr>
            <p:spPr>
              <a:xfrm>
                <a:off x="429789" y="2329834"/>
                <a:ext cx="0" cy="6689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>
                <a:off x="325378" y="2329833"/>
                <a:ext cx="0" cy="6689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>
                <a:off x="360000" y="2329836"/>
                <a:ext cx="0" cy="6689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フローチャート : 論理積ゲート 70"/>
              <p:cNvSpPr/>
              <p:nvPr/>
            </p:nvSpPr>
            <p:spPr>
              <a:xfrm rot="16200000">
                <a:off x="286468" y="2161829"/>
                <a:ext cx="180019" cy="155994"/>
              </a:xfrm>
              <a:prstGeom prst="flowChartDelay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84" name="グループ化 83"/>
          <p:cNvGrpSpPr>
            <a:grpSpLocks noChangeAspect="1"/>
          </p:cNvGrpSpPr>
          <p:nvPr/>
        </p:nvGrpSpPr>
        <p:grpSpPr>
          <a:xfrm rot="19748462">
            <a:off x="7005062" y="2552113"/>
            <a:ext cx="854359" cy="1428641"/>
            <a:chOff x="4163380" y="1813280"/>
            <a:chExt cx="1722496" cy="2880320"/>
          </a:xfrm>
        </p:grpSpPr>
        <p:sp>
          <p:nvSpPr>
            <p:cNvPr id="85" name="直方体 84"/>
            <p:cNvSpPr/>
            <p:nvPr/>
          </p:nvSpPr>
          <p:spPr>
            <a:xfrm rot="21598637" flipH="1">
              <a:off x="4163380" y="1813280"/>
              <a:ext cx="1722496" cy="2880320"/>
            </a:xfrm>
            <a:prstGeom prst="cube">
              <a:avLst>
                <a:gd name="adj" fmla="val 3882"/>
              </a:avLst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i="1" dirty="0"/>
            </a:p>
          </p:txBody>
        </p:sp>
        <p:grpSp>
          <p:nvGrpSpPr>
            <p:cNvPr id="86" name="グループ化 85"/>
            <p:cNvGrpSpPr/>
            <p:nvPr/>
          </p:nvGrpSpPr>
          <p:grpSpPr>
            <a:xfrm>
              <a:off x="4237647" y="1880960"/>
              <a:ext cx="1634400" cy="2800800"/>
              <a:chOff x="4298666" y="1957942"/>
              <a:chExt cx="1594800" cy="2736000"/>
            </a:xfrm>
          </p:grpSpPr>
          <p:sp>
            <p:nvSpPr>
              <p:cNvPr id="87" name="正方形/長方形 86"/>
              <p:cNvSpPr/>
              <p:nvPr/>
            </p:nvSpPr>
            <p:spPr>
              <a:xfrm>
                <a:off x="4298666" y="1957942"/>
                <a:ext cx="1594800" cy="2736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直方体 87"/>
              <p:cNvSpPr/>
              <p:nvPr/>
            </p:nvSpPr>
            <p:spPr>
              <a:xfrm rot="21598637" flipH="1">
                <a:off x="4371401" y="2127719"/>
                <a:ext cx="1463661" cy="2253832"/>
              </a:xfrm>
              <a:prstGeom prst="cube">
                <a:avLst>
                  <a:gd name="adj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i="1" dirty="0"/>
              </a:p>
            </p:txBody>
          </p:sp>
          <p:sp>
            <p:nvSpPr>
              <p:cNvPr id="89" name="直方体 88"/>
              <p:cNvSpPr/>
              <p:nvPr/>
            </p:nvSpPr>
            <p:spPr>
              <a:xfrm rot="21598637" flipH="1">
                <a:off x="4371443" y="4427589"/>
                <a:ext cx="1456929" cy="188513"/>
              </a:xfrm>
              <a:prstGeom prst="cube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i="1" dirty="0"/>
              </a:p>
            </p:txBody>
          </p:sp>
          <p:sp>
            <p:nvSpPr>
              <p:cNvPr id="90" name="直方体 89"/>
              <p:cNvSpPr/>
              <p:nvPr/>
            </p:nvSpPr>
            <p:spPr>
              <a:xfrm rot="21598637" flipH="1">
                <a:off x="4916175" y="2001650"/>
                <a:ext cx="367461" cy="83227"/>
              </a:xfrm>
              <a:prstGeom prst="cube">
                <a:avLst>
                  <a:gd name="adj" fmla="val 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i="1" dirty="0"/>
              </a:p>
            </p:txBody>
          </p:sp>
          <p:sp>
            <p:nvSpPr>
              <p:cNvPr id="91" name="直方体 90"/>
              <p:cNvSpPr/>
              <p:nvPr/>
            </p:nvSpPr>
            <p:spPr>
              <a:xfrm rot="21598637" flipH="1">
                <a:off x="4371440" y="4427306"/>
                <a:ext cx="530321" cy="189305"/>
              </a:xfrm>
              <a:prstGeom prst="cube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i="1" dirty="0"/>
              </a:p>
            </p:txBody>
          </p:sp>
          <p:sp>
            <p:nvSpPr>
              <p:cNvPr id="92" name="直方体 91"/>
              <p:cNvSpPr/>
              <p:nvPr/>
            </p:nvSpPr>
            <p:spPr>
              <a:xfrm rot="21598637" flipH="1">
                <a:off x="5364051" y="4430566"/>
                <a:ext cx="470974" cy="185732"/>
              </a:xfrm>
              <a:prstGeom prst="cube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i="1" dirty="0"/>
              </a:p>
            </p:txBody>
          </p:sp>
        </p:grpSp>
      </p:grpSp>
      <p:grpSp>
        <p:nvGrpSpPr>
          <p:cNvPr id="93" name="グループ化 92"/>
          <p:cNvGrpSpPr/>
          <p:nvPr/>
        </p:nvGrpSpPr>
        <p:grpSpPr>
          <a:xfrm>
            <a:off x="7635121" y="2401687"/>
            <a:ext cx="509261" cy="617733"/>
            <a:chOff x="4139952" y="290987"/>
            <a:chExt cx="509261" cy="617733"/>
          </a:xfrm>
        </p:grpSpPr>
        <p:sp>
          <p:nvSpPr>
            <p:cNvPr id="94" name="正方形/長方形 93"/>
            <p:cNvSpPr/>
            <p:nvPr/>
          </p:nvSpPr>
          <p:spPr>
            <a:xfrm>
              <a:off x="4139952" y="290987"/>
              <a:ext cx="439380" cy="617733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ホームベース 94"/>
            <p:cNvSpPr/>
            <p:nvPr/>
          </p:nvSpPr>
          <p:spPr>
            <a:xfrm>
              <a:off x="4509450" y="315020"/>
              <a:ext cx="139763" cy="122239"/>
            </a:xfrm>
            <a:prstGeom prst="homePlat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ホームベース 95"/>
            <p:cNvSpPr/>
            <p:nvPr/>
          </p:nvSpPr>
          <p:spPr>
            <a:xfrm>
              <a:off x="4509450" y="517899"/>
              <a:ext cx="139763" cy="122239"/>
            </a:xfrm>
            <a:prstGeom prst="homePlat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ホームベース 96"/>
            <p:cNvSpPr/>
            <p:nvPr/>
          </p:nvSpPr>
          <p:spPr>
            <a:xfrm>
              <a:off x="4509449" y="733923"/>
              <a:ext cx="139763" cy="122239"/>
            </a:xfrm>
            <a:prstGeom prst="homePlat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8" name="テキスト ボックス 97"/>
          <p:cNvSpPr txBox="1"/>
          <p:nvPr/>
        </p:nvSpPr>
        <p:spPr>
          <a:xfrm>
            <a:off x="6486306" y="174980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GetAcceleration.apk</a:t>
            </a:r>
            <a:endParaRPr kumimoji="1" lang="ja-JP" altLang="en-US" dirty="0"/>
          </a:p>
        </p:txBody>
      </p:sp>
      <p:sp>
        <p:nvSpPr>
          <p:cNvPr id="101" name="円/楕円 100"/>
          <p:cNvSpPr/>
          <p:nvPr/>
        </p:nvSpPr>
        <p:spPr>
          <a:xfrm>
            <a:off x="3917200" y="2704819"/>
            <a:ext cx="1179145" cy="11232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cxnSp>
        <p:nvCxnSpPr>
          <p:cNvPr id="103" name="直線矢印コネクタ 102"/>
          <p:cNvCxnSpPr/>
          <p:nvPr/>
        </p:nvCxnSpPr>
        <p:spPr>
          <a:xfrm flipV="1">
            <a:off x="4977987" y="3140269"/>
            <a:ext cx="1508319" cy="126164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右矢印 9"/>
          <p:cNvSpPr/>
          <p:nvPr/>
        </p:nvSpPr>
        <p:spPr>
          <a:xfrm>
            <a:off x="2562137" y="2880420"/>
            <a:ext cx="720080" cy="58763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82217" y="3763218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３軸加速度センサ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74770" y="1719494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フルカラー</a:t>
            </a:r>
            <a:r>
              <a:rPr kumimoji="1" lang="en-US" altLang="ja-JP" dirty="0" smtClean="0"/>
              <a:t>LED</a:t>
            </a:r>
          </a:p>
        </p:txBody>
      </p:sp>
    </p:spTree>
    <p:extLst>
      <p:ext uri="{BB962C8B-B14F-4D97-AF65-F5344CB8AC3E}">
        <p14:creationId xmlns:p14="http://schemas.microsoft.com/office/powerpoint/2010/main" val="251521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F0B93A-3F02-4BB6-BD97-07A7B4F2C9E1}" type="slidenum">
              <a:rPr lang="ja-JP" altLang="en-US" smtClean="0"/>
              <a:pPr>
                <a:defRPr/>
              </a:pPr>
              <a:t>8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/ 11</a:t>
            </a:r>
            <a:endParaRPr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692150"/>
          </a:xfrm>
        </p:spPr>
        <p:txBody>
          <a:bodyPr/>
          <a:lstStyle/>
          <a:p>
            <a:r>
              <a:rPr kumimoji="1" lang="ja-JP" altLang="en-US" dirty="0" smtClean="0"/>
              <a:t>組み込みセンサとして利用</a:t>
            </a:r>
            <a:endParaRPr kumimoji="1" lang="ja-JP" altLang="en-US" dirty="0"/>
          </a:p>
        </p:txBody>
      </p:sp>
      <p:pic>
        <p:nvPicPr>
          <p:cNvPr id="1026" name="Picture 2" descr="C:\Users\masaru\Pictures\RTM2013\DicePatte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97" y="829859"/>
            <a:ext cx="6588887" cy="555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8316416" y="2276872"/>
            <a:ext cx="738664" cy="3222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dirty="0" smtClean="0"/>
              <a:t>左の画像の元動画もございます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あわせてご覧ください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5413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16097</TotalTime>
  <Words>406</Words>
  <Application>Microsoft Office PowerPoint</Application>
  <PresentationFormat>画面に合わせる (4:3)</PresentationFormat>
  <Paragraphs>174</Paragraphs>
  <Slides>17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標準デザイン</vt:lpstr>
      <vt:lpstr>PowerPoint プレゼンテーション</vt:lpstr>
      <vt:lpstr>開発目的</vt:lpstr>
      <vt:lpstr>開発目的</vt:lpstr>
      <vt:lpstr>開発手段</vt:lpstr>
      <vt:lpstr>開発内容</vt:lpstr>
      <vt:lpstr>開発内容　コンポーネント群</vt:lpstr>
      <vt:lpstr>コンポーネント群の利用例</vt:lpstr>
      <vt:lpstr>組み込みセンサとして利用</vt:lpstr>
      <vt:lpstr>組み込みセンサとして利用</vt:lpstr>
      <vt:lpstr>アプリケーションとして利用</vt:lpstr>
      <vt:lpstr>アプリケーションとして利用</vt:lpstr>
      <vt:lpstr>外部コントローラとして利用</vt:lpstr>
      <vt:lpstr>外部コントローラとして利用</vt:lpstr>
      <vt:lpstr>PowerPoint プレゼンテーション</vt:lpstr>
      <vt:lpstr>開発内容　受信筐体</vt:lpstr>
      <vt:lpstr>開発内容　受信筐体</vt:lpstr>
      <vt:lpstr>開発内容　受信筐体</vt:lpstr>
    </vt:vector>
  </TitlesOfParts>
  <Company>芝浦工業大学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HASE</dc:creator>
  <cp:lastModifiedBy>masaru</cp:lastModifiedBy>
  <cp:revision>1074</cp:revision>
  <dcterms:created xsi:type="dcterms:W3CDTF">2009-08-06T04:24:34Z</dcterms:created>
  <dcterms:modified xsi:type="dcterms:W3CDTF">2014-01-15T10:53:03Z</dcterms:modified>
</cp:coreProperties>
</file>