
<file path=[Content_Types].xml><?xml version="1.0" encoding="utf-8"?>
<Types xmlns="http://schemas.openxmlformats.org/package/2006/content-types">
  <Default Extension="png" ContentType="image/png"/>
  <Default Extension="emf" ContentType="image/x-emf"/>
  <Default Extension="jpeg" ContentType="image/jpeg"/>
  <Default Extension="rels" ContentType="application/vnd.openxmlformats-package.relationships+xml"/>
  <Default Extension="xml" ContentType="application/xml"/>
  <Default Extension="wdp" ContentType="image/vnd.ms-photo"/>
  <Default Extension="gif" ContentType="image/gi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firstSlideNum="0" showSpecialPlsOnTitleSld="0" saveSubsetFonts="1">
  <p:sldMasterIdLst>
    <p:sldMasterId id="2147483648" r:id="rId1"/>
  </p:sldMasterIdLst>
  <p:notesMasterIdLst>
    <p:notesMasterId r:id="rId19"/>
  </p:notesMasterIdLst>
  <p:handoutMasterIdLst>
    <p:handoutMasterId r:id="rId20"/>
  </p:handoutMasterIdLst>
  <p:sldIdLst>
    <p:sldId id="256" r:id="rId2"/>
    <p:sldId id="278" r:id="rId3"/>
    <p:sldId id="292" r:id="rId4"/>
    <p:sldId id="309" r:id="rId5"/>
    <p:sldId id="310" r:id="rId6"/>
    <p:sldId id="311" r:id="rId7"/>
    <p:sldId id="314" r:id="rId8"/>
    <p:sldId id="315" r:id="rId9"/>
    <p:sldId id="316" r:id="rId10"/>
    <p:sldId id="317" r:id="rId11"/>
    <p:sldId id="319" r:id="rId12"/>
    <p:sldId id="318" r:id="rId13"/>
    <p:sldId id="323" r:id="rId14"/>
    <p:sldId id="276" r:id="rId15"/>
    <p:sldId id="320" r:id="rId16"/>
    <p:sldId id="321" r:id="rId17"/>
    <p:sldId id="322" r:id="rId18"/>
  </p:sldIdLst>
  <p:sldSz cx="9144000" cy="6858000" type="screen4x3"/>
  <p:notesSz cx="6858000" cy="9874250"/>
  <p:defaultTextStyle>
    <a:defPPr>
      <a:defRPr lang="ja-JP"/>
    </a:defPPr>
    <a:lvl1pPr algn="l" rtl="0" fontAlgn="base">
      <a:spcBef>
        <a:spcPct val="0"/>
      </a:spcBef>
      <a:spcAft>
        <a:spcPct val="0"/>
      </a:spcAft>
      <a:defRPr kumimoji="1" kern="1200">
        <a:solidFill>
          <a:schemeClr val="tx1"/>
        </a:solidFill>
        <a:latin typeface="Arial" pitchFamily="34" charset="0"/>
        <a:ea typeface="ＭＳ Ｐゴシック" pitchFamily="50" charset="-128"/>
        <a:cs typeface="+mn-cs"/>
      </a:defRPr>
    </a:lvl1pPr>
    <a:lvl2pPr marL="457200" algn="l" rtl="0" fontAlgn="base">
      <a:spcBef>
        <a:spcPct val="0"/>
      </a:spcBef>
      <a:spcAft>
        <a:spcPct val="0"/>
      </a:spcAft>
      <a:defRPr kumimoji="1" kern="1200">
        <a:solidFill>
          <a:schemeClr val="tx1"/>
        </a:solidFill>
        <a:latin typeface="Arial" pitchFamily="34" charset="0"/>
        <a:ea typeface="ＭＳ Ｐゴシック" pitchFamily="50" charset="-128"/>
        <a:cs typeface="+mn-cs"/>
      </a:defRPr>
    </a:lvl2pPr>
    <a:lvl3pPr marL="914400" algn="l" rtl="0" fontAlgn="base">
      <a:spcBef>
        <a:spcPct val="0"/>
      </a:spcBef>
      <a:spcAft>
        <a:spcPct val="0"/>
      </a:spcAft>
      <a:defRPr kumimoji="1" kern="1200">
        <a:solidFill>
          <a:schemeClr val="tx1"/>
        </a:solidFill>
        <a:latin typeface="Arial" pitchFamily="34" charset="0"/>
        <a:ea typeface="ＭＳ Ｐゴシック" pitchFamily="50" charset="-128"/>
        <a:cs typeface="+mn-cs"/>
      </a:defRPr>
    </a:lvl3pPr>
    <a:lvl4pPr marL="1371600" algn="l" rtl="0" fontAlgn="base">
      <a:spcBef>
        <a:spcPct val="0"/>
      </a:spcBef>
      <a:spcAft>
        <a:spcPct val="0"/>
      </a:spcAft>
      <a:defRPr kumimoji="1" kern="1200">
        <a:solidFill>
          <a:schemeClr val="tx1"/>
        </a:solidFill>
        <a:latin typeface="Arial" pitchFamily="34" charset="0"/>
        <a:ea typeface="ＭＳ Ｐゴシック" pitchFamily="50" charset="-128"/>
        <a:cs typeface="+mn-cs"/>
      </a:defRPr>
    </a:lvl4pPr>
    <a:lvl5pPr marL="1828800" algn="l" rtl="0" fontAlgn="base">
      <a:spcBef>
        <a:spcPct val="0"/>
      </a:spcBef>
      <a:spcAft>
        <a:spcPct val="0"/>
      </a:spcAft>
      <a:defRPr kumimoji="1" kern="1200">
        <a:solidFill>
          <a:schemeClr val="tx1"/>
        </a:solidFill>
        <a:latin typeface="Arial" pitchFamily="34" charset="0"/>
        <a:ea typeface="ＭＳ Ｐゴシック" pitchFamily="50" charset="-128"/>
        <a:cs typeface="+mn-cs"/>
      </a:defRPr>
    </a:lvl5pPr>
    <a:lvl6pPr marL="2286000" algn="l" defTabSz="914400" rtl="0" eaLnBrk="1" latinLnBrk="0" hangingPunct="1">
      <a:defRPr kumimoji="1" kern="1200">
        <a:solidFill>
          <a:schemeClr val="tx1"/>
        </a:solidFill>
        <a:latin typeface="Arial" pitchFamily="34" charset="0"/>
        <a:ea typeface="ＭＳ Ｐゴシック" pitchFamily="50" charset="-128"/>
        <a:cs typeface="+mn-cs"/>
      </a:defRPr>
    </a:lvl6pPr>
    <a:lvl7pPr marL="2743200" algn="l" defTabSz="914400" rtl="0" eaLnBrk="1" latinLnBrk="0" hangingPunct="1">
      <a:defRPr kumimoji="1" kern="1200">
        <a:solidFill>
          <a:schemeClr val="tx1"/>
        </a:solidFill>
        <a:latin typeface="Arial" pitchFamily="34" charset="0"/>
        <a:ea typeface="ＭＳ Ｐゴシック" pitchFamily="50" charset="-128"/>
        <a:cs typeface="+mn-cs"/>
      </a:defRPr>
    </a:lvl7pPr>
    <a:lvl8pPr marL="3200400" algn="l" defTabSz="914400" rtl="0" eaLnBrk="1" latinLnBrk="0" hangingPunct="1">
      <a:defRPr kumimoji="1" kern="1200">
        <a:solidFill>
          <a:schemeClr val="tx1"/>
        </a:solidFill>
        <a:latin typeface="Arial" pitchFamily="34" charset="0"/>
        <a:ea typeface="ＭＳ Ｐゴシック" pitchFamily="50" charset="-128"/>
        <a:cs typeface="+mn-cs"/>
      </a:defRPr>
    </a:lvl8pPr>
    <a:lvl9pPr marL="3657600" algn="l" defTabSz="914400" rtl="0" eaLnBrk="1" latinLnBrk="0" hangingPunct="1">
      <a:defRPr kumimoji="1" kern="1200">
        <a:solidFill>
          <a:schemeClr val="tx1"/>
        </a:solidFill>
        <a:latin typeface="Arial" pitchFamily="34" charset="0"/>
        <a:ea typeface="ＭＳ Ｐゴシック" pitchFamily="50" charset="-128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useTimings="0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0"/>
      </p:ext>
    </p:extLst>
  </p:showPr>
  <p:clrMru>
    <a:srgbClr val="FF9900"/>
    <a:srgbClr val="008000"/>
    <a:srgbClr val="660066"/>
    <a:srgbClr val="FFCCFF"/>
    <a:srgbClr val="000099"/>
    <a:srgbClr val="CCECFF"/>
    <a:srgbClr val="CCFFCC"/>
    <a:srgbClr val="99FF99"/>
    <a:srgbClr val="FFCCCC"/>
    <a:srgbClr val="FFCC99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882" autoAdjust="0"/>
    <p:restoredTop sz="99820" autoAdjust="0"/>
  </p:normalViewPr>
  <p:slideViewPr>
    <p:cSldViewPr>
      <p:cViewPr>
        <p:scale>
          <a:sx n="77" d="100"/>
          <a:sy n="77" d="100"/>
        </p:scale>
        <p:origin x="-480" y="0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handoutMaster" Target="handoutMasters/handout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viewProps" Target="view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ヘッダー プレースホルダ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93713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>
                <a:latin typeface="Arial" charset="0"/>
                <a:ea typeface="ＭＳ Ｐゴシック" pitchFamily="50" charset="-128"/>
              </a:defRPr>
            </a:lvl1pPr>
          </a:lstStyle>
          <a:p>
            <a:pPr>
              <a:defRPr/>
            </a:pPr>
            <a:endParaRPr lang="ja-JP" altLang="en-US" dirty="0"/>
          </a:p>
        </p:txBody>
      </p:sp>
      <p:sp>
        <p:nvSpPr>
          <p:cNvPr id="3" name="日付プレースホルダ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93713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>
                <a:latin typeface="Arial" charset="0"/>
                <a:ea typeface="ＭＳ Ｐゴシック" pitchFamily="50" charset="-128"/>
              </a:defRPr>
            </a:lvl1pPr>
          </a:lstStyle>
          <a:p>
            <a:pPr>
              <a:defRPr/>
            </a:pPr>
            <a:fld id="{71D3E071-B90E-4B65-B00E-644E64FB7043}" type="datetimeFigureOut">
              <a:rPr lang="ja-JP" altLang="en-US"/>
              <a:pPr>
                <a:defRPr/>
              </a:pPr>
              <a:t>2014/1/15</a:t>
            </a:fld>
            <a:endParaRPr lang="ja-JP" altLang="en-US" dirty="0"/>
          </a:p>
        </p:txBody>
      </p:sp>
      <p:sp>
        <p:nvSpPr>
          <p:cNvPr id="4" name="フッター プレースホルダ 3"/>
          <p:cNvSpPr>
            <a:spLocks noGrp="1"/>
          </p:cNvSpPr>
          <p:nvPr>
            <p:ph type="ftr" sz="quarter" idx="2"/>
          </p:nvPr>
        </p:nvSpPr>
        <p:spPr>
          <a:xfrm>
            <a:off x="0" y="9378824"/>
            <a:ext cx="2971800" cy="4937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>
                <a:latin typeface="Arial" charset="0"/>
                <a:ea typeface="ＭＳ Ｐゴシック" pitchFamily="50" charset="-128"/>
              </a:defRPr>
            </a:lvl1pPr>
          </a:lstStyle>
          <a:p>
            <a:pPr>
              <a:defRPr/>
            </a:pPr>
            <a:endParaRPr lang="ja-JP" altLang="en-US" dirty="0"/>
          </a:p>
        </p:txBody>
      </p:sp>
      <p:sp>
        <p:nvSpPr>
          <p:cNvPr id="5" name="スライド番号プレースホルダ 4"/>
          <p:cNvSpPr>
            <a:spLocks noGrp="1"/>
          </p:cNvSpPr>
          <p:nvPr>
            <p:ph type="sldNum" sz="quarter" idx="3"/>
          </p:nvPr>
        </p:nvSpPr>
        <p:spPr>
          <a:xfrm>
            <a:off x="3884613" y="9378824"/>
            <a:ext cx="2971800" cy="4937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>
                <a:latin typeface="Arial" charset="0"/>
                <a:ea typeface="ＭＳ Ｐゴシック" pitchFamily="50" charset="-128"/>
              </a:defRPr>
            </a:lvl1pPr>
          </a:lstStyle>
          <a:p>
            <a:pPr>
              <a:defRPr/>
            </a:pPr>
            <a:fld id="{800B7DB2-2AA1-4DD2-8F5D-2E7AE4AFE23C}" type="slidenum">
              <a:rPr lang="ja-JP" altLang="en-US"/>
              <a:pPr>
                <a:defRPr/>
              </a:pPr>
              <a:t>‹#›</a:t>
            </a:fld>
            <a:endParaRPr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776661804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ヘッダー プレースホルダ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93713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>
                <a:latin typeface="Arial" charset="0"/>
                <a:ea typeface="ＭＳ Ｐゴシック" pitchFamily="50" charset="-128"/>
              </a:defRPr>
            </a:lvl1pPr>
          </a:lstStyle>
          <a:p>
            <a:pPr>
              <a:defRPr/>
            </a:pPr>
            <a:endParaRPr lang="ja-JP" altLang="en-US" dirty="0"/>
          </a:p>
        </p:txBody>
      </p:sp>
      <p:sp>
        <p:nvSpPr>
          <p:cNvPr id="3" name="日付プレースホルダ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93713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>
                <a:latin typeface="Arial" charset="0"/>
                <a:ea typeface="ＭＳ Ｐゴシック" pitchFamily="50" charset="-128"/>
              </a:defRPr>
            </a:lvl1pPr>
          </a:lstStyle>
          <a:p>
            <a:pPr>
              <a:defRPr/>
            </a:pPr>
            <a:fld id="{A7CC0580-171B-4514-8170-FE364EFCE745}" type="datetimeFigureOut">
              <a:rPr lang="ja-JP" altLang="en-US"/>
              <a:pPr>
                <a:defRPr/>
              </a:pPr>
              <a:t>2014/1/15</a:t>
            </a:fld>
            <a:endParaRPr lang="ja-JP" altLang="en-US" dirty="0"/>
          </a:p>
        </p:txBody>
      </p:sp>
      <p:sp>
        <p:nvSpPr>
          <p:cNvPr id="4" name="スライド イメージ プレースホルダ 3"/>
          <p:cNvSpPr>
            <a:spLocks noGrp="1" noRot="1" noChangeAspect="1"/>
          </p:cNvSpPr>
          <p:nvPr>
            <p:ph type="sldImg" idx="2"/>
          </p:nvPr>
        </p:nvSpPr>
        <p:spPr>
          <a:xfrm>
            <a:off x="962025" y="741363"/>
            <a:ext cx="4933950" cy="370205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ja-JP" altLang="en-US" noProof="0" dirty="0" smtClean="0"/>
          </a:p>
        </p:txBody>
      </p:sp>
      <p:sp>
        <p:nvSpPr>
          <p:cNvPr id="5" name="ノート プレースホルダ 4"/>
          <p:cNvSpPr>
            <a:spLocks noGrp="1"/>
          </p:cNvSpPr>
          <p:nvPr>
            <p:ph type="body" sz="quarter" idx="3"/>
          </p:nvPr>
        </p:nvSpPr>
        <p:spPr>
          <a:xfrm>
            <a:off x="685800" y="4690269"/>
            <a:ext cx="5486400" cy="444341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ja-JP" altLang="en-US" noProof="0" smtClean="0"/>
              <a:t>マスタ テキストの書式設定</a:t>
            </a:r>
          </a:p>
          <a:p>
            <a:pPr lvl="1"/>
            <a:r>
              <a:rPr lang="ja-JP" altLang="en-US" noProof="0" smtClean="0"/>
              <a:t>第 </a:t>
            </a:r>
            <a:r>
              <a:rPr lang="en-US" altLang="ja-JP" noProof="0" smtClean="0"/>
              <a:t>2 </a:t>
            </a:r>
            <a:r>
              <a:rPr lang="ja-JP" altLang="en-US" noProof="0" smtClean="0"/>
              <a:t>レベル</a:t>
            </a:r>
          </a:p>
          <a:p>
            <a:pPr lvl="2"/>
            <a:r>
              <a:rPr lang="ja-JP" altLang="en-US" noProof="0" smtClean="0"/>
              <a:t>第 </a:t>
            </a:r>
            <a:r>
              <a:rPr lang="en-US" altLang="ja-JP" noProof="0" smtClean="0"/>
              <a:t>3 </a:t>
            </a:r>
            <a:r>
              <a:rPr lang="ja-JP" altLang="en-US" noProof="0" smtClean="0"/>
              <a:t>レベル</a:t>
            </a:r>
          </a:p>
          <a:p>
            <a:pPr lvl="3"/>
            <a:r>
              <a:rPr lang="ja-JP" altLang="en-US" noProof="0" smtClean="0"/>
              <a:t>第 </a:t>
            </a:r>
            <a:r>
              <a:rPr lang="en-US" altLang="ja-JP" noProof="0" smtClean="0"/>
              <a:t>4 </a:t>
            </a:r>
            <a:r>
              <a:rPr lang="ja-JP" altLang="en-US" noProof="0" smtClean="0"/>
              <a:t>レベル</a:t>
            </a:r>
          </a:p>
          <a:p>
            <a:pPr lvl="4"/>
            <a:r>
              <a:rPr lang="ja-JP" altLang="en-US" noProof="0" smtClean="0"/>
              <a:t>第 </a:t>
            </a:r>
            <a:r>
              <a:rPr lang="en-US" altLang="ja-JP" noProof="0" smtClean="0"/>
              <a:t>5 </a:t>
            </a:r>
            <a:r>
              <a:rPr lang="ja-JP" altLang="en-US" noProof="0" smtClean="0"/>
              <a:t>レベル</a:t>
            </a:r>
          </a:p>
        </p:txBody>
      </p:sp>
      <p:sp>
        <p:nvSpPr>
          <p:cNvPr id="6" name="フッター プレースホルダ 5"/>
          <p:cNvSpPr>
            <a:spLocks noGrp="1"/>
          </p:cNvSpPr>
          <p:nvPr>
            <p:ph type="ftr" sz="quarter" idx="4"/>
          </p:nvPr>
        </p:nvSpPr>
        <p:spPr>
          <a:xfrm>
            <a:off x="0" y="9378824"/>
            <a:ext cx="2971800" cy="4937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>
                <a:latin typeface="Arial" charset="0"/>
                <a:ea typeface="ＭＳ Ｐゴシック" pitchFamily="50" charset="-128"/>
              </a:defRPr>
            </a:lvl1pPr>
          </a:lstStyle>
          <a:p>
            <a:pPr>
              <a:defRPr/>
            </a:pPr>
            <a:endParaRPr lang="ja-JP" altLang="en-US" dirty="0"/>
          </a:p>
        </p:txBody>
      </p:sp>
      <p:sp>
        <p:nvSpPr>
          <p:cNvPr id="7" name="スライド番号プレースホルダ 6"/>
          <p:cNvSpPr>
            <a:spLocks noGrp="1"/>
          </p:cNvSpPr>
          <p:nvPr>
            <p:ph type="sldNum" sz="quarter" idx="5"/>
          </p:nvPr>
        </p:nvSpPr>
        <p:spPr>
          <a:xfrm>
            <a:off x="3884613" y="9378824"/>
            <a:ext cx="2971800" cy="4937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>
                <a:latin typeface="Arial" charset="0"/>
                <a:ea typeface="ＭＳ Ｐゴシック" pitchFamily="50" charset="-128"/>
              </a:defRPr>
            </a:lvl1pPr>
          </a:lstStyle>
          <a:p>
            <a:pPr>
              <a:defRPr/>
            </a:pPr>
            <a:fld id="{1B6890C2-EE12-465A-86F2-9A15EA57EE7A}" type="slidenum">
              <a:rPr lang="ja-JP" altLang="en-US"/>
              <a:pPr>
                <a:defRPr/>
              </a:pPr>
              <a:t>‹#›</a:t>
            </a:fld>
            <a:endParaRPr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37435494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スライド イメージ プレースホルダ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9459" name="ノート プレースホルダ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ja-JP" altLang="en-US" dirty="0" smtClean="0"/>
          </a:p>
        </p:txBody>
      </p:sp>
      <p:sp>
        <p:nvSpPr>
          <p:cNvPr id="19460" name="スライド番号プレースホルダ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fld id="{595DFEBB-6F12-4281-892D-33D703457036}" type="slidenum">
              <a:rPr lang="ja-JP" altLang="en-US" smtClean="0">
                <a:latin typeface="Arial" pitchFamily="34" charset="0"/>
              </a:rPr>
              <a:pPr/>
              <a:t>0</a:t>
            </a:fld>
            <a:endParaRPr lang="ja-JP" altLang="en-US" dirty="0" smtClean="0">
              <a:latin typeface="Arial" pitchFamily="34" charset="0"/>
            </a:endParaRPr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kumimoji="1" lang="en-US" altLang="ja-JP" dirty="0" smtClean="0"/>
              <a:t>2</a:t>
            </a:r>
            <a:r>
              <a:rPr kumimoji="1" lang="ja-JP" altLang="en-US" dirty="0" smtClean="0"/>
              <a:t>段目　使用して設計している、　多いいらない</a:t>
            </a:r>
            <a:endParaRPr kumimoji="1" lang="en-US" altLang="ja-JP" dirty="0" smtClean="0"/>
          </a:p>
          <a:p>
            <a:r>
              <a:rPr kumimoji="1" lang="ja-JP" altLang="en-US" dirty="0" smtClean="0"/>
              <a:t>システムとだいなみ設計</a:t>
            </a:r>
            <a:endParaRPr kumimoji="1" lang="ja-JP" altLang="en-US" dirty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1B6890C2-EE12-465A-86F2-9A15EA57EE7A}" type="slidenum">
              <a:rPr lang="ja-JP" altLang="en-US" smtClean="0"/>
              <a:pPr>
                <a:defRPr/>
              </a:pPr>
              <a:t>1</a:t>
            </a:fld>
            <a:endParaRPr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221594712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サブタイトル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ja-JP" altLang="en-US" smtClean="0"/>
              <a:t>マスタ サブタイトルの書式設定</a:t>
            </a:r>
            <a:endParaRPr lang="ja-JP" altLang="en-US"/>
          </a:p>
        </p:txBody>
      </p:sp>
      <p:sp>
        <p:nvSpPr>
          <p:cNvPr id="4" name="タイトル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 smtClean="0"/>
              <a:t>マスタ タイトルの書式設定</a:t>
            </a:r>
            <a:endParaRPr lang="ja-JP" altLang="en-US"/>
          </a:p>
        </p:txBody>
      </p:sp>
      <p:sp>
        <p:nvSpPr>
          <p:cNvPr id="5" name="スライド番号プレースホルダ 11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846460D-27C4-4F81-907F-183A437548E0}" type="slidenum">
              <a:rPr lang="ja-JP" altLang="en-US"/>
              <a:pPr>
                <a:defRPr/>
              </a:pPr>
              <a:t>‹#›</a:t>
            </a:fld>
            <a:endParaRPr lang="ja-JP" altLang="en-US" dirty="0"/>
          </a:p>
        </p:txBody>
      </p:sp>
      <p:sp>
        <p:nvSpPr>
          <p:cNvPr id="6" name="フッター プレースホルダ 1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altLang="ja-JP" smtClean="0"/>
              <a:t>/ 15</a:t>
            </a:r>
            <a:endParaRPr lang="ja-JP" alt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 dirty="0" smtClean="0"/>
              <a:t>マスタ タイトルの書式設定</a:t>
            </a:r>
            <a:endParaRPr lang="ja-JP" altLang="en-US" dirty="0"/>
          </a:p>
        </p:txBody>
      </p:sp>
      <p:sp>
        <p:nvSpPr>
          <p:cNvPr id="3" name="コンテンツ プレースホル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ja-JP" altLang="en-US" smtClean="0"/>
              <a:t>マスタ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/>
          </a:p>
        </p:txBody>
      </p:sp>
      <p:sp>
        <p:nvSpPr>
          <p:cNvPr id="4" name="スライド番号プレースホルダ 11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FF0B93A-3F02-4BB6-BD97-07A7B4F2C9E1}" type="slidenum">
              <a:rPr lang="ja-JP" altLang="en-US"/>
              <a:pPr>
                <a:defRPr/>
              </a:pPr>
              <a:t>‹#›</a:t>
            </a:fld>
            <a:endParaRPr lang="ja-JP" altLang="en-US" dirty="0"/>
          </a:p>
        </p:txBody>
      </p:sp>
      <p:sp>
        <p:nvSpPr>
          <p:cNvPr id="5" name="フッター プレースホルダ 1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altLang="ja-JP" dirty="0" smtClean="0"/>
              <a:t>/ 15</a:t>
            </a:r>
            <a:endParaRPr lang="ja-JP" alt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セクション見出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ja-JP" altLang="en-US" smtClean="0"/>
              <a:t>マスタ タイトルの書式設定</a:t>
            </a:r>
            <a:endParaRPr lang="ja-JP" altLang="en-US"/>
          </a:p>
        </p:txBody>
      </p:sp>
      <p:sp>
        <p:nvSpPr>
          <p:cNvPr id="3" name="テキスト プレースホルダ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ja-JP" altLang="en-US" smtClean="0"/>
              <a:t>マスタ テキストの書式設定</a:t>
            </a:r>
          </a:p>
        </p:txBody>
      </p:sp>
      <p:sp>
        <p:nvSpPr>
          <p:cNvPr id="4" name="スライド番号プレースホルダ 11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024DB0A-A127-4604-AA49-8CDBBE681779}" type="slidenum">
              <a:rPr lang="ja-JP" altLang="en-US"/>
              <a:pPr>
                <a:defRPr/>
              </a:pPr>
              <a:t>‹#›</a:t>
            </a:fld>
            <a:endParaRPr lang="ja-JP" altLang="en-US" dirty="0"/>
          </a:p>
        </p:txBody>
      </p:sp>
      <p:sp>
        <p:nvSpPr>
          <p:cNvPr id="5" name="フッター プレースホルダ 1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altLang="ja-JP" smtClean="0"/>
              <a:t>/ 15</a:t>
            </a:r>
            <a:endParaRPr lang="ja-JP" alt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 smtClean="0"/>
              <a:t>マスタ タイトルの書式設定</a:t>
            </a:r>
            <a:endParaRPr lang="ja-JP" altLang="en-US"/>
          </a:p>
        </p:txBody>
      </p:sp>
      <p:sp>
        <p:nvSpPr>
          <p:cNvPr id="3" name="コンテンツ プレースホルダ 2"/>
          <p:cNvSpPr>
            <a:spLocks noGrp="1"/>
          </p:cNvSpPr>
          <p:nvPr>
            <p:ph sz="half" idx="1"/>
          </p:nvPr>
        </p:nvSpPr>
        <p:spPr>
          <a:xfrm>
            <a:off x="468313" y="836613"/>
            <a:ext cx="4038600" cy="5616575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ja-JP" altLang="en-US" smtClean="0"/>
              <a:t>マスタ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/>
          </a:p>
        </p:txBody>
      </p:sp>
      <p:sp>
        <p:nvSpPr>
          <p:cNvPr id="4" name="コンテンツ プレースホルダ 3"/>
          <p:cNvSpPr>
            <a:spLocks noGrp="1"/>
          </p:cNvSpPr>
          <p:nvPr>
            <p:ph sz="half" idx="2"/>
          </p:nvPr>
        </p:nvSpPr>
        <p:spPr>
          <a:xfrm>
            <a:off x="4659313" y="836613"/>
            <a:ext cx="4038600" cy="5616575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ja-JP" altLang="en-US" smtClean="0"/>
              <a:t>マスタ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/>
          </a:p>
        </p:txBody>
      </p:sp>
      <p:sp>
        <p:nvSpPr>
          <p:cNvPr id="5" name="スライド番号プレースホルダ 11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8C0AC37-5BCE-4309-A50F-EA071929F03D}" type="slidenum">
              <a:rPr lang="ja-JP" altLang="en-US"/>
              <a:pPr>
                <a:defRPr/>
              </a:pPr>
              <a:t>‹#›</a:t>
            </a:fld>
            <a:endParaRPr lang="ja-JP" altLang="en-US" dirty="0"/>
          </a:p>
        </p:txBody>
      </p:sp>
      <p:sp>
        <p:nvSpPr>
          <p:cNvPr id="6" name="フッター プレースホルダ 1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altLang="ja-JP" smtClean="0"/>
              <a:t>/ 15</a:t>
            </a:r>
            <a:endParaRPr lang="ja-JP" alt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ja-JP" altLang="en-US" smtClean="0"/>
              <a:t>マスタ タイトルの書式設定</a:t>
            </a:r>
            <a:endParaRPr lang="ja-JP" altLang="en-US"/>
          </a:p>
        </p:txBody>
      </p:sp>
      <p:sp>
        <p:nvSpPr>
          <p:cNvPr id="3" name="テキスト プレースホルダ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ja-JP" altLang="en-US" smtClean="0"/>
              <a:t>マスタ テキストの書式設定</a:t>
            </a:r>
          </a:p>
        </p:txBody>
      </p:sp>
      <p:sp>
        <p:nvSpPr>
          <p:cNvPr id="4" name="コンテンツ プレースホルダ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ja-JP" altLang="en-US" smtClean="0"/>
              <a:t>マスタ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/>
          </a:p>
        </p:txBody>
      </p:sp>
      <p:sp>
        <p:nvSpPr>
          <p:cNvPr id="5" name="テキスト プレースホルダ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ja-JP" altLang="en-US" smtClean="0"/>
              <a:t>マスタ テキストの書式設定</a:t>
            </a:r>
          </a:p>
        </p:txBody>
      </p:sp>
      <p:sp>
        <p:nvSpPr>
          <p:cNvPr id="6" name="コンテンツ プレースホルダ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ja-JP" altLang="en-US" smtClean="0"/>
              <a:t>マスタ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/>
          </a:p>
        </p:txBody>
      </p:sp>
      <p:sp>
        <p:nvSpPr>
          <p:cNvPr id="7" name="スライド番号プレースホルダ 11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AABED31-1181-4B22-939A-A865EC9514D6}" type="slidenum">
              <a:rPr lang="ja-JP" altLang="en-US"/>
              <a:pPr>
                <a:defRPr/>
              </a:pPr>
              <a:t>‹#›</a:t>
            </a:fld>
            <a:endParaRPr lang="ja-JP" altLang="en-US" dirty="0"/>
          </a:p>
        </p:txBody>
      </p:sp>
      <p:sp>
        <p:nvSpPr>
          <p:cNvPr id="8" name="フッター プレースホルダ 1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altLang="ja-JP" smtClean="0"/>
              <a:t>/ 15</a:t>
            </a:r>
            <a:endParaRPr lang="ja-JP" alt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 smtClean="0"/>
              <a:t>マスタ タイトルの書式設定</a:t>
            </a:r>
            <a:endParaRPr lang="ja-JP" altLang="en-US"/>
          </a:p>
        </p:txBody>
      </p:sp>
      <p:sp>
        <p:nvSpPr>
          <p:cNvPr id="3" name="スライド番号プレースホルダ 11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8262DEC-4C76-43DC-809D-7E41437ECDBB}" type="slidenum">
              <a:rPr lang="ja-JP" altLang="en-US"/>
              <a:pPr>
                <a:defRPr/>
              </a:pPr>
              <a:t>‹#›</a:t>
            </a:fld>
            <a:endParaRPr lang="ja-JP" altLang="en-US" dirty="0"/>
          </a:p>
        </p:txBody>
      </p:sp>
      <p:sp>
        <p:nvSpPr>
          <p:cNvPr id="4" name="フッター プレースホルダ 1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altLang="ja-JP" smtClean="0"/>
              <a:t>/ 15</a:t>
            </a:r>
            <a:endParaRPr lang="ja-JP" alt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番号プレースホルダ 11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1725DA8-65E9-4E53-B0CF-6672CDA6A67A}" type="slidenum">
              <a:rPr lang="ja-JP" altLang="en-US"/>
              <a:pPr>
                <a:defRPr/>
              </a:pPr>
              <a:t>‹#›</a:t>
            </a:fld>
            <a:endParaRPr lang="ja-JP" altLang="en-US" dirty="0"/>
          </a:p>
        </p:txBody>
      </p:sp>
      <p:sp>
        <p:nvSpPr>
          <p:cNvPr id="3" name="フッター プレースホルダ 1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altLang="ja-JP" smtClean="0"/>
              <a:t>/ 15</a:t>
            </a:r>
            <a:endParaRPr lang="ja-JP" alt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タイトル付き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ja-JP" altLang="en-US" smtClean="0"/>
              <a:t>マスタ タイトルの書式設定</a:t>
            </a:r>
            <a:endParaRPr lang="ja-JP" altLang="en-US"/>
          </a:p>
        </p:txBody>
      </p:sp>
      <p:sp>
        <p:nvSpPr>
          <p:cNvPr id="3" name="コンテンツ プレースホルダ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ja-JP" altLang="en-US" smtClean="0"/>
              <a:t>マスタ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/>
          </a:p>
        </p:txBody>
      </p:sp>
      <p:sp>
        <p:nvSpPr>
          <p:cNvPr id="4" name="テキスト プレースホルダ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ja-JP" altLang="en-US" smtClean="0"/>
              <a:t>マスタ テキストの書式設定</a:t>
            </a:r>
          </a:p>
        </p:txBody>
      </p:sp>
      <p:sp>
        <p:nvSpPr>
          <p:cNvPr id="5" name="スライド番号プレースホルダ 11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3DA1B18-52A2-45FD-A43B-68D8839C69FF}" type="slidenum">
              <a:rPr lang="ja-JP" altLang="en-US"/>
              <a:pPr>
                <a:defRPr/>
              </a:pPr>
              <a:t>‹#›</a:t>
            </a:fld>
            <a:endParaRPr lang="ja-JP" altLang="en-US" dirty="0"/>
          </a:p>
        </p:txBody>
      </p:sp>
      <p:sp>
        <p:nvSpPr>
          <p:cNvPr id="6" name="フッター プレースホルダ 1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altLang="ja-JP" smtClean="0"/>
              <a:t>/ 15</a:t>
            </a:r>
            <a:endParaRPr lang="ja-JP" alt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ja-JP" altLang="en-US" smtClean="0"/>
              <a:t>マスタ タイトルの書式設定</a:t>
            </a:r>
            <a:endParaRPr lang="ja-JP" altLang="en-US"/>
          </a:p>
        </p:txBody>
      </p:sp>
      <p:sp>
        <p:nvSpPr>
          <p:cNvPr id="3" name="図プレースホルダ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ja-JP" altLang="en-US" noProof="0" dirty="0" smtClean="0"/>
          </a:p>
        </p:txBody>
      </p:sp>
      <p:sp>
        <p:nvSpPr>
          <p:cNvPr id="4" name="テキスト プレースホルダ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ja-JP" altLang="en-US" smtClean="0"/>
              <a:t>マスタ テキストの書式設定</a:t>
            </a:r>
          </a:p>
        </p:txBody>
      </p:sp>
      <p:sp>
        <p:nvSpPr>
          <p:cNvPr id="5" name="スライド番号プレースホルダ 11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75EA68B-B402-41F3-8306-DC4575DCD8FC}" type="slidenum">
              <a:rPr lang="ja-JP" altLang="en-US"/>
              <a:pPr>
                <a:defRPr/>
              </a:pPr>
              <a:t>‹#›</a:t>
            </a:fld>
            <a:endParaRPr lang="ja-JP" altLang="en-US" dirty="0"/>
          </a:p>
        </p:txBody>
      </p:sp>
      <p:sp>
        <p:nvSpPr>
          <p:cNvPr id="6" name="フッター プレースホルダ 1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altLang="ja-JP" smtClean="0"/>
              <a:t>/ 15</a:t>
            </a:r>
            <a:endParaRPr lang="ja-JP" alt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 smtClean="0"/>
              <a:t>マスタ タイトルの書式設定</a:t>
            </a:r>
            <a:endParaRPr lang="ja-JP" altLang="en-US"/>
          </a:p>
        </p:txBody>
      </p:sp>
      <p:sp>
        <p:nvSpPr>
          <p:cNvPr id="3" name="縦書きテキスト プレースホルダ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ja-JP" altLang="en-US" smtClean="0"/>
              <a:t>マスタ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/>
          </a:p>
        </p:txBody>
      </p:sp>
      <p:sp>
        <p:nvSpPr>
          <p:cNvPr id="4" name="スライド番号プレースホルダ 11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28ED5E6-B1C1-4B2D-92EC-0F6AC2F4E44E}" type="slidenum">
              <a:rPr lang="ja-JP" altLang="en-US"/>
              <a:pPr>
                <a:defRPr/>
              </a:pPr>
              <a:t>‹#›</a:t>
            </a:fld>
            <a:endParaRPr lang="ja-JP" altLang="en-US" dirty="0"/>
          </a:p>
        </p:txBody>
      </p:sp>
      <p:sp>
        <p:nvSpPr>
          <p:cNvPr id="5" name="フッター プレースホルダ 1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altLang="ja-JP" smtClean="0"/>
              <a:t>/ 15</a:t>
            </a:r>
            <a:endParaRPr lang="ja-JP" alt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縦書きタイトルと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縦書きタイトル 1"/>
          <p:cNvSpPr>
            <a:spLocks noGrp="1"/>
          </p:cNvSpPr>
          <p:nvPr>
            <p:ph type="title" orient="vert"/>
          </p:nvPr>
        </p:nvSpPr>
        <p:spPr>
          <a:xfrm>
            <a:off x="6623050" y="0"/>
            <a:ext cx="2074863" cy="6453188"/>
          </a:xfrm>
        </p:spPr>
        <p:txBody>
          <a:bodyPr vert="eaVert"/>
          <a:lstStyle/>
          <a:p>
            <a:r>
              <a:rPr lang="ja-JP" altLang="en-US" smtClean="0"/>
              <a:t>マスタ タイトルの書式設定</a:t>
            </a:r>
            <a:endParaRPr lang="ja-JP" altLang="en-US"/>
          </a:p>
        </p:txBody>
      </p:sp>
      <p:sp>
        <p:nvSpPr>
          <p:cNvPr id="3" name="縦書きテキスト プレースホルダ 2"/>
          <p:cNvSpPr>
            <a:spLocks noGrp="1"/>
          </p:cNvSpPr>
          <p:nvPr>
            <p:ph type="body" orient="vert" idx="1"/>
          </p:nvPr>
        </p:nvSpPr>
        <p:spPr>
          <a:xfrm>
            <a:off x="395288" y="0"/>
            <a:ext cx="6075362" cy="6453188"/>
          </a:xfrm>
        </p:spPr>
        <p:txBody>
          <a:bodyPr vert="eaVert"/>
          <a:lstStyle/>
          <a:p>
            <a:pPr lvl="0"/>
            <a:r>
              <a:rPr lang="ja-JP" altLang="en-US" smtClean="0"/>
              <a:t>マスタ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/>
          </a:p>
        </p:txBody>
      </p:sp>
      <p:sp>
        <p:nvSpPr>
          <p:cNvPr id="4" name="スライド番号プレースホルダ 11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8BC6833-5F52-4CC5-8066-6671B709B209}" type="slidenum">
              <a:rPr lang="ja-JP" altLang="en-US"/>
              <a:pPr>
                <a:defRPr/>
              </a:pPr>
              <a:t>‹#›</a:t>
            </a:fld>
            <a:endParaRPr lang="ja-JP" altLang="en-US" dirty="0"/>
          </a:p>
        </p:txBody>
      </p:sp>
      <p:sp>
        <p:nvSpPr>
          <p:cNvPr id="5" name="フッター プレースホルダ 1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altLang="ja-JP" smtClean="0"/>
              <a:t>/ 15</a:t>
            </a:r>
            <a:endParaRPr lang="ja-JP" alt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emf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2" name="Rectangle 4"/>
          <p:cNvSpPr>
            <a:spLocks noChangeArrowheads="1"/>
          </p:cNvSpPr>
          <p:nvPr/>
        </p:nvSpPr>
        <p:spPr bwMode="auto">
          <a:xfrm>
            <a:off x="0" y="0"/>
            <a:ext cx="9144000" cy="692150"/>
          </a:xfrm>
          <a:prstGeom prst="rect">
            <a:avLst/>
          </a:prstGeom>
          <a:gradFill flip="none" rotWithShape="1">
            <a:gsLst>
              <a:gs pos="0">
                <a:srgbClr val="FF9900"/>
              </a:gs>
              <a:gs pos="50000">
                <a:srgbClr val="FFC000"/>
              </a:gs>
              <a:gs pos="100000">
                <a:schemeClr val="bg1"/>
              </a:gs>
            </a:gsLst>
            <a:lin ang="0" scaled="0"/>
            <a:tileRect/>
          </a:gra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pPr>
              <a:defRPr/>
            </a:pPr>
            <a:endParaRPr lang="ja-JP" altLang="ja-JP" sz="4400" dirty="0">
              <a:latin typeface="Arial" charset="0"/>
            </a:endParaRPr>
          </a:p>
        </p:txBody>
      </p:sp>
      <p:sp>
        <p:nvSpPr>
          <p:cNvPr id="1029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395288" y="0"/>
            <a:ext cx="8229600" cy="692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ja-JP" altLang="en-US" dirty="0" smtClean="0"/>
              <a:t>マスタ タイトルの書式設定</a:t>
            </a:r>
          </a:p>
        </p:txBody>
      </p:sp>
      <p:sp>
        <p:nvSpPr>
          <p:cNvPr id="1030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68313" y="836613"/>
            <a:ext cx="8229600" cy="56165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1"/>
            <a:endParaRPr lang="ja-JP" altLang="ja-JP" dirty="0" smtClean="0"/>
          </a:p>
        </p:txBody>
      </p:sp>
      <p:sp>
        <p:nvSpPr>
          <p:cNvPr id="7173" name="Rectangle 5"/>
          <p:cNvSpPr>
            <a:spLocks noChangeArrowheads="1"/>
          </p:cNvSpPr>
          <p:nvPr/>
        </p:nvSpPr>
        <p:spPr bwMode="auto">
          <a:xfrm>
            <a:off x="-32" y="6524625"/>
            <a:ext cx="9144032" cy="333375"/>
          </a:xfrm>
          <a:prstGeom prst="rect">
            <a:avLst/>
          </a:prstGeom>
          <a:gradFill flip="none" rotWithShape="1">
            <a:gsLst>
              <a:gs pos="0">
                <a:srgbClr val="FF9900"/>
              </a:gs>
              <a:gs pos="50000">
                <a:srgbClr val="FFC000"/>
              </a:gs>
              <a:gs pos="100000">
                <a:srgbClr val="FFFFFF">
                  <a:alpha val="0"/>
                </a:srgbClr>
              </a:gs>
            </a:gsLst>
            <a:lin ang="10800000" scaled="1"/>
            <a:tileRect/>
          </a:gra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pPr algn="ctr">
              <a:defRPr/>
            </a:pPr>
            <a:endParaRPr lang="ja-JP" altLang="ja-JP" sz="2400" b="1" dirty="0">
              <a:latin typeface="Technic" pitchFamily="2" charset="2"/>
              <a:ea typeface="ＭＳ Ｐゴシック" charset="-128"/>
            </a:endParaRPr>
          </a:p>
        </p:txBody>
      </p:sp>
      <p:sp>
        <p:nvSpPr>
          <p:cNvPr id="10" name="Rectangle 9"/>
          <p:cNvSpPr>
            <a:spLocks noChangeArrowheads="1"/>
          </p:cNvSpPr>
          <p:nvPr/>
        </p:nvSpPr>
        <p:spPr bwMode="auto">
          <a:xfrm>
            <a:off x="6746756" y="6510338"/>
            <a:ext cx="1569660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>
              <a:defRPr/>
            </a:pPr>
            <a:r>
              <a:rPr lang="ja-JP" altLang="en-US" dirty="0" smtClean="0">
                <a:ln w="10160">
                  <a:solidFill>
                    <a:schemeClr val="bg2">
                      <a:lumMod val="60000"/>
                      <a:lumOff val="40000"/>
                    </a:schemeClr>
                  </a:solidFill>
                  <a:prstDash val="solid"/>
                </a:ln>
                <a:solidFill>
                  <a:srgbClr val="FFFFFF"/>
                </a:solidFill>
                <a:effectLst>
                  <a:outerShdw blurRad="38100" dist="32000" dir="5400000" algn="tl">
                    <a:srgbClr val="000000">
                      <a:alpha val="30000"/>
                    </a:srgbClr>
                  </a:outerShdw>
                </a:effectLst>
                <a:latin typeface="Arial" charset="0"/>
              </a:rPr>
              <a:t>芝浦工業大学</a:t>
            </a:r>
            <a:endParaRPr lang="ja-JP" altLang="en-US" dirty="0">
              <a:ln w="10160">
                <a:solidFill>
                  <a:schemeClr val="bg2">
                    <a:lumMod val="60000"/>
                    <a:lumOff val="40000"/>
                  </a:schemeClr>
                </a:solidFill>
                <a:prstDash val="solid"/>
              </a:ln>
              <a:solidFill>
                <a:srgbClr val="FFFFFF"/>
              </a:solidFill>
              <a:effectLst>
                <a:outerShdw blurRad="38100" dist="32000" dir="5400000" algn="tl">
                  <a:srgbClr val="000000">
                    <a:alpha val="30000"/>
                  </a:srgbClr>
                </a:outerShdw>
              </a:effectLst>
              <a:latin typeface="Arial" charset="0"/>
            </a:endParaRPr>
          </a:p>
        </p:txBody>
      </p:sp>
      <p:pic>
        <p:nvPicPr>
          <p:cNvPr id="1038" name="Picture 31" descr="sit02"/>
          <p:cNvPicPr>
            <a:picLocks noChangeAspect="1" noChangeArrowheads="1"/>
          </p:cNvPicPr>
          <p:nvPr/>
        </p:nvPicPr>
        <p:blipFill>
          <a:blip r:embed="rId13" cstate="print"/>
          <a:srcRect/>
          <a:stretch>
            <a:fillRect/>
          </a:stretch>
        </p:blipFill>
        <p:spPr bwMode="auto">
          <a:xfrm>
            <a:off x="6528966" y="6546905"/>
            <a:ext cx="233374" cy="26710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2" name="スライド番号プレースホルダ 11"/>
          <p:cNvSpPr>
            <a:spLocks noGrp="1"/>
          </p:cNvSpPr>
          <p:nvPr userDrawn="1">
            <p:ph type="sldNum" sz="quarter" idx="4"/>
          </p:nvPr>
        </p:nvSpPr>
        <p:spPr>
          <a:xfrm>
            <a:off x="8208963" y="6524625"/>
            <a:ext cx="539750" cy="33337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600">
                <a:solidFill>
                  <a:schemeClr val="bg1"/>
                </a:solidFill>
                <a:latin typeface="Arial" charset="0"/>
                <a:ea typeface="ＭＳ Ｐゴシック" pitchFamily="50" charset="-128"/>
              </a:defRPr>
            </a:lvl1pPr>
          </a:lstStyle>
          <a:p>
            <a:pPr>
              <a:defRPr/>
            </a:pPr>
            <a:fld id="{F2E4F28F-29E6-44E2-ABA5-D08016D84E19}" type="slidenum">
              <a:rPr lang="ja-JP" altLang="en-US"/>
              <a:pPr>
                <a:defRPr/>
              </a:pPr>
              <a:t>‹#›</a:t>
            </a:fld>
            <a:endParaRPr lang="ja-JP" altLang="en-US" dirty="0"/>
          </a:p>
        </p:txBody>
      </p:sp>
      <p:sp>
        <p:nvSpPr>
          <p:cNvPr id="14" name="フッター プレースホルダ 13"/>
          <p:cNvSpPr>
            <a:spLocks noGrp="1"/>
          </p:cNvSpPr>
          <p:nvPr userDrawn="1">
            <p:ph type="ftr" sz="quarter" idx="3"/>
          </p:nvPr>
        </p:nvSpPr>
        <p:spPr>
          <a:xfrm>
            <a:off x="8604250" y="6524625"/>
            <a:ext cx="539750" cy="33337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600">
                <a:solidFill>
                  <a:schemeClr val="bg1"/>
                </a:solidFill>
                <a:latin typeface="Arial" charset="0"/>
                <a:ea typeface="ＭＳ Ｐゴシック" pitchFamily="50" charset="-128"/>
              </a:defRPr>
            </a:lvl1pPr>
          </a:lstStyle>
          <a:p>
            <a:pPr>
              <a:defRPr/>
            </a:pPr>
            <a:r>
              <a:rPr lang="en-US" altLang="ja-JP" dirty="0" smtClean="0"/>
              <a:t>/ 19</a:t>
            </a:r>
            <a:endParaRPr lang="ja-JP" alt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51" r:id="rId1"/>
    <p:sldLayoutId id="2147483652" r:id="rId2"/>
    <p:sldLayoutId id="2147483653" r:id="rId3"/>
    <p:sldLayoutId id="2147483654" r:id="rId4"/>
    <p:sldLayoutId id="2147483655" r:id="rId5"/>
    <p:sldLayoutId id="2147483656" r:id="rId6"/>
    <p:sldLayoutId id="2147483657" r:id="rId7"/>
    <p:sldLayoutId id="2147483658" r:id="rId8"/>
    <p:sldLayoutId id="2147483659" r:id="rId9"/>
    <p:sldLayoutId id="2147483660" r:id="rId10"/>
    <p:sldLayoutId id="2147483661" r:id="rId11"/>
  </p:sldLayoutIdLst>
  <p:timing>
    <p:tnLst>
      <p:par>
        <p:cTn id="1" dur="indefinite" restart="never" nodeType="tmRoot"/>
      </p:par>
    </p:tnLst>
  </p:timing>
  <p:hf hdr="0" dt="0"/>
  <p:txStyles>
    <p:titleStyle>
      <a:lvl1pPr algn="l" rtl="0" eaLnBrk="0" fontAlgn="base" hangingPunct="0">
        <a:spcBef>
          <a:spcPct val="0"/>
        </a:spcBef>
        <a:spcAft>
          <a:spcPct val="0"/>
        </a:spcAft>
        <a:defRPr kumimoji="1" sz="4000">
          <a:solidFill>
            <a:schemeClr val="tx2"/>
          </a:solidFill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kumimoji="1" sz="4000">
          <a:solidFill>
            <a:schemeClr val="tx2"/>
          </a:solidFill>
          <a:latin typeface="Arial" charset="0"/>
          <a:ea typeface="ＭＳ Ｐゴシック" pitchFamily="50" charset="-128"/>
        </a:defRPr>
      </a:lvl2pPr>
      <a:lvl3pPr algn="l" rtl="0" eaLnBrk="0" fontAlgn="base" hangingPunct="0">
        <a:spcBef>
          <a:spcPct val="0"/>
        </a:spcBef>
        <a:spcAft>
          <a:spcPct val="0"/>
        </a:spcAft>
        <a:defRPr kumimoji="1" sz="4000">
          <a:solidFill>
            <a:schemeClr val="tx2"/>
          </a:solidFill>
          <a:latin typeface="Arial" charset="0"/>
          <a:ea typeface="ＭＳ Ｐゴシック" pitchFamily="50" charset="-128"/>
        </a:defRPr>
      </a:lvl3pPr>
      <a:lvl4pPr algn="l" rtl="0" eaLnBrk="0" fontAlgn="base" hangingPunct="0">
        <a:spcBef>
          <a:spcPct val="0"/>
        </a:spcBef>
        <a:spcAft>
          <a:spcPct val="0"/>
        </a:spcAft>
        <a:defRPr kumimoji="1" sz="4000">
          <a:solidFill>
            <a:schemeClr val="tx2"/>
          </a:solidFill>
          <a:latin typeface="Arial" charset="0"/>
          <a:ea typeface="ＭＳ Ｐゴシック" pitchFamily="50" charset="-128"/>
        </a:defRPr>
      </a:lvl4pPr>
      <a:lvl5pPr algn="l" rtl="0" eaLnBrk="0" fontAlgn="base" hangingPunct="0">
        <a:spcBef>
          <a:spcPct val="0"/>
        </a:spcBef>
        <a:spcAft>
          <a:spcPct val="0"/>
        </a:spcAft>
        <a:defRPr kumimoji="1" sz="4000">
          <a:solidFill>
            <a:schemeClr val="tx2"/>
          </a:solidFill>
          <a:latin typeface="Arial" charset="0"/>
          <a:ea typeface="ＭＳ Ｐゴシック" pitchFamily="50" charset="-128"/>
        </a:defRPr>
      </a:lvl5pPr>
      <a:lvl6pPr marL="457200" algn="l" rtl="0" fontAlgn="base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Arial" charset="0"/>
          <a:ea typeface="ＭＳ Ｐゴシック" pitchFamily="50" charset="-128"/>
        </a:defRPr>
      </a:lvl6pPr>
      <a:lvl7pPr marL="914400" algn="l" rtl="0" fontAlgn="base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Arial" charset="0"/>
          <a:ea typeface="ＭＳ Ｐゴシック" pitchFamily="50" charset="-128"/>
        </a:defRPr>
      </a:lvl7pPr>
      <a:lvl8pPr marL="1371600" algn="l" rtl="0" fontAlgn="base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Arial" charset="0"/>
          <a:ea typeface="ＭＳ Ｐゴシック" pitchFamily="50" charset="-128"/>
        </a:defRPr>
      </a:lvl8pPr>
      <a:lvl9pPr marL="1828800" algn="l" rtl="0" fontAlgn="base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Arial" charset="0"/>
          <a:ea typeface="ＭＳ Ｐゴシック" pitchFamily="50" charset="-128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kumimoji="1"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kumimoji="1" sz="2800">
          <a:solidFill>
            <a:schemeClr val="tx1"/>
          </a:solidFill>
          <a:latin typeface="+mn-lt"/>
          <a:ea typeface="+mn-ea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kumimoji="1" sz="2400">
          <a:solidFill>
            <a:schemeClr val="tx1"/>
          </a:solidFill>
          <a:latin typeface="+mn-lt"/>
          <a:ea typeface="+mn-ea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kumimoji="1" sz="2000">
          <a:solidFill>
            <a:schemeClr val="tx1"/>
          </a:solidFill>
          <a:latin typeface="+mn-lt"/>
          <a:ea typeface="+mn-ea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kumimoji="1" sz="2000">
          <a:solidFill>
            <a:schemeClr val="tx1"/>
          </a:solidFill>
          <a:latin typeface="+mn-lt"/>
          <a:ea typeface="+mn-ea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kumimoji="1" sz="2000">
          <a:solidFill>
            <a:schemeClr val="tx1"/>
          </a:solidFill>
          <a:latin typeface="+mn-lt"/>
          <a:ea typeface="+mn-ea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kumimoji="1" sz="2000">
          <a:solidFill>
            <a:schemeClr val="tx1"/>
          </a:solidFill>
          <a:latin typeface="+mn-lt"/>
          <a:ea typeface="+mn-ea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kumimoji="1" sz="2000">
          <a:solidFill>
            <a:schemeClr val="tx1"/>
          </a:solidFill>
          <a:latin typeface="+mn-lt"/>
          <a:ea typeface="+mn-ea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kumimoji="1" sz="2000">
          <a:solidFill>
            <a:schemeClr val="tx1"/>
          </a:solidFill>
          <a:latin typeface="+mn-lt"/>
          <a:ea typeface="+mn-ea"/>
        </a:defRPr>
      </a:lvl9pPr>
    </p:bodyStyle>
    <p:otherStyle>
      <a:defPPr>
        <a:defRPr lang="ja-JP"/>
      </a:defPPr>
      <a:lvl1pPr marL="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emf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3" Type="http://schemas.openxmlformats.org/officeDocument/2006/relationships/image" Target="../media/image2.png"/><Relationship Id="rId7" Type="http://schemas.openxmlformats.org/officeDocument/2006/relationships/image" Target="../media/image6.gif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.gif"/><Relationship Id="rId11" Type="http://schemas.openxmlformats.org/officeDocument/2006/relationships/image" Target="../media/image10.png"/><Relationship Id="rId5" Type="http://schemas.openxmlformats.org/officeDocument/2006/relationships/image" Target="../media/image4.jpeg"/><Relationship Id="rId10" Type="http://schemas.openxmlformats.org/officeDocument/2006/relationships/image" Target="../media/image9.png"/><Relationship Id="rId4" Type="http://schemas.openxmlformats.org/officeDocument/2006/relationships/image" Target="../media/image3.png"/><Relationship Id="rId9" Type="http://schemas.openxmlformats.org/officeDocument/2006/relationships/image" Target="../media/image8.jpeg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emf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3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eg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7" Type="http://schemas.openxmlformats.org/officeDocument/2006/relationships/image" Target="../media/image28.jpeg"/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7.jpeg"/><Relationship Id="rId5" Type="http://schemas.openxmlformats.org/officeDocument/2006/relationships/image" Target="../media/image26.png"/><Relationship Id="rId4" Type="http://schemas.openxmlformats.org/officeDocument/2006/relationships/image" Target="../media/image25.png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2.png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Rectangle 2"/>
          <p:cNvSpPr txBox="1">
            <a:spLocks noChangeArrowheads="1"/>
          </p:cNvSpPr>
          <p:nvPr/>
        </p:nvSpPr>
        <p:spPr bwMode="auto">
          <a:xfrm>
            <a:off x="0" y="2130425"/>
            <a:ext cx="9144000" cy="14700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algn="ctr"/>
            <a:r>
              <a:rPr lang="en-US" altLang="ja-JP" sz="4000" dirty="0"/>
              <a:t>RTM on </a:t>
            </a:r>
            <a:r>
              <a:rPr lang="en-US" altLang="ja-JP" sz="4000" dirty="0" smtClean="0"/>
              <a:t>Android</a:t>
            </a:r>
            <a:r>
              <a:rPr lang="ja-JP" altLang="en-US" sz="4000" dirty="0" smtClean="0"/>
              <a:t>を用いた</a:t>
            </a:r>
            <a:endParaRPr lang="en-US" altLang="ja-JP" sz="4000" dirty="0" smtClean="0"/>
          </a:p>
          <a:p>
            <a:pPr algn="ctr"/>
            <a:r>
              <a:rPr lang="en-US" altLang="ja-JP" sz="4000" dirty="0" smtClean="0"/>
              <a:t>Android</a:t>
            </a:r>
            <a:r>
              <a:rPr lang="ja-JP" altLang="en-US" sz="4000" dirty="0" smtClean="0"/>
              <a:t>用マルチセンサコンポーネント群</a:t>
            </a:r>
            <a:endParaRPr lang="ja-JP" altLang="en-US" sz="4000" kern="0" dirty="0">
              <a:solidFill>
                <a:schemeClr val="tx2"/>
              </a:solidFill>
              <a:latin typeface="+mj-lt"/>
              <a:ea typeface="+mj-ea"/>
              <a:cs typeface="+mj-cs"/>
            </a:endParaRPr>
          </a:p>
        </p:txBody>
      </p:sp>
      <p:sp>
        <p:nvSpPr>
          <p:cNvPr id="3076" name="Rectangle 3"/>
          <p:cNvSpPr>
            <a:spLocks noChangeArrowheads="1"/>
          </p:cNvSpPr>
          <p:nvPr/>
        </p:nvSpPr>
        <p:spPr bwMode="auto">
          <a:xfrm>
            <a:off x="5614987" y="4293096"/>
            <a:ext cx="3529013" cy="216024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>
              <a:spcBef>
                <a:spcPct val="20000"/>
              </a:spcBef>
            </a:pPr>
            <a:r>
              <a:rPr lang="ja-JP" altLang="en-US" sz="2000" b="1" dirty="0" smtClean="0">
                <a:solidFill>
                  <a:srgbClr val="000099"/>
                </a:solidFill>
              </a:rPr>
              <a:t>　</a:t>
            </a:r>
            <a:r>
              <a:rPr lang="ja-JP" altLang="en-US" sz="2000" dirty="0" smtClean="0">
                <a:solidFill>
                  <a:srgbClr val="000099"/>
                </a:solidFill>
              </a:rPr>
              <a:t>芝浦工業大学</a:t>
            </a:r>
          </a:p>
          <a:p>
            <a:pPr>
              <a:lnSpc>
                <a:spcPct val="150000"/>
              </a:lnSpc>
              <a:spcBef>
                <a:spcPct val="20000"/>
              </a:spcBef>
            </a:pPr>
            <a:r>
              <a:rPr lang="ja-JP" altLang="en-US" sz="2000" dirty="0" smtClean="0"/>
              <a:t>　　</a:t>
            </a:r>
            <a:r>
              <a:rPr lang="en-US" altLang="ja-JP" sz="2000" dirty="0" smtClean="0"/>
              <a:t>	</a:t>
            </a:r>
            <a:r>
              <a:rPr lang="ja-JP" altLang="en-US" sz="2000" dirty="0" smtClean="0"/>
              <a:t>　　　　○</a:t>
            </a:r>
            <a:r>
              <a:rPr lang="ja-JP" altLang="en-US" sz="2000" dirty="0" smtClean="0">
                <a:latin typeface="Times New Roman" pitchFamily="18" charset="0"/>
                <a:cs typeface="Times New Roman" pitchFamily="18" charset="0"/>
              </a:rPr>
              <a:t>立川　将</a:t>
            </a:r>
            <a:endParaRPr lang="en-US" altLang="ja-JP" sz="2000" dirty="0" smtClean="0"/>
          </a:p>
          <a:p>
            <a:pPr>
              <a:lnSpc>
                <a:spcPct val="80000"/>
              </a:lnSpc>
              <a:spcBef>
                <a:spcPct val="20000"/>
              </a:spcBef>
            </a:pPr>
            <a:r>
              <a:rPr lang="en-US" altLang="ja-JP" sz="2000" dirty="0"/>
              <a:t>	</a:t>
            </a:r>
            <a:r>
              <a:rPr lang="en-US" altLang="ja-JP" sz="2000" dirty="0" smtClean="0"/>
              <a:t>	</a:t>
            </a:r>
            <a:r>
              <a:rPr lang="ja-JP" altLang="en-US" sz="2000" dirty="0" smtClean="0"/>
              <a:t>大野　祥平</a:t>
            </a:r>
            <a:endParaRPr lang="en-US" altLang="ja-JP" sz="2000" dirty="0" smtClean="0"/>
          </a:p>
          <a:p>
            <a:pPr>
              <a:lnSpc>
                <a:spcPct val="80000"/>
              </a:lnSpc>
              <a:spcBef>
                <a:spcPct val="20000"/>
              </a:spcBef>
            </a:pPr>
            <a:r>
              <a:rPr lang="en-US" altLang="ja-JP" sz="2000" dirty="0"/>
              <a:t>	</a:t>
            </a:r>
            <a:r>
              <a:rPr lang="en-US" altLang="ja-JP" sz="2000" dirty="0" smtClean="0"/>
              <a:t>	</a:t>
            </a:r>
            <a:r>
              <a:rPr lang="ja-JP" altLang="en-US" sz="2000" dirty="0" smtClean="0"/>
              <a:t>佐々木　毅</a:t>
            </a:r>
            <a:endParaRPr lang="en-US" altLang="ja-JP" sz="2000" dirty="0"/>
          </a:p>
        </p:txBody>
      </p:sp>
      <p:pic>
        <p:nvPicPr>
          <p:cNvPr id="7" name="Picture 31" descr="sit0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614987" y="4383120"/>
            <a:ext cx="220374" cy="252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 dirty="0" smtClean="0"/>
              <a:t>開発目的</a:t>
            </a:r>
            <a:endParaRPr kumimoji="1" lang="ja-JP" altLang="en-US" dirty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5FF0B93A-3F02-4BB6-BD97-07A7B4F2C9E1}" type="slidenum">
              <a:rPr lang="ja-JP" altLang="en-US" smtClean="0"/>
              <a:pPr>
                <a:defRPr/>
              </a:pPr>
              <a:t>1</a:t>
            </a:fld>
            <a:endParaRPr lang="ja-JP" altLang="en-US" dirty="0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altLang="ja-JP" dirty="0" smtClean="0"/>
              <a:t>/ 11</a:t>
            </a:r>
            <a:endParaRPr lang="ja-JP" altLang="en-US" dirty="0"/>
          </a:p>
        </p:txBody>
      </p:sp>
      <p:sp>
        <p:nvSpPr>
          <p:cNvPr id="6" name="正方形/長方形 5"/>
          <p:cNvSpPr/>
          <p:nvPr/>
        </p:nvSpPr>
        <p:spPr>
          <a:xfrm>
            <a:off x="539552" y="692696"/>
            <a:ext cx="8026138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ja-JP" altLang="en-US" sz="2800" dirty="0" smtClean="0"/>
              <a:t>実機を使用する際、センサ情報はとても重要</a:t>
            </a:r>
            <a:endParaRPr lang="ja-JP" altLang="en-US" sz="2800" dirty="0"/>
          </a:p>
        </p:txBody>
      </p:sp>
      <p:sp>
        <p:nvSpPr>
          <p:cNvPr id="11" name="正方形/長方形 10"/>
          <p:cNvSpPr/>
          <p:nvPr/>
        </p:nvSpPr>
        <p:spPr>
          <a:xfrm>
            <a:off x="3607534" y="1215916"/>
            <a:ext cx="1633781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ja-JP" altLang="en-US" sz="2800" dirty="0"/>
              <a:t>しかし・・・</a:t>
            </a:r>
            <a:endParaRPr lang="en-US" altLang="ja-JP" sz="2800" dirty="0"/>
          </a:p>
        </p:txBody>
      </p:sp>
      <p:sp>
        <p:nvSpPr>
          <p:cNvPr id="16" name="AutoShape 16" descr="http://gvote.x0.com/up/g1253344187.jpg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ja-JP" altLang="en-US"/>
          </a:p>
        </p:txBody>
      </p:sp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74892" y="2204864"/>
            <a:ext cx="3903345" cy="208026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117" name="Picture 21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31907" y="3543714"/>
            <a:ext cx="5204460" cy="277368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100" name="Picture 4" descr="秋葉原店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83294" y="1937752"/>
            <a:ext cx="2261616" cy="222504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116" name="Picture 20" descr="店舗画像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303284" y="2357538"/>
            <a:ext cx="2324127" cy="174309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106" name="Picture 10" descr="http://homepage3.nifty.com/nonchansoft/nec78/new3d/new_3d_kairo.gif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73863" y="3793634"/>
            <a:ext cx="1802130" cy="98298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108" name="Picture 12" descr="http://www.blocco-deli.co.jp/blog/wp-content/uploads/2008/10/circuit.png"/>
          <p:cNvPicPr>
            <a:picLocks noChangeAspect="1" noChangeArrowheads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31907" y="4064811"/>
            <a:ext cx="1422222" cy="107936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114" name="Picture 18" descr="ファイル:Soldering gun.jpg"/>
          <p:cNvPicPr>
            <a:picLocks noChangeAspect="1" noChangeArrowheads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3568" y="4371641"/>
            <a:ext cx="2032000" cy="1524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118" name="Picture 22"/>
          <p:cNvPicPr>
            <a:picLocks noChangeAspect="1" noChangeArrowheads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99727" y="4473505"/>
            <a:ext cx="1428750" cy="1714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120" name="Picture 24"/>
          <p:cNvPicPr>
            <a:picLocks noChangeAspect="1" noChangeArrowheads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21135" y="3359300"/>
            <a:ext cx="3088424" cy="22284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テキスト ボックス 2"/>
          <p:cNvSpPr txBox="1"/>
          <p:nvPr/>
        </p:nvSpPr>
        <p:spPr>
          <a:xfrm rot="20817721">
            <a:off x="60846" y="4039079"/>
            <a:ext cx="8983550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ja-JP" altLang="en-US" sz="3200" dirty="0">
                <a:solidFill>
                  <a:srgbClr val="FF0000"/>
                </a:solidFill>
              </a:rPr>
              <a:t>実装まで</a:t>
            </a:r>
            <a:r>
              <a:rPr lang="ja-JP" altLang="en-US" sz="3200" dirty="0" smtClean="0">
                <a:solidFill>
                  <a:srgbClr val="FF0000"/>
                </a:solidFill>
              </a:rPr>
              <a:t>に準備が多すぎて嫌になりません・・・？？</a:t>
            </a:r>
            <a:endParaRPr kumimoji="1" lang="ja-JP" altLang="en-US" sz="3200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1904583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 dirty="0" smtClean="0"/>
              <a:t>開発目的</a:t>
            </a:r>
            <a:endParaRPr kumimoji="1" lang="ja-JP" altLang="en-US" dirty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5FF0B93A-3F02-4BB6-BD97-07A7B4F2C9E1}" type="slidenum">
              <a:rPr lang="ja-JP" altLang="en-US" smtClean="0"/>
              <a:pPr>
                <a:defRPr/>
              </a:pPr>
              <a:t>2</a:t>
            </a:fld>
            <a:endParaRPr lang="ja-JP" altLang="en-US" dirty="0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altLang="ja-JP" dirty="0" smtClean="0"/>
              <a:t>/ 11</a:t>
            </a:r>
            <a:endParaRPr lang="ja-JP" altLang="en-US" dirty="0"/>
          </a:p>
        </p:txBody>
      </p:sp>
      <p:grpSp>
        <p:nvGrpSpPr>
          <p:cNvPr id="15" name="グループ化 14"/>
          <p:cNvGrpSpPr/>
          <p:nvPr/>
        </p:nvGrpSpPr>
        <p:grpSpPr>
          <a:xfrm rot="19748462">
            <a:off x="1656668" y="2237428"/>
            <a:ext cx="1722496" cy="2880320"/>
            <a:chOff x="4163380" y="1813280"/>
            <a:chExt cx="1722496" cy="2880320"/>
          </a:xfrm>
        </p:grpSpPr>
        <p:sp>
          <p:nvSpPr>
            <p:cNvPr id="16" name="直方体 15"/>
            <p:cNvSpPr/>
            <p:nvPr/>
          </p:nvSpPr>
          <p:spPr>
            <a:xfrm rot="21598637" flipH="1">
              <a:off x="4163380" y="1813280"/>
              <a:ext cx="1722496" cy="2880320"/>
            </a:xfrm>
            <a:prstGeom prst="cube">
              <a:avLst>
                <a:gd name="adj" fmla="val 3882"/>
              </a:avLst>
            </a:prstGeom>
            <a:solidFill>
              <a:schemeClr val="accent6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 i="1" dirty="0"/>
            </a:p>
          </p:txBody>
        </p:sp>
        <p:grpSp>
          <p:nvGrpSpPr>
            <p:cNvPr id="18" name="グループ化 17"/>
            <p:cNvGrpSpPr/>
            <p:nvPr/>
          </p:nvGrpSpPr>
          <p:grpSpPr>
            <a:xfrm>
              <a:off x="4237647" y="1880960"/>
              <a:ext cx="1634400" cy="2800800"/>
              <a:chOff x="4298666" y="1957942"/>
              <a:chExt cx="1594800" cy="2736000"/>
            </a:xfrm>
          </p:grpSpPr>
          <p:sp>
            <p:nvSpPr>
              <p:cNvPr id="19" name="正方形/長方形 18"/>
              <p:cNvSpPr/>
              <p:nvPr/>
            </p:nvSpPr>
            <p:spPr>
              <a:xfrm>
                <a:off x="4298666" y="1957942"/>
                <a:ext cx="1594800" cy="2736000"/>
              </a:xfrm>
              <a:prstGeom prst="rect">
                <a:avLst/>
              </a:prstGeom>
              <a:solidFill>
                <a:schemeClr val="tx1">
                  <a:lumMod val="50000"/>
                  <a:lumOff val="5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ja-JP" altLang="en-US"/>
              </a:p>
            </p:txBody>
          </p:sp>
          <p:sp>
            <p:nvSpPr>
              <p:cNvPr id="20" name="直方体 19"/>
              <p:cNvSpPr/>
              <p:nvPr/>
            </p:nvSpPr>
            <p:spPr>
              <a:xfrm rot="21598637" flipH="1">
                <a:off x="4371401" y="2127719"/>
                <a:ext cx="1463661" cy="2253832"/>
              </a:xfrm>
              <a:prstGeom prst="cube">
                <a:avLst>
                  <a:gd name="adj" fmla="val 0"/>
                </a:avLst>
              </a:prstGeom>
              <a:solidFill>
                <a:schemeClr val="tx1">
                  <a:lumMod val="75000"/>
                  <a:lumOff val="25000"/>
                </a:schemeClr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ja-JP" altLang="en-US" i="1" dirty="0"/>
              </a:p>
            </p:txBody>
          </p:sp>
          <p:sp>
            <p:nvSpPr>
              <p:cNvPr id="21" name="直方体 20"/>
              <p:cNvSpPr/>
              <p:nvPr/>
            </p:nvSpPr>
            <p:spPr>
              <a:xfrm rot="21598637" flipH="1">
                <a:off x="4371443" y="4427589"/>
                <a:ext cx="1456929" cy="188513"/>
              </a:xfrm>
              <a:prstGeom prst="cube">
                <a:avLst>
                  <a:gd name="adj" fmla="val 0"/>
                </a:avLst>
              </a:prstGeom>
              <a:solidFill>
                <a:schemeClr val="bg1">
                  <a:lumMod val="85000"/>
                </a:schemeClr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ja-JP" altLang="en-US" i="1" dirty="0"/>
              </a:p>
            </p:txBody>
          </p:sp>
          <p:sp>
            <p:nvSpPr>
              <p:cNvPr id="22" name="直方体 21"/>
              <p:cNvSpPr/>
              <p:nvPr/>
            </p:nvSpPr>
            <p:spPr>
              <a:xfrm rot="21598637" flipH="1">
                <a:off x="4916175" y="2001650"/>
                <a:ext cx="367461" cy="83227"/>
              </a:xfrm>
              <a:prstGeom prst="cube">
                <a:avLst>
                  <a:gd name="adj" fmla="val 0"/>
                </a:avLst>
              </a:prstGeom>
              <a:solidFill>
                <a:schemeClr val="tx1"/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ja-JP" altLang="en-US" i="1" dirty="0"/>
              </a:p>
            </p:txBody>
          </p:sp>
          <p:sp>
            <p:nvSpPr>
              <p:cNvPr id="23" name="直方体 22"/>
              <p:cNvSpPr/>
              <p:nvPr/>
            </p:nvSpPr>
            <p:spPr>
              <a:xfrm rot="21598637" flipH="1">
                <a:off x="4371440" y="4427306"/>
                <a:ext cx="530321" cy="189305"/>
              </a:xfrm>
              <a:prstGeom prst="cube">
                <a:avLst>
                  <a:gd name="adj" fmla="val 0"/>
                </a:avLst>
              </a:prstGeom>
              <a:solidFill>
                <a:schemeClr val="bg1">
                  <a:lumMod val="85000"/>
                </a:schemeClr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ja-JP" altLang="en-US" i="1" dirty="0"/>
              </a:p>
            </p:txBody>
          </p:sp>
          <p:sp>
            <p:nvSpPr>
              <p:cNvPr id="24" name="直方体 23"/>
              <p:cNvSpPr/>
              <p:nvPr/>
            </p:nvSpPr>
            <p:spPr>
              <a:xfrm rot="21598637" flipH="1">
                <a:off x="5364051" y="4430566"/>
                <a:ext cx="470974" cy="185732"/>
              </a:xfrm>
              <a:prstGeom prst="cube">
                <a:avLst>
                  <a:gd name="adj" fmla="val 0"/>
                </a:avLst>
              </a:prstGeom>
              <a:solidFill>
                <a:schemeClr val="bg1">
                  <a:lumMod val="85000"/>
                </a:schemeClr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ja-JP" altLang="en-US" i="1" dirty="0"/>
              </a:p>
            </p:txBody>
          </p:sp>
        </p:grpSp>
      </p:grpSp>
      <p:sp>
        <p:nvSpPr>
          <p:cNvPr id="9" name="テキスト ボックス 8"/>
          <p:cNvSpPr txBox="1"/>
          <p:nvPr/>
        </p:nvSpPr>
        <p:spPr>
          <a:xfrm>
            <a:off x="251520" y="908720"/>
            <a:ext cx="8350363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ja-JP" altLang="en-US" sz="2800" dirty="0"/>
              <a:t>すで</a:t>
            </a:r>
            <a:r>
              <a:rPr lang="ja-JP" altLang="en-US" sz="2800" dirty="0" smtClean="0"/>
              <a:t>に各種センサを内蔵しているスマートフォンに着目</a:t>
            </a:r>
            <a:endParaRPr kumimoji="1" lang="ja-JP" altLang="en-US" sz="2800" dirty="0"/>
          </a:p>
        </p:txBody>
      </p:sp>
      <p:sp>
        <p:nvSpPr>
          <p:cNvPr id="25" name="角丸四角形吹き出し 24"/>
          <p:cNvSpPr/>
          <p:nvPr/>
        </p:nvSpPr>
        <p:spPr>
          <a:xfrm>
            <a:off x="4211960" y="1556792"/>
            <a:ext cx="3890463" cy="4680520"/>
          </a:xfrm>
          <a:prstGeom prst="wedgeRoundRectCallout">
            <a:avLst>
              <a:gd name="adj1" fmla="val -70977"/>
              <a:gd name="adj2" fmla="val -7240"/>
              <a:gd name="adj3" fmla="val 16667"/>
            </a:avLst>
          </a:prstGeom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kumimoji="1" lang="ja-JP" altLang="en-US" sz="2400" dirty="0" smtClean="0"/>
              <a:t>・加速度センサ</a:t>
            </a:r>
            <a:endParaRPr kumimoji="1" lang="en-US" altLang="ja-JP" sz="2400" dirty="0" smtClean="0"/>
          </a:p>
          <a:p>
            <a:r>
              <a:rPr kumimoji="1" lang="ja-JP" altLang="en-US" sz="2400" dirty="0" smtClean="0"/>
              <a:t>・</a:t>
            </a:r>
            <a:r>
              <a:rPr lang="ja-JP" altLang="en-US" sz="2400" dirty="0" smtClean="0"/>
              <a:t>線形加速度センサ</a:t>
            </a:r>
            <a:endParaRPr lang="en-US" altLang="ja-JP" sz="2400" dirty="0" smtClean="0"/>
          </a:p>
          <a:p>
            <a:r>
              <a:rPr kumimoji="1" lang="ja-JP" altLang="en-US" sz="2400" dirty="0" smtClean="0"/>
              <a:t>・重力センサ</a:t>
            </a:r>
            <a:endParaRPr kumimoji="1" lang="en-US" altLang="ja-JP" sz="2400" dirty="0" smtClean="0"/>
          </a:p>
          <a:p>
            <a:r>
              <a:rPr lang="ja-JP" altLang="en-US" sz="2400" dirty="0" smtClean="0"/>
              <a:t>・傾きセンサ</a:t>
            </a:r>
            <a:endParaRPr lang="en-US" altLang="ja-JP" sz="2400" dirty="0" smtClean="0"/>
          </a:p>
          <a:p>
            <a:r>
              <a:rPr kumimoji="1" lang="ja-JP" altLang="en-US" sz="2400" dirty="0" smtClean="0"/>
              <a:t>・地磁気センサ</a:t>
            </a:r>
            <a:endParaRPr kumimoji="1" lang="en-US" altLang="ja-JP" sz="2400" dirty="0" smtClean="0"/>
          </a:p>
          <a:p>
            <a:r>
              <a:rPr lang="ja-JP" altLang="en-US" sz="2400" dirty="0" smtClean="0"/>
              <a:t>・ジャイロセンサ</a:t>
            </a:r>
            <a:endParaRPr kumimoji="1" lang="en-US" altLang="ja-JP" sz="2400" dirty="0" smtClean="0"/>
          </a:p>
          <a:p>
            <a:r>
              <a:rPr lang="ja-JP" altLang="en-US" sz="2400" dirty="0" smtClean="0"/>
              <a:t>・回転ベクトルセンサ</a:t>
            </a:r>
            <a:endParaRPr lang="en-US" altLang="ja-JP" sz="2400" dirty="0" smtClean="0"/>
          </a:p>
          <a:p>
            <a:r>
              <a:rPr kumimoji="1" lang="ja-JP" altLang="en-US" sz="2400" dirty="0" smtClean="0"/>
              <a:t>・照度センサ</a:t>
            </a:r>
            <a:endParaRPr kumimoji="1" lang="en-US" altLang="ja-JP" sz="2400" dirty="0" smtClean="0"/>
          </a:p>
          <a:p>
            <a:r>
              <a:rPr kumimoji="1" lang="ja-JP" altLang="en-US" sz="2400" dirty="0" smtClean="0"/>
              <a:t>・近接センサ</a:t>
            </a:r>
            <a:endParaRPr kumimoji="1" lang="en-US" altLang="ja-JP" sz="2400" dirty="0" smtClean="0"/>
          </a:p>
          <a:p>
            <a:r>
              <a:rPr lang="ja-JP" altLang="en-US" sz="2400" dirty="0" smtClean="0"/>
              <a:t>・周辺温度センサ</a:t>
            </a:r>
            <a:endParaRPr lang="en-US" altLang="ja-JP" sz="2400" dirty="0" smtClean="0"/>
          </a:p>
          <a:p>
            <a:r>
              <a:rPr kumimoji="1" lang="ja-JP" altLang="en-US" sz="2400" dirty="0" smtClean="0"/>
              <a:t>・気圧センサ</a:t>
            </a:r>
            <a:r>
              <a:rPr kumimoji="1" lang="en-US" altLang="ja-JP" sz="2400" dirty="0" smtClean="0"/>
              <a:t>	</a:t>
            </a:r>
            <a:r>
              <a:rPr kumimoji="1" lang="ja-JP" altLang="en-US" sz="2400" dirty="0" smtClean="0"/>
              <a:t>　　　</a:t>
            </a:r>
            <a:r>
              <a:rPr lang="ja-JP" altLang="en-US" sz="2400" dirty="0" smtClean="0"/>
              <a:t>・</a:t>
            </a:r>
            <a:r>
              <a:rPr lang="ja-JP" altLang="en-US" sz="2400" dirty="0"/>
              <a:t>・・</a:t>
            </a:r>
            <a:r>
              <a:rPr lang="en-US" altLang="ja-JP" sz="2400" dirty="0" err="1" smtClean="0"/>
              <a:t>etc</a:t>
            </a:r>
            <a:endParaRPr kumimoji="1" lang="en-US" altLang="ja-JP" sz="2400" dirty="0" smtClean="0"/>
          </a:p>
          <a:p>
            <a:r>
              <a:rPr lang="ja-JP" altLang="en-US" sz="2400" dirty="0" smtClean="0"/>
              <a:t>・</a:t>
            </a:r>
            <a:r>
              <a:rPr lang="en-US" altLang="ja-JP" sz="2400" dirty="0" smtClean="0"/>
              <a:t>GPS</a:t>
            </a:r>
            <a:endParaRPr kumimoji="1" lang="ja-JP" altLang="en-US" sz="2400" dirty="0"/>
          </a:p>
        </p:txBody>
      </p:sp>
    </p:spTree>
    <p:extLst>
      <p:ext uri="{BB962C8B-B14F-4D97-AF65-F5344CB8AC3E}">
        <p14:creationId xmlns:p14="http://schemas.microsoft.com/office/powerpoint/2010/main" val="230751885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 dirty="0" smtClean="0"/>
              <a:t>開発手段</a:t>
            </a:r>
            <a:endParaRPr kumimoji="1" lang="ja-JP" altLang="en-US" dirty="0"/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kumimoji="1" lang="ja-JP" altLang="en-US" dirty="0" smtClean="0"/>
              <a:t>株式会社セックのリリースした</a:t>
            </a:r>
            <a:endParaRPr kumimoji="1" lang="en-US" altLang="ja-JP" dirty="0" smtClean="0"/>
          </a:p>
          <a:p>
            <a:pPr marL="0" indent="0">
              <a:buNone/>
            </a:pPr>
            <a:r>
              <a:rPr lang="en-US" altLang="ja-JP" dirty="0"/>
              <a:t>	</a:t>
            </a:r>
            <a:r>
              <a:rPr lang="ja-JP" altLang="en-US" dirty="0" smtClean="0"/>
              <a:t>　「</a:t>
            </a:r>
            <a:r>
              <a:rPr lang="en-US" altLang="ja-JP" dirty="0" smtClean="0"/>
              <a:t>RTM on Android</a:t>
            </a:r>
            <a:r>
              <a:rPr lang="ja-JP" altLang="en-US" dirty="0" smtClean="0"/>
              <a:t>」を使用</a:t>
            </a:r>
            <a:endParaRPr kumimoji="1" lang="ja-JP" altLang="en-US" dirty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5FF0B93A-3F02-4BB6-BD97-07A7B4F2C9E1}" type="slidenum">
              <a:rPr lang="ja-JP" altLang="en-US" smtClean="0"/>
              <a:pPr>
                <a:defRPr/>
              </a:pPr>
              <a:t>3</a:t>
            </a:fld>
            <a:endParaRPr lang="ja-JP" altLang="en-US" dirty="0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altLang="ja-JP" dirty="0" smtClean="0"/>
              <a:t>/ 11</a:t>
            </a:r>
            <a:endParaRPr lang="ja-JP" altLang="en-US" dirty="0"/>
          </a:p>
        </p:txBody>
      </p:sp>
      <p:grpSp>
        <p:nvGrpSpPr>
          <p:cNvPr id="6" name="グループ化 5"/>
          <p:cNvGrpSpPr>
            <a:grpSpLocks noChangeAspect="1"/>
          </p:cNvGrpSpPr>
          <p:nvPr/>
        </p:nvGrpSpPr>
        <p:grpSpPr>
          <a:xfrm rot="19748462">
            <a:off x="1041672" y="2530050"/>
            <a:ext cx="688998" cy="1152128"/>
            <a:chOff x="4163380" y="1813280"/>
            <a:chExt cx="1722496" cy="2880320"/>
          </a:xfrm>
        </p:grpSpPr>
        <p:sp>
          <p:nvSpPr>
            <p:cNvPr id="7" name="直方体 6"/>
            <p:cNvSpPr/>
            <p:nvPr/>
          </p:nvSpPr>
          <p:spPr>
            <a:xfrm rot="21598637" flipH="1">
              <a:off x="4163380" y="1813280"/>
              <a:ext cx="1722496" cy="2880320"/>
            </a:xfrm>
            <a:prstGeom prst="cube">
              <a:avLst>
                <a:gd name="adj" fmla="val 3882"/>
              </a:avLst>
            </a:prstGeom>
            <a:solidFill>
              <a:schemeClr val="accent6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 i="1" dirty="0"/>
            </a:p>
          </p:txBody>
        </p:sp>
        <p:grpSp>
          <p:nvGrpSpPr>
            <p:cNvPr id="8" name="グループ化 7"/>
            <p:cNvGrpSpPr/>
            <p:nvPr/>
          </p:nvGrpSpPr>
          <p:grpSpPr>
            <a:xfrm>
              <a:off x="4237647" y="1880960"/>
              <a:ext cx="1634400" cy="2800800"/>
              <a:chOff x="4298666" y="1957942"/>
              <a:chExt cx="1594800" cy="2736000"/>
            </a:xfrm>
          </p:grpSpPr>
          <p:sp>
            <p:nvSpPr>
              <p:cNvPr id="9" name="正方形/長方形 8"/>
              <p:cNvSpPr/>
              <p:nvPr/>
            </p:nvSpPr>
            <p:spPr>
              <a:xfrm>
                <a:off x="4298666" y="1957942"/>
                <a:ext cx="1594800" cy="2736000"/>
              </a:xfrm>
              <a:prstGeom prst="rect">
                <a:avLst/>
              </a:prstGeom>
              <a:solidFill>
                <a:schemeClr val="tx1">
                  <a:lumMod val="50000"/>
                  <a:lumOff val="5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ja-JP" altLang="en-US"/>
              </a:p>
            </p:txBody>
          </p:sp>
          <p:sp>
            <p:nvSpPr>
              <p:cNvPr id="10" name="直方体 9"/>
              <p:cNvSpPr/>
              <p:nvPr/>
            </p:nvSpPr>
            <p:spPr>
              <a:xfrm rot="21598637" flipH="1">
                <a:off x="4371401" y="2127719"/>
                <a:ext cx="1463661" cy="2253832"/>
              </a:xfrm>
              <a:prstGeom prst="cube">
                <a:avLst>
                  <a:gd name="adj" fmla="val 0"/>
                </a:avLst>
              </a:prstGeom>
              <a:solidFill>
                <a:schemeClr val="tx1">
                  <a:lumMod val="75000"/>
                  <a:lumOff val="25000"/>
                </a:schemeClr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ja-JP" altLang="en-US" i="1" dirty="0"/>
              </a:p>
            </p:txBody>
          </p:sp>
          <p:sp>
            <p:nvSpPr>
              <p:cNvPr id="11" name="直方体 10"/>
              <p:cNvSpPr/>
              <p:nvPr/>
            </p:nvSpPr>
            <p:spPr>
              <a:xfrm rot="21598637" flipH="1">
                <a:off x="4371443" y="4427589"/>
                <a:ext cx="1456929" cy="188513"/>
              </a:xfrm>
              <a:prstGeom prst="cube">
                <a:avLst>
                  <a:gd name="adj" fmla="val 0"/>
                </a:avLst>
              </a:prstGeom>
              <a:solidFill>
                <a:schemeClr val="bg1">
                  <a:lumMod val="85000"/>
                </a:schemeClr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ja-JP" altLang="en-US" i="1" dirty="0"/>
              </a:p>
            </p:txBody>
          </p:sp>
          <p:sp>
            <p:nvSpPr>
              <p:cNvPr id="12" name="直方体 11"/>
              <p:cNvSpPr/>
              <p:nvPr/>
            </p:nvSpPr>
            <p:spPr>
              <a:xfrm rot="21598637" flipH="1">
                <a:off x="4916175" y="2001650"/>
                <a:ext cx="367461" cy="83227"/>
              </a:xfrm>
              <a:prstGeom prst="cube">
                <a:avLst>
                  <a:gd name="adj" fmla="val 0"/>
                </a:avLst>
              </a:prstGeom>
              <a:solidFill>
                <a:schemeClr val="tx1"/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ja-JP" altLang="en-US" i="1" dirty="0"/>
              </a:p>
            </p:txBody>
          </p:sp>
          <p:sp>
            <p:nvSpPr>
              <p:cNvPr id="13" name="直方体 12"/>
              <p:cNvSpPr/>
              <p:nvPr/>
            </p:nvSpPr>
            <p:spPr>
              <a:xfrm rot="21598637" flipH="1">
                <a:off x="4371440" y="4427306"/>
                <a:ext cx="530321" cy="189305"/>
              </a:xfrm>
              <a:prstGeom prst="cube">
                <a:avLst>
                  <a:gd name="adj" fmla="val 0"/>
                </a:avLst>
              </a:prstGeom>
              <a:solidFill>
                <a:schemeClr val="bg1">
                  <a:lumMod val="85000"/>
                </a:schemeClr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ja-JP" altLang="en-US" i="1" dirty="0"/>
              </a:p>
            </p:txBody>
          </p:sp>
          <p:sp>
            <p:nvSpPr>
              <p:cNvPr id="14" name="直方体 13"/>
              <p:cNvSpPr/>
              <p:nvPr/>
            </p:nvSpPr>
            <p:spPr>
              <a:xfrm rot="21598637" flipH="1">
                <a:off x="5364051" y="4430566"/>
                <a:ext cx="470974" cy="185732"/>
              </a:xfrm>
              <a:prstGeom prst="cube">
                <a:avLst>
                  <a:gd name="adj" fmla="val 0"/>
                </a:avLst>
              </a:prstGeom>
              <a:solidFill>
                <a:schemeClr val="bg1">
                  <a:lumMod val="85000"/>
                </a:schemeClr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ja-JP" altLang="en-US" i="1" dirty="0"/>
              </a:p>
            </p:txBody>
          </p:sp>
        </p:grpSp>
      </p:grpSp>
      <p:grpSp>
        <p:nvGrpSpPr>
          <p:cNvPr id="15" name="グループ化 14"/>
          <p:cNvGrpSpPr/>
          <p:nvPr/>
        </p:nvGrpSpPr>
        <p:grpSpPr>
          <a:xfrm>
            <a:off x="1728590" y="2224058"/>
            <a:ext cx="509261" cy="617733"/>
            <a:chOff x="4139952" y="290987"/>
            <a:chExt cx="509261" cy="617733"/>
          </a:xfrm>
        </p:grpSpPr>
        <p:sp>
          <p:nvSpPr>
            <p:cNvPr id="16" name="正方形/長方形 15"/>
            <p:cNvSpPr/>
            <p:nvPr/>
          </p:nvSpPr>
          <p:spPr>
            <a:xfrm>
              <a:off x="4139952" y="290987"/>
              <a:ext cx="439380" cy="617733"/>
            </a:xfrm>
            <a:prstGeom prst="rect">
              <a:avLst/>
            </a:prstGeom>
            <a:solidFill>
              <a:srgbClr val="92D050"/>
            </a:solidFill>
            <a:ln>
              <a:solidFill>
                <a:srgbClr val="00B05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sp>
          <p:nvSpPr>
            <p:cNvPr id="17" name="ホームベース 16"/>
            <p:cNvSpPr/>
            <p:nvPr/>
          </p:nvSpPr>
          <p:spPr>
            <a:xfrm>
              <a:off x="4509450" y="315020"/>
              <a:ext cx="139763" cy="122239"/>
            </a:xfrm>
            <a:prstGeom prst="homePlate">
              <a:avLst/>
            </a:prstGeom>
            <a:solidFill>
              <a:srgbClr val="92D050"/>
            </a:solidFill>
            <a:ln>
              <a:solidFill>
                <a:srgbClr val="00B05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sp>
          <p:nvSpPr>
            <p:cNvPr id="18" name="ホームベース 17"/>
            <p:cNvSpPr/>
            <p:nvPr/>
          </p:nvSpPr>
          <p:spPr>
            <a:xfrm>
              <a:off x="4509450" y="517899"/>
              <a:ext cx="139763" cy="122239"/>
            </a:xfrm>
            <a:prstGeom prst="homePlate">
              <a:avLst/>
            </a:prstGeom>
            <a:solidFill>
              <a:srgbClr val="92D050"/>
            </a:solidFill>
            <a:ln>
              <a:solidFill>
                <a:srgbClr val="00B05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sp>
          <p:nvSpPr>
            <p:cNvPr id="19" name="ホームベース 18"/>
            <p:cNvSpPr/>
            <p:nvPr/>
          </p:nvSpPr>
          <p:spPr>
            <a:xfrm>
              <a:off x="4509449" y="733923"/>
              <a:ext cx="139763" cy="122239"/>
            </a:xfrm>
            <a:prstGeom prst="homePlate">
              <a:avLst/>
            </a:prstGeom>
            <a:solidFill>
              <a:srgbClr val="92D050"/>
            </a:solidFill>
            <a:ln>
              <a:solidFill>
                <a:srgbClr val="00B05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</p:grpSp>
      <p:pic>
        <p:nvPicPr>
          <p:cNvPr id="20" name="Picture 6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4911737">
            <a:off x="2773147" y="2742454"/>
            <a:ext cx="204765" cy="7143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1" name="Picture 7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635896" y="2573209"/>
            <a:ext cx="1008112" cy="79820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5122" name="Picture 2" descr="_images/components.pn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91874" y="3790783"/>
            <a:ext cx="6858000" cy="234315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2" name="テキスト ボックス 21"/>
          <p:cNvSpPr txBox="1"/>
          <p:nvPr/>
        </p:nvSpPr>
        <p:spPr>
          <a:xfrm>
            <a:off x="2619542" y="6128034"/>
            <a:ext cx="625049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ja-JP" dirty="0"/>
              <a:t>http://www.sec.co.jp/robot/rtm_on_android/introduction.html</a:t>
            </a:r>
            <a:endParaRPr kumimoji="1" lang="ja-JP" altLang="en-US" dirty="0"/>
          </a:p>
        </p:txBody>
      </p:sp>
      <p:sp>
        <p:nvSpPr>
          <p:cNvPr id="23" name="テキスト ボックス 22"/>
          <p:cNvSpPr txBox="1"/>
          <p:nvPr/>
        </p:nvSpPr>
        <p:spPr>
          <a:xfrm>
            <a:off x="4831890" y="2219266"/>
            <a:ext cx="3993401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sz="2000" dirty="0" smtClean="0"/>
              <a:t>端末上では</a:t>
            </a:r>
            <a:endParaRPr kumimoji="1" lang="en-US" altLang="ja-JP" sz="2000" dirty="0" smtClean="0"/>
          </a:p>
          <a:p>
            <a:r>
              <a:rPr lang="en-US" altLang="ja-JP" sz="2000" dirty="0"/>
              <a:t>	</a:t>
            </a:r>
            <a:r>
              <a:rPr kumimoji="1" lang="ja-JP" altLang="en-US" sz="2000" dirty="0" smtClean="0"/>
              <a:t>アプリケーションとして実行</a:t>
            </a:r>
            <a:endParaRPr kumimoji="1" lang="ja-JP" altLang="en-US" sz="2000" dirty="0"/>
          </a:p>
        </p:txBody>
      </p:sp>
      <p:sp>
        <p:nvSpPr>
          <p:cNvPr id="25" name="テキスト ボックス 24"/>
          <p:cNvSpPr txBox="1"/>
          <p:nvPr/>
        </p:nvSpPr>
        <p:spPr>
          <a:xfrm>
            <a:off x="5220617" y="3436840"/>
            <a:ext cx="3215945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sz="2000" dirty="0" err="1" smtClean="0"/>
              <a:t>NameServer</a:t>
            </a:r>
            <a:r>
              <a:rPr kumimoji="1" lang="ja-JP" altLang="en-US" sz="2000" dirty="0" err="1" smtClean="0"/>
              <a:t>への</a:t>
            </a:r>
            <a:r>
              <a:rPr kumimoji="1" lang="ja-JP" altLang="en-US" sz="2000" dirty="0" smtClean="0"/>
              <a:t>接続は</a:t>
            </a:r>
            <a:endParaRPr kumimoji="1" lang="en-US" altLang="ja-JP" sz="2000" dirty="0" smtClean="0"/>
          </a:p>
          <a:p>
            <a:r>
              <a:rPr lang="en-US" altLang="ja-JP" sz="2000" dirty="0"/>
              <a:t>	</a:t>
            </a:r>
            <a:r>
              <a:rPr lang="ja-JP" altLang="en-US" sz="2000" dirty="0" smtClean="0"/>
              <a:t>デザリングでも可能</a:t>
            </a:r>
            <a:endParaRPr kumimoji="1" lang="ja-JP" altLang="en-US" sz="2000" dirty="0"/>
          </a:p>
        </p:txBody>
      </p:sp>
    </p:spTree>
    <p:extLst>
      <p:ext uri="{BB962C8B-B14F-4D97-AF65-F5344CB8AC3E}">
        <p14:creationId xmlns:p14="http://schemas.microsoft.com/office/powerpoint/2010/main" val="429493427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 dirty="0" smtClean="0"/>
              <a:t>開発内容</a:t>
            </a:r>
            <a:endParaRPr kumimoji="1" lang="ja-JP" altLang="en-US" dirty="0"/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kumimoji="1" lang="en-US" altLang="ja-JP" sz="2800" dirty="0" smtClean="0"/>
              <a:t>Android</a:t>
            </a:r>
            <a:r>
              <a:rPr kumimoji="1" lang="ja-JP" altLang="en-US" sz="2800" dirty="0" smtClean="0"/>
              <a:t>端末</a:t>
            </a:r>
            <a:endParaRPr kumimoji="1" lang="en-US" altLang="ja-JP" sz="2800" dirty="0" smtClean="0"/>
          </a:p>
          <a:p>
            <a:pPr lvl="1"/>
            <a:r>
              <a:rPr lang="ja-JP" altLang="en-US" sz="2400" dirty="0" smtClean="0"/>
              <a:t>各種センサに対し値を取得するコンポーネント　アプリケーションを作成「</a:t>
            </a:r>
            <a:r>
              <a:rPr lang="en-US" altLang="ja-JP" sz="2400" dirty="0" smtClean="0"/>
              <a:t>Get”</a:t>
            </a:r>
            <a:r>
              <a:rPr lang="ja-JP" altLang="en-US" sz="2400" dirty="0" smtClean="0"/>
              <a:t>センサ名</a:t>
            </a:r>
            <a:r>
              <a:rPr lang="en-US" altLang="ja-JP" sz="2400" dirty="0" smtClean="0"/>
              <a:t>”.</a:t>
            </a:r>
            <a:r>
              <a:rPr lang="en-US" altLang="ja-JP" sz="2400" dirty="0" err="1" smtClean="0"/>
              <a:t>apk</a:t>
            </a:r>
            <a:r>
              <a:rPr lang="ja-JP" altLang="en-US" sz="2400" dirty="0" smtClean="0"/>
              <a:t>」</a:t>
            </a:r>
            <a:endParaRPr lang="en-US" altLang="ja-JP" sz="2400" dirty="0" smtClean="0"/>
          </a:p>
          <a:p>
            <a:pPr lvl="1"/>
            <a:r>
              <a:rPr kumimoji="1" lang="ja-JP" altLang="en-US" sz="2400" dirty="0"/>
              <a:t>使用</a:t>
            </a:r>
            <a:r>
              <a:rPr kumimoji="1" lang="ja-JP" altLang="en-US" sz="2400" dirty="0" smtClean="0"/>
              <a:t>可能センサの一覧を取得し、一覧から選択した複数センサ情報を取得するアプリケーションを作成　　　　　　　　「</a:t>
            </a:r>
            <a:r>
              <a:rPr kumimoji="1" lang="en-US" altLang="ja-JP" sz="2400" dirty="0" err="1" smtClean="0"/>
              <a:t>GetSensors.apk</a:t>
            </a:r>
            <a:r>
              <a:rPr kumimoji="1" lang="ja-JP" altLang="en-US" sz="2400" dirty="0" smtClean="0"/>
              <a:t>」</a:t>
            </a:r>
            <a:endParaRPr lang="en-US" altLang="ja-JP" sz="2400" dirty="0"/>
          </a:p>
          <a:p>
            <a:pPr marL="457200" lvl="1" indent="0">
              <a:buNone/>
            </a:pPr>
            <a:endParaRPr kumimoji="1" lang="en-US" altLang="ja-JP" dirty="0" smtClean="0"/>
          </a:p>
          <a:p>
            <a:pPr marL="457200" lvl="1" indent="0">
              <a:buNone/>
            </a:pPr>
            <a:endParaRPr kumimoji="1" lang="en-US" altLang="ja-JP" dirty="0" smtClean="0"/>
          </a:p>
          <a:p>
            <a:pPr marL="457200" lvl="1" indent="0">
              <a:buNone/>
            </a:pPr>
            <a:endParaRPr kumimoji="1" lang="en-US" altLang="ja-JP" dirty="0" smtClean="0"/>
          </a:p>
          <a:p>
            <a:r>
              <a:rPr lang="ja-JP" altLang="en-US" sz="2800" dirty="0" smtClean="0"/>
              <a:t>情報受信筐体</a:t>
            </a:r>
            <a:endParaRPr lang="en-US" altLang="ja-JP" sz="2800" dirty="0"/>
          </a:p>
          <a:p>
            <a:pPr lvl="1"/>
            <a:r>
              <a:rPr lang="ja-JP" altLang="en-US" sz="2400" dirty="0" smtClean="0"/>
              <a:t>受信情報を使いやすい形式に整理し出力するフィルタ用コンポーネントを作成「</a:t>
            </a:r>
            <a:r>
              <a:rPr lang="en-US" altLang="ja-JP" sz="2400" dirty="0" smtClean="0"/>
              <a:t>”</a:t>
            </a:r>
            <a:r>
              <a:rPr lang="ja-JP" altLang="en-US" sz="2400" dirty="0" smtClean="0"/>
              <a:t>センサ名</a:t>
            </a:r>
            <a:r>
              <a:rPr lang="en-US" altLang="ja-JP" sz="2400" dirty="0" smtClean="0"/>
              <a:t>”Filter</a:t>
            </a:r>
            <a:r>
              <a:rPr lang="ja-JP" altLang="en-US" sz="2400" dirty="0" smtClean="0"/>
              <a:t>」</a:t>
            </a:r>
            <a:endParaRPr lang="en-US" altLang="ja-JP" sz="2400" dirty="0" smtClean="0"/>
          </a:p>
          <a:p>
            <a:pPr lvl="2"/>
            <a:r>
              <a:rPr lang="ja-JP" altLang="en-US" sz="2000" dirty="0"/>
              <a:t>受信</a:t>
            </a:r>
            <a:r>
              <a:rPr lang="ja-JP" altLang="en-US" sz="2000" dirty="0" smtClean="0"/>
              <a:t>情報をテキストファイルに出力</a:t>
            </a:r>
            <a:endParaRPr lang="en-US" altLang="ja-JP" sz="2000" dirty="0" smtClean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5FF0B93A-3F02-4BB6-BD97-07A7B4F2C9E1}" type="slidenum">
              <a:rPr lang="ja-JP" altLang="en-US" smtClean="0"/>
              <a:pPr>
                <a:defRPr/>
              </a:pPr>
              <a:t>4</a:t>
            </a:fld>
            <a:endParaRPr lang="ja-JP" altLang="en-US" dirty="0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altLang="ja-JP" dirty="0" smtClean="0"/>
              <a:t>/ 11</a:t>
            </a:r>
            <a:endParaRPr lang="ja-JP" altLang="en-US" dirty="0"/>
          </a:p>
        </p:txBody>
      </p:sp>
      <p:pic>
        <p:nvPicPr>
          <p:cNvPr id="6" name="図 5" descr="C:\Users\masaru\Pictures\RTM2013\Screenshot_2013-11-28-15-23-35.png"/>
          <p:cNvPicPr/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67470" y="3017388"/>
            <a:ext cx="1368152" cy="2304256"/>
          </a:xfrm>
          <a:prstGeom prst="rect">
            <a:avLst/>
          </a:prstGeom>
          <a:noFill/>
          <a:ln>
            <a:noFill/>
          </a:ln>
        </p:spPr>
      </p:pic>
      <p:pic>
        <p:nvPicPr>
          <p:cNvPr id="7" name="図 6"/>
          <p:cNvPicPr/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60373" y="2924731"/>
            <a:ext cx="3059832" cy="2489570"/>
          </a:xfrm>
          <a:prstGeom prst="rect">
            <a:avLst/>
          </a:prstGeom>
          <a:noFill/>
          <a:ln>
            <a:noFill/>
          </a:ln>
        </p:spPr>
      </p:pic>
      <p:sp>
        <p:nvSpPr>
          <p:cNvPr id="8" name="右矢印 7"/>
          <p:cNvSpPr/>
          <p:nvPr/>
        </p:nvSpPr>
        <p:spPr>
          <a:xfrm>
            <a:off x="5508104" y="3891702"/>
            <a:ext cx="792088" cy="555628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402652149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44" name="Picture 4" descr="http://smhn.info/wp-content/uploads/2013/07/android_mr_droid.jpg"/>
          <p:cNvPicPr>
            <a:picLocks noChangeAspect="1" noChangeArrowheads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artisticGlowDiffused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48000" y="3096342"/>
            <a:ext cx="6096000" cy="3429001"/>
          </a:xfrm>
          <a:prstGeom prst="rect">
            <a:avLst/>
          </a:prstGeom>
          <a:noFill/>
        </p:spPr>
      </p:pic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 dirty="0" smtClean="0"/>
              <a:t>開発内容　</a:t>
            </a:r>
            <a:r>
              <a:rPr lang="ja-JP" altLang="en-US" dirty="0" smtClean="0"/>
              <a:t>コンポーネント群</a:t>
            </a:r>
            <a:endParaRPr kumimoji="1" lang="ja-JP" altLang="en-US" dirty="0"/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kumimoji="1" lang="ja-JP" altLang="en-US" dirty="0" smtClean="0"/>
              <a:t>取得可能センサ　</a:t>
            </a:r>
            <a:r>
              <a:rPr kumimoji="1" lang="en-US" altLang="ja-JP" dirty="0" smtClean="0"/>
              <a:t>11</a:t>
            </a:r>
            <a:r>
              <a:rPr kumimoji="1" lang="ja-JP" altLang="en-US" dirty="0" smtClean="0"/>
              <a:t>種類　＋　</a:t>
            </a:r>
            <a:r>
              <a:rPr kumimoji="1" lang="en-US" altLang="ja-JP" dirty="0" smtClean="0"/>
              <a:t>GPS</a:t>
            </a:r>
            <a:endParaRPr lang="en-US" altLang="ja-JP" dirty="0" smtClean="0"/>
          </a:p>
          <a:p>
            <a:pPr lvl="1"/>
            <a:r>
              <a:rPr kumimoji="1" lang="ja-JP" altLang="en-US" dirty="0" smtClean="0"/>
              <a:t>「加速度」　「線形加速度」　「重力加速度」　　　　　「傾き」　「ジャイロ」　「回転ベクトル」　「地磁気」　「照度」　「近接」　「周辺温度」　「気圧（圧力）」　　</a:t>
            </a:r>
            <a:r>
              <a:rPr lang="ja-JP" altLang="en-US" dirty="0" smtClean="0"/>
              <a:t>「</a:t>
            </a:r>
            <a:r>
              <a:rPr lang="en-US" altLang="ja-JP" dirty="0" smtClean="0"/>
              <a:t>GPS</a:t>
            </a:r>
            <a:r>
              <a:rPr lang="ja-JP" altLang="en-US" dirty="0" smtClean="0"/>
              <a:t>」</a:t>
            </a:r>
            <a:endParaRPr lang="en-US" altLang="ja-JP" dirty="0"/>
          </a:p>
          <a:p>
            <a:pPr marL="914400" lvl="2" indent="0">
              <a:buNone/>
            </a:pPr>
            <a:r>
              <a:rPr lang="en-US" altLang="ja-JP" dirty="0"/>
              <a:t>※</a:t>
            </a:r>
            <a:r>
              <a:rPr lang="ja-JP" altLang="en-US" dirty="0"/>
              <a:t>機種によっては搭載していないセンサが</a:t>
            </a:r>
            <a:r>
              <a:rPr lang="ja-JP" altLang="en-US" dirty="0" smtClean="0"/>
              <a:t>あります</a:t>
            </a:r>
            <a:endParaRPr lang="en-US" altLang="ja-JP" dirty="0" smtClean="0"/>
          </a:p>
          <a:p>
            <a:r>
              <a:rPr kumimoji="1" lang="ja-JP" altLang="en-US" dirty="0" smtClean="0"/>
              <a:t>出力情報</a:t>
            </a:r>
            <a:endParaRPr kumimoji="1" lang="en-US" altLang="ja-JP" dirty="0" smtClean="0"/>
          </a:p>
          <a:p>
            <a:pPr lvl="1"/>
            <a:r>
              <a:rPr lang="ja-JP" altLang="en-US" dirty="0" smtClean="0"/>
              <a:t>各パラメータは</a:t>
            </a:r>
            <a:r>
              <a:rPr lang="en-US" altLang="ja-JP" dirty="0" err="1" smtClean="0"/>
              <a:t>TimedDouble</a:t>
            </a:r>
            <a:r>
              <a:rPr lang="ja-JP" altLang="en-US" dirty="0" smtClean="0"/>
              <a:t>で出力</a:t>
            </a:r>
            <a:endParaRPr lang="en-US" altLang="ja-JP" dirty="0" smtClean="0"/>
          </a:p>
          <a:p>
            <a:pPr lvl="1"/>
            <a:r>
              <a:rPr lang="ja-JP" altLang="en-US" dirty="0" smtClean="0"/>
              <a:t>タイムスタンプは出力ポートへの書き込み時</a:t>
            </a:r>
            <a:endParaRPr lang="en-US" altLang="ja-JP" dirty="0" smtClean="0"/>
          </a:p>
          <a:p>
            <a:pPr lvl="1"/>
            <a:r>
              <a:rPr kumimoji="1" lang="ja-JP" altLang="en-US" dirty="0" smtClean="0"/>
              <a:t>センサ値取得周期は</a:t>
            </a:r>
            <a:r>
              <a:rPr kumimoji="1" lang="en-US" altLang="ja-JP" dirty="0" smtClean="0"/>
              <a:t>20ms</a:t>
            </a:r>
          </a:p>
          <a:p>
            <a:pPr lvl="1"/>
            <a:endParaRPr kumimoji="1" lang="en-US" altLang="ja-JP" dirty="0" smtClean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5FF0B93A-3F02-4BB6-BD97-07A7B4F2C9E1}" type="slidenum">
              <a:rPr lang="ja-JP" altLang="en-US" smtClean="0"/>
              <a:pPr>
                <a:defRPr/>
              </a:pPr>
              <a:t>5</a:t>
            </a:fld>
            <a:endParaRPr lang="ja-JP" altLang="en-US" dirty="0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altLang="ja-JP" dirty="0" smtClean="0"/>
              <a:t>/ 11</a:t>
            </a:r>
            <a:endParaRPr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385876536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 dirty="0" smtClean="0"/>
              <a:t>コンポーネント群の利用例</a:t>
            </a:r>
            <a:endParaRPr kumimoji="1" lang="ja-JP" altLang="en-US" dirty="0"/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idx="1"/>
          </p:nvPr>
        </p:nvSpPr>
        <p:spPr>
          <a:xfrm>
            <a:off x="5436096" y="2060848"/>
            <a:ext cx="3707904" cy="4032448"/>
          </a:xfrm>
        </p:spPr>
        <p:txBody>
          <a:bodyPr/>
          <a:lstStyle/>
          <a:p>
            <a:r>
              <a:rPr kumimoji="1" lang="ja-JP" altLang="en-US" dirty="0" smtClean="0"/>
              <a:t>組み込みセンサ　　　　として利用</a:t>
            </a:r>
            <a:endParaRPr kumimoji="1" lang="en-US" altLang="ja-JP" dirty="0" smtClean="0"/>
          </a:p>
          <a:p>
            <a:r>
              <a:rPr lang="ja-JP" altLang="en-US" dirty="0" smtClean="0"/>
              <a:t>アプリケーション　　　で利用</a:t>
            </a:r>
            <a:endParaRPr lang="en-US" altLang="ja-JP" dirty="0" smtClean="0"/>
          </a:p>
          <a:p>
            <a:r>
              <a:rPr lang="ja-JP" altLang="en-US" dirty="0"/>
              <a:t>外部コントローラ　　　　　　として</a:t>
            </a:r>
            <a:r>
              <a:rPr lang="ja-JP" altLang="en-US" dirty="0" smtClean="0"/>
              <a:t>利用</a:t>
            </a:r>
            <a:endParaRPr lang="en-US" altLang="ja-JP" dirty="0" smtClean="0"/>
          </a:p>
          <a:p>
            <a:pPr marL="457200" lvl="1" indent="0">
              <a:buNone/>
            </a:pPr>
            <a:r>
              <a:rPr lang="en-US" altLang="ja-JP" dirty="0" smtClean="0"/>
              <a:t>		</a:t>
            </a:r>
            <a:r>
              <a:rPr lang="ja-JP" altLang="en-US" dirty="0" smtClean="0"/>
              <a:t>・</a:t>
            </a:r>
            <a:r>
              <a:rPr lang="ja-JP" altLang="en-US" dirty="0"/>
              <a:t>・</a:t>
            </a:r>
            <a:r>
              <a:rPr lang="ja-JP" altLang="en-US" dirty="0" smtClean="0"/>
              <a:t>・</a:t>
            </a:r>
            <a:r>
              <a:rPr lang="en-US" altLang="ja-JP" dirty="0" err="1" smtClean="0"/>
              <a:t>etc</a:t>
            </a:r>
            <a:endParaRPr lang="en-US" altLang="ja-JP" dirty="0" smtClean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5FF0B93A-3F02-4BB6-BD97-07A7B4F2C9E1}" type="slidenum">
              <a:rPr lang="ja-JP" altLang="en-US" smtClean="0"/>
              <a:pPr>
                <a:defRPr/>
              </a:pPr>
              <a:t>6</a:t>
            </a:fld>
            <a:endParaRPr lang="ja-JP" altLang="en-US" dirty="0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altLang="ja-JP" dirty="0" smtClean="0"/>
              <a:t>/ 11</a:t>
            </a:r>
            <a:endParaRPr lang="ja-JP" altLang="en-US" dirty="0"/>
          </a:p>
        </p:txBody>
      </p:sp>
      <p:pic>
        <p:nvPicPr>
          <p:cNvPr id="717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5563" y="836712"/>
            <a:ext cx="5218525" cy="489654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84409356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 dirty="0" smtClean="0"/>
              <a:t>組み込みセンサとして利用</a:t>
            </a:r>
            <a:endParaRPr kumimoji="1" lang="ja-JP" altLang="en-US" dirty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5FF0B93A-3F02-4BB6-BD97-07A7B4F2C9E1}" type="slidenum">
              <a:rPr lang="ja-JP" altLang="en-US" smtClean="0"/>
              <a:pPr>
                <a:defRPr/>
              </a:pPr>
              <a:t>7</a:t>
            </a:fld>
            <a:endParaRPr lang="ja-JP" altLang="en-US" dirty="0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altLang="ja-JP" dirty="0" smtClean="0"/>
              <a:t>/ 11</a:t>
            </a:r>
            <a:endParaRPr lang="ja-JP" altLang="en-US" dirty="0"/>
          </a:p>
        </p:txBody>
      </p:sp>
      <p:sp>
        <p:nvSpPr>
          <p:cNvPr id="6" name="正方形/長方形 5"/>
          <p:cNvSpPr/>
          <p:nvPr/>
        </p:nvSpPr>
        <p:spPr>
          <a:xfrm>
            <a:off x="179512" y="836712"/>
            <a:ext cx="6964808" cy="691588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ja-JP" altLang="en-US" dirty="0" smtClean="0">
                <a:solidFill>
                  <a:schemeClr val="tx1"/>
                </a:solidFill>
              </a:rPr>
              <a:t>メディアアートへの</a:t>
            </a:r>
            <a:r>
              <a:rPr kumimoji="1" lang="en-US" altLang="ja-JP" dirty="0" smtClean="0">
                <a:solidFill>
                  <a:schemeClr val="tx1"/>
                </a:solidFill>
              </a:rPr>
              <a:t>RT</a:t>
            </a:r>
            <a:r>
              <a:rPr kumimoji="1" lang="ja-JP" altLang="en-US" dirty="0" smtClean="0">
                <a:solidFill>
                  <a:schemeClr val="tx1"/>
                </a:solidFill>
              </a:rPr>
              <a:t>ミドルウェアを用いた開発手法の提案</a:t>
            </a:r>
            <a:endParaRPr kumimoji="1" lang="en-US" altLang="ja-JP" dirty="0" smtClean="0">
              <a:solidFill>
                <a:schemeClr val="tx1"/>
              </a:solidFill>
            </a:endParaRPr>
          </a:p>
          <a:p>
            <a:pPr algn="ctr"/>
            <a:r>
              <a:rPr lang="ja-JP" altLang="en-US" dirty="0">
                <a:solidFill>
                  <a:schemeClr val="tx1"/>
                </a:solidFill>
              </a:rPr>
              <a:t>芝浦工業</a:t>
            </a:r>
            <a:r>
              <a:rPr lang="ja-JP" altLang="en-US" dirty="0" smtClean="0">
                <a:solidFill>
                  <a:schemeClr val="tx1"/>
                </a:solidFill>
              </a:rPr>
              <a:t>大学　○土屋 彩茜</a:t>
            </a:r>
            <a:r>
              <a:rPr lang="en-US" altLang="ja-JP" dirty="0" smtClean="0">
                <a:solidFill>
                  <a:schemeClr val="tx1"/>
                </a:solidFill>
              </a:rPr>
              <a:t>, </a:t>
            </a:r>
            <a:r>
              <a:rPr lang="ja-JP" altLang="en-US" dirty="0" smtClean="0">
                <a:solidFill>
                  <a:schemeClr val="tx1"/>
                </a:solidFill>
              </a:rPr>
              <a:t>立川 将</a:t>
            </a:r>
            <a:r>
              <a:rPr lang="en-US" altLang="ja-JP" dirty="0" smtClean="0">
                <a:solidFill>
                  <a:schemeClr val="tx1"/>
                </a:solidFill>
              </a:rPr>
              <a:t>, </a:t>
            </a:r>
            <a:r>
              <a:rPr lang="ja-JP" altLang="en-US" dirty="0" smtClean="0">
                <a:solidFill>
                  <a:schemeClr val="tx1"/>
                </a:solidFill>
              </a:rPr>
              <a:t>佐々木 毅</a:t>
            </a:r>
            <a:endParaRPr kumimoji="1" lang="ja-JP" altLang="en-US" dirty="0">
              <a:solidFill>
                <a:schemeClr val="tx1"/>
              </a:solidFill>
            </a:endParaRPr>
          </a:p>
        </p:txBody>
      </p:sp>
      <p:grpSp>
        <p:nvGrpSpPr>
          <p:cNvPr id="3" name="グループ化 2"/>
          <p:cNvGrpSpPr/>
          <p:nvPr/>
        </p:nvGrpSpPr>
        <p:grpSpPr>
          <a:xfrm>
            <a:off x="1759221" y="4221088"/>
            <a:ext cx="5391150" cy="2176120"/>
            <a:chOff x="1878765" y="4277217"/>
            <a:chExt cx="5391150" cy="2176120"/>
          </a:xfrm>
        </p:grpSpPr>
        <p:pic>
          <p:nvPicPr>
            <p:cNvPr id="9" name="図 8" descr="G:\DiceTest_02.png"/>
            <p:cNvPicPr/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878765" y="4277217"/>
              <a:ext cx="5391150" cy="217612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7" name="正方形/長方形 6"/>
            <p:cNvSpPr/>
            <p:nvPr/>
          </p:nvSpPr>
          <p:spPr>
            <a:xfrm>
              <a:off x="1878765" y="4277217"/>
              <a:ext cx="1973155" cy="2176120"/>
            </a:xfrm>
            <a:prstGeom prst="rect">
              <a:avLst/>
            </a:prstGeom>
            <a:noFill/>
            <a:ln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</p:grpSp>
      <p:grpSp>
        <p:nvGrpSpPr>
          <p:cNvPr id="24" name="グループ化 23"/>
          <p:cNvGrpSpPr/>
          <p:nvPr/>
        </p:nvGrpSpPr>
        <p:grpSpPr>
          <a:xfrm>
            <a:off x="467544" y="2202130"/>
            <a:ext cx="1944216" cy="1944216"/>
            <a:chOff x="827584" y="2132856"/>
            <a:chExt cx="1944216" cy="1944216"/>
          </a:xfrm>
        </p:grpSpPr>
        <p:sp>
          <p:nvSpPr>
            <p:cNvPr id="8" name="直方体 7"/>
            <p:cNvSpPr/>
            <p:nvPr/>
          </p:nvSpPr>
          <p:spPr>
            <a:xfrm flipH="1">
              <a:off x="827584" y="2132856"/>
              <a:ext cx="1944216" cy="1944216"/>
            </a:xfrm>
            <a:prstGeom prst="cube">
              <a:avLst/>
            </a:prstGeom>
            <a:no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 dirty="0"/>
            </a:p>
          </p:txBody>
        </p:sp>
        <p:sp>
          <p:nvSpPr>
            <p:cNvPr id="16" name="円/楕円 15"/>
            <p:cNvSpPr/>
            <p:nvPr/>
          </p:nvSpPr>
          <p:spPr>
            <a:xfrm>
              <a:off x="1547664" y="2232000"/>
              <a:ext cx="504056" cy="288032"/>
            </a:xfrm>
            <a:prstGeom prst="ellipse">
              <a:avLst/>
            </a:prstGeom>
            <a:solidFill>
              <a:srgbClr val="FF0000"/>
            </a:solidFill>
            <a:ln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sp>
          <p:nvSpPr>
            <p:cNvPr id="17" name="円/楕円 16"/>
            <p:cNvSpPr/>
            <p:nvPr/>
          </p:nvSpPr>
          <p:spPr>
            <a:xfrm>
              <a:off x="872575" y="2520032"/>
              <a:ext cx="252028" cy="404141"/>
            </a:xfrm>
            <a:prstGeom prst="ellipse">
              <a:avLst/>
            </a:prstGeom>
            <a:solidFill>
              <a:schemeClr val="tx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sp>
          <p:nvSpPr>
            <p:cNvPr id="18" name="円/楕円 17"/>
            <p:cNvSpPr/>
            <p:nvPr/>
          </p:nvSpPr>
          <p:spPr>
            <a:xfrm>
              <a:off x="1024975" y="3356992"/>
              <a:ext cx="252028" cy="404141"/>
            </a:xfrm>
            <a:prstGeom prst="ellipse">
              <a:avLst/>
            </a:prstGeom>
            <a:solidFill>
              <a:schemeClr val="tx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sp>
          <p:nvSpPr>
            <p:cNvPr id="20" name="円/楕円 19"/>
            <p:cNvSpPr/>
            <p:nvPr/>
          </p:nvSpPr>
          <p:spPr>
            <a:xfrm>
              <a:off x="1475656" y="2755140"/>
              <a:ext cx="360000" cy="360000"/>
            </a:xfrm>
            <a:prstGeom prst="ellipse">
              <a:avLst/>
            </a:prstGeom>
            <a:solidFill>
              <a:schemeClr val="tx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sp>
          <p:nvSpPr>
            <p:cNvPr id="21" name="円/楕円 20"/>
            <p:cNvSpPr/>
            <p:nvPr/>
          </p:nvSpPr>
          <p:spPr>
            <a:xfrm>
              <a:off x="2286000" y="2755140"/>
              <a:ext cx="360000" cy="360000"/>
            </a:xfrm>
            <a:prstGeom prst="ellipse">
              <a:avLst/>
            </a:prstGeom>
            <a:solidFill>
              <a:schemeClr val="tx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sp>
          <p:nvSpPr>
            <p:cNvPr id="22" name="円/楕円 21"/>
            <p:cNvSpPr/>
            <p:nvPr/>
          </p:nvSpPr>
          <p:spPr>
            <a:xfrm>
              <a:off x="1475656" y="3581133"/>
              <a:ext cx="360000" cy="360000"/>
            </a:xfrm>
            <a:prstGeom prst="ellipse">
              <a:avLst/>
            </a:prstGeom>
            <a:solidFill>
              <a:schemeClr val="tx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sp>
          <p:nvSpPr>
            <p:cNvPr id="23" name="円/楕円 22"/>
            <p:cNvSpPr/>
            <p:nvPr/>
          </p:nvSpPr>
          <p:spPr>
            <a:xfrm>
              <a:off x="2286000" y="3573016"/>
              <a:ext cx="360000" cy="360000"/>
            </a:xfrm>
            <a:prstGeom prst="ellipse">
              <a:avLst/>
            </a:prstGeom>
            <a:solidFill>
              <a:schemeClr val="tx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</p:grpSp>
      <p:sp>
        <p:nvSpPr>
          <p:cNvPr id="26" name="テキスト ボックス 25"/>
          <p:cNvSpPr txBox="1"/>
          <p:nvPr/>
        </p:nvSpPr>
        <p:spPr>
          <a:xfrm>
            <a:off x="164312" y="1628800"/>
            <a:ext cx="3514104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ja-JP" altLang="en-US" sz="2400" dirty="0" smtClean="0"/>
              <a:t>プロトタイプ作成時に利用</a:t>
            </a:r>
            <a:endParaRPr kumimoji="1" lang="ja-JP" altLang="en-US" sz="2400" dirty="0"/>
          </a:p>
        </p:txBody>
      </p:sp>
      <p:grpSp>
        <p:nvGrpSpPr>
          <p:cNvPr id="99" name="グループ化 98"/>
          <p:cNvGrpSpPr/>
          <p:nvPr/>
        </p:nvGrpSpPr>
        <p:grpSpPr>
          <a:xfrm>
            <a:off x="3403657" y="2060848"/>
            <a:ext cx="2431389" cy="2085498"/>
            <a:chOff x="2788683" y="2060848"/>
            <a:chExt cx="2431389" cy="2085498"/>
          </a:xfrm>
        </p:grpSpPr>
        <p:grpSp>
          <p:nvGrpSpPr>
            <p:cNvPr id="83" name="グループ化 82"/>
            <p:cNvGrpSpPr/>
            <p:nvPr/>
          </p:nvGrpSpPr>
          <p:grpSpPr>
            <a:xfrm>
              <a:off x="3995936" y="2202130"/>
              <a:ext cx="1224136" cy="1944216"/>
              <a:chOff x="3313394" y="2226027"/>
              <a:chExt cx="1224136" cy="1944216"/>
            </a:xfrm>
          </p:grpSpPr>
          <p:grpSp>
            <p:nvGrpSpPr>
              <p:cNvPr id="74" name="グループ化 73"/>
              <p:cNvGrpSpPr/>
              <p:nvPr/>
            </p:nvGrpSpPr>
            <p:grpSpPr>
              <a:xfrm>
                <a:off x="3313394" y="2226027"/>
                <a:ext cx="1224136" cy="1944216"/>
                <a:chOff x="1547664" y="2132856"/>
                <a:chExt cx="1224136" cy="1944216"/>
              </a:xfrm>
            </p:grpSpPr>
            <p:sp>
              <p:nvSpPr>
                <p:cNvPr id="75" name="直方体 74"/>
                <p:cNvSpPr/>
                <p:nvPr/>
              </p:nvSpPr>
              <p:spPr>
                <a:xfrm flipH="1">
                  <a:off x="1547664" y="2132856"/>
                  <a:ext cx="1224136" cy="1944216"/>
                </a:xfrm>
                <a:prstGeom prst="cube">
                  <a:avLst>
                    <a:gd name="adj" fmla="val 39811"/>
                  </a:avLst>
                </a:prstGeom>
                <a:solidFill>
                  <a:schemeClr val="bg1"/>
                </a:solidFill>
                <a:ln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kumimoji="1" lang="ja-JP" altLang="en-US" dirty="0"/>
                </a:p>
              </p:txBody>
            </p:sp>
            <p:sp>
              <p:nvSpPr>
                <p:cNvPr id="80" name="円/楕円 79"/>
                <p:cNvSpPr/>
                <p:nvPr/>
              </p:nvSpPr>
              <p:spPr>
                <a:xfrm>
                  <a:off x="2286000" y="2755140"/>
                  <a:ext cx="360000" cy="360000"/>
                </a:xfrm>
                <a:prstGeom prst="ellipse">
                  <a:avLst/>
                </a:prstGeom>
                <a:solidFill>
                  <a:schemeClr val="tx1"/>
                </a:solidFill>
                <a:ln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kumimoji="1" lang="ja-JP" altLang="en-US"/>
                </a:p>
              </p:txBody>
            </p:sp>
            <p:sp>
              <p:nvSpPr>
                <p:cNvPr id="82" name="円/楕円 81"/>
                <p:cNvSpPr/>
                <p:nvPr/>
              </p:nvSpPr>
              <p:spPr>
                <a:xfrm>
                  <a:off x="2286000" y="3573016"/>
                  <a:ext cx="360000" cy="360000"/>
                </a:xfrm>
                <a:prstGeom prst="ellipse">
                  <a:avLst/>
                </a:prstGeom>
                <a:solidFill>
                  <a:schemeClr val="tx1"/>
                </a:solidFill>
                <a:ln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kumimoji="1" lang="ja-JP" altLang="en-US"/>
                </a:p>
              </p:txBody>
            </p:sp>
          </p:grpSp>
          <p:sp>
            <p:nvSpPr>
              <p:cNvPr id="52" name="パイ 51"/>
              <p:cNvSpPr/>
              <p:nvPr/>
            </p:nvSpPr>
            <p:spPr>
              <a:xfrm>
                <a:off x="3313394" y="2325171"/>
                <a:ext cx="504056" cy="280382"/>
              </a:xfrm>
              <a:prstGeom prst="pie">
                <a:avLst>
                  <a:gd name="adj1" fmla="val 13586990"/>
                  <a:gd name="adj2" fmla="val 2615495"/>
                </a:avLst>
              </a:prstGeom>
              <a:solidFill>
                <a:srgbClr val="FF0000"/>
              </a:solidFill>
              <a:ln>
                <a:solidFill>
                  <a:srgbClr val="FF000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ja-JP" altLang="en-US">
                  <a:solidFill>
                    <a:schemeClr val="tx1"/>
                  </a:solidFill>
                </a:endParaRPr>
              </a:p>
            </p:txBody>
          </p:sp>
        </p:grpSp>
        <p:grpSp>
          <p:nvGrpSpPr>
            <p:cNvPr id="42" name="グループ化 41"/>
            <p:cNvGrpSpPr/>
            <p:nvPr/>
          </p:nvGrpSpPr>
          <p:grpSpPr>
            <a:xfrm>
              <a:off x="3374869" y="2993447"/>
              <a:ext cx="988144" cy="597157"/>
              <a:chOff x="6238168" y="2816949"/>
              <a:chExt cx="988144" cy="597157"/>
            </a:xfrm>
          </p:grpSpPr>
          <p:sp>
            <p:nvSpPr>
              <p:cNvPr id="41" name="円柱 40"/>
              <p:cNvSpPr/>
              <p:nvPr/>
            </p:nvSpPr>
            <p:spPr>
              <a:xfrm>
                <a:off x="7044606" y="3032976"/>
                <a:ext cx="45719" cy="180000"/>
              </a:xfrm>
              <a:prstGeom prst="can">
                <a:avLst/>
              </a:prstGeom>
              <a:solidFill>
                <a:schemeClr val="accent3">
                  <a:lumMod val="65000"/>
                </a:schemeClr>
              </a:solidFill>
              <a:ln>
                <a:solidFill>
                  <a:schemeClr val="accent3">
                    <a:lumMod val="8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ja-JP" altLang="en-US"/>
              </a:p>
            </p:txBody>
          </p:sp>
          <p:sp>
            <p:nvSpPr>
              <p:cNvPr id="37" name="円柱 36"/>
              <p:cNvSpPr/>
              <p:nvPr/>
            </p:nvSpPr>
            <p:spPr>
              <a:xfrm>
                <a:off x="6365291" y="3234106"/>
                <a:ext cx="45719" cy="180000"/>
              </a:xfrm>
              <a:prstGeom prst="can">
                <a:avLst/>
              </a:prstGeom>
              <a:solidFill>
                <a:schemeClr val="accent3">
                  <a:lumMod val="65000"/>
                </a:schemeClr>
              </a:solidFill>
              <a:ln>
                <a:solidFill>
                  <a:schemeClr val="accent3">
                    <a:lumMod val="8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ja-JP" altLang="en-US"/>
              </a:p>
            </p:txBody>
          </p:sp>
          <p:sp>
            <p:nvSpPr>
              <p:cNvPr id="38" name="円柱 37"/>
              <p:cNvSpPr/>
              <p:nvPr/>
            </p:nvSpPr>
            <p:spPr>
              <a:xfrm>
                <a:off x="6517691" y="3234106"/>
                <a:ext cx="45719" cy="180000"/>
              </a:xfrm>
              <a:prstGeom prst="can">
                <a:avLst/>
              </a:prstGeom>
              <a:solidFill>
                <a:schemeClr val="accent3">
                  <a:lumMod val="65000"/>
                </a:schemeClr>
              </a:solidFill>
              <a:ln>
                <a:solidFill>
                  <a:schemeClr val="accent3">
                    <a:lumMod val="8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ja-JP" altLang="en-US"/>
              </a:p>
            </p:txBody>
          </p:sp>
          <p:sp>
            <p:nvSpPr>
              <p:cNvPr id="39" name="円柱 38"/>
              <p:cNvSpPr/>
              <p:nvPr/>
            </p:nvSpPr>
            <p:spPr>
              <a:xfrm>
                <a:off x="6695263" y="3234105"/>
                <a:ext cx="45719" cy="180000"/>
              </a:xfrm>
              <a:prstGeom prst="can">
                <a:avLst/>
              </a:prstGeom>
              <a:solidFill>
                <a:schemeClr val="accent3">
                  <a:lumMod val="65000"/>
                </a:schemeClr>
              </a:solidFill>
              <a:ln>
                <a:solidFill>
                  <a:schemeClr val="accent3">
                    <a:lumMod val="8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ja-JP" altLang="en-US"/>
              </a:p>
            </p:txBody>
          </p:sp>
          <p:sp>
            <p:nvSpPr>
              <p:cNvPr id="40" name="円柱 39"/>
              <p:cNvSpPr/>
              <p:nvPr/>
            </p:nvSpPr>
            <p:spPr>
              <a:xfrm>
                <a:off x="6869347" y="3234106"/>
                <a:ext cx="45719" cy="180000"/>
              </a:xfrm>
              <a:prstGeom prst="can">
                <a:avLst/>
              </a:prstGeom>
              <a:solidFill>
                <a:schemeClr val="accent3">
                  <a:lumMod val="65000"/>
                </a:schemeClr>
              </a:solidFill>
              <a:ln>
                <a:solidFill>
                  <a:schemeClr val="accent3">
                    <a:lumMod val="8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ja-JP" altLang="en-US"/>
              </a:p>
            </p:txBody>
          </p:sp>
          <p:sp>
            <p:nvSpPr>
              <p:cNvPr id="28" name="直方体 27"/>
              <p:cNvSpPr/>
              <p:nvPr/>
            </p:nvSpPr>
            <p:spPr>
              <a:xfrm>
                <a:off x="6238168" y="2959096"/>
                <a:ext cx="988144" cy="307051"/>
              </a:xfrm>
              <a:prstGeom prst="cube">
                <a:avLst>
                  <a:gd name="adj" fmla="val 82758"/>
                </a:avLst>
              </a:prstGeom>
              <a:solidFill>
                <a:srgbClr val="008000"/>
              </a:solidFill>
              <a:ln>
                <a:solidFill>
                  <a:srgbClr val="00800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ja-JP" altLang="en-US"/>
              </a:p>
            </p:txBody>
          </p:sp>
          <p:sp>
            <p:nvSpPr>
              <p:cNvPr id="33" name="円柱 32"/>
              <p:cNvSpPr/>
              <p:nvPr/>
            </p:nvSpPr>
            <p:spPr>
              <a:xfrm>
                <a:off x="6542505" y="2816950"/>
                <a:ext cx="45719" cy="180001"/>
              </a:xfrm>
              <a:prstGeom prst="can">
                <a:avLst/>
              </a:prstGeom>
              <a:solidFill>
                <a:schemeClr val="accent3">
                  <a:lumMod val="65000"/>
                </a:schemeClr>
              </a:solidFill>
              <a:ln>
                <a:solidFill>
                  <a:schemeClr val="accent3">
                    <a:lumMod val="8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ja-JP" altLang="en-US"/>
              </a:p>
            </p:txBody>
          </p:sp>
          <p:sp>
            <p:nvSpPr>
              <p:cNvPr id="34" name="円柱 33"/>
              <p:cNvSpPr/>
              <p:nvPr/>
            </p:nvSpPr>
            <p:spPr>
              <a:xfrm>
                <a:off x="6694905" y="2816950"/>
                <a:ext cx="45719" cy="180001"/>
              </a:xfrm>
              <a:prstGeom prst="can">
                <a:avLst/>
              </a:prstGeom>
              <a:solidFill>
                <a:schemeClr val="accent3">
                  <a:lumMod val="65000"/>
                </a:schemeClr>
              </a:solidFill>
              <a:ln>
                <a:solidFill>
                  <a:schemeClr val="accent3">
                    <a:lumMod val="8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ja-JP" altLang="en-US"/>
              </a:p>
            </p:txBody>
          </p:sp>
          <p:sp>
            <p:nvSpPr>
              <p:cNvPr id="35" name="円柱 34"/>
              <p:cNvSpPr/>
              <p:nvPr/>
            </p:nvSpPr>
            <p:spPr>
              <a:xfrm>
                <a:off x="6872477" y="2816949"/>
                <a:ext cx="45719" cy="180001"/>
              </a:xfrm>
              <a:prstGeom prst="can">
                <a:avLst/>
              </a:prstGeom>
              <a:solidFill>
                <a:schemeClr val="accent3">
                  <a:lumMod val="65000"/>
                </a:schemeClr>
              </a:solidFill>
              <a:ln>
                <a:solidFill>
                  <a:schemeClr val="accent3">
                    <a:lumMod val="8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ja-JP" altLang="en-US"/>
              </a:p>
            </p:txBody>
          </p:sp>
          <p:sp>
            <p:nvSpPr>
              <p:cNvPr id="36" name="円柱 35"/>
              <p:cNvSpPr/>
              <p:nvPr/>
            </p:nvSpPr>
            <p:spPr>
              <a:xfrm>
                <a:off x="7046561" y="2816950"/>
                <a:ext cx="45719" cy="180001"/>
              </a:xfrm>
              <a:prstGeom prst="can">
                <a:avLst/>
              </a:prstGeom>
              <a:solidFill>
                <a:schemeClr val="accent3">
                  <a:lumMod val="65000"/>
                </a:schemeClr>
              </a:solidFill>
              <a:ln>
                <a:solidFill>
                  <a:schemeClr val="accent3">
                    <a:lumMod val="8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ja-JP" altLang="en-US"/>
              </a:p>
            </p:txBody>
          </p:sp>
          <p:sp>
            <p:nvSpPr>
              <p:cNvPr id="27" name="直方体 26"/>
              <p:cNvSpPr/>
              <p:nvPr/>
            </p:nvSpPr>
            <p:spPr>
              <a:xfrm>
                <a:off x="6588223" y="2898903"/>
                <a:ext cx="333751" cy="191036"/>
              </a:xfrm>
              <a:prstGeom prst="cube">
                <a:avLst/>
              </a:prstGeom>
              <a:solidFill>
                <a:schemeClr val="bg2"/>
              </a:solidFill>
              <a:ln>
                <a:solidFill>
                  <a:schemeClr val="bg2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ja-JP" altLang="en-US"/>
              </a:p>
            </p:txBody>
          </p:sp>
          <p:sp>
            <p:nvSpPr>
              <p:cNvPr id="29" name="円柱 28"/>
              <p:cNvSpPr/>
              <p:nvPr/>
            </p:nvSpPr>
            <p:spPr>
              <a:xfrm>
                <a:off x="6372200" y="2999938"/>
                <a:ext cx="45719" cy="180000"/>
              </a:xfrm>
              <a:prstGeom prst="can">
                <a:avLst/>
              </a:prstGeom>
              <a:solidFill>
                <a:schemeClr val="accent3">
                  <a:lumMod val="65000"/>
                </a:schemeClr>
              </a:solidFill>
              <a:ln>
                <a:solidFill>
                  <a:schemeClr val="accent3">
                    <a:lumMod val="8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ja-JP" altLang="en-US"/>
              </a:p>
            </p:txBody>
          </p:sp>
          <p:sp>
            <p:nvSpPr>
              <p:cNvPr id="30" name="円柱 29"/>
              <p:cNvSpPr/>
              <p:nvPr/>
            </p:nvSpPr>
            <p:spPr>
              <a:xfrm>
                <a:off x="6524600" y="2999938"/>
                <a:ext cx="45719" cy="180000"/>
              </a:xfrm>
              <a:prstGeom prst="can">
                <a:avLst/>
              </a:prstGeom>
              <a:solidFill>
                <a:schemeClr val="accent3">
                  <a:lumMod val="65000"/>
                </a:schemeClr>
              </a:solidFill>
              <a:ln>
                <a:solidFill>
                  <a:schemeClr val="accent3">
                    <a:lumMod val="8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ja-JP" altLang="en-US"/>
              </a:p>
            </p:txBody>
          </p:sp>
          <p:sp>
            <p:nvSpPr>
              <p:cNvPr id="31" name="円柱 30"/>
              <p:cNvSpPr/>
              <p:nvPr/>
            </p:nvSpPr>
            <p:spPr>
              <a:xfrm>
                <a:off x="6702172" y="2999937"/>
                <a:ext cx="45719" cy="180000"/>
              </a:xfrm>
              <a:prstGeom prst="can">
                <a:avLst/>
              </a:prstGeom>
              <a:solidFill>
                <a:schemeClr val="accent3">
                  <a:lumMod val="65000"/>
                </a:schemeClr>
              </a:solidFill>
              <a:ln>
                <a:solidFill>
                  <a:schemeClr val="accent3">
                    <a:lumMod val="8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ja-JP" altLang="en-US"/>
              </a:p>
            </p:txBody>
          </p:sp>
          <p:sp>
            <p:nvSpPr>
              <p:cNvPr id="32" name="円柱 31"/>
              <p:cNvSpPr/>
              <p:nvPr/>
            </p:nvSpPr>
            <p:spPr>
              <a:xfrm>
                <a:off x="6876256" y="2999938"/>
                <a:ext cx="45719" cy="180000"/>
              </a:xfrm>
              <a:prstGeom prst="can">
                <a:avLst/>
              </a:prstGeom>
              <a:solidFill>
                <a:schemeClr val="accent3">
                  <a:lumMod val="65000"/>
                </a:schemeClr>
              </a:solidFill>
              <a:ln>
                <a:solidFill>
                  <a:schemeClr val="accent3">
                    <a:lumMod val="8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ja-JP" altLang="en-US"/>
              </a:p>
            </p:txBody>
          </p:sp>
        </p:grpSp>
        <p:grpSp>
          <p:nvGrpSpPr>
            <p:cNvPr id="59" name="グループ化 58"/>
            <p:cNvGrpSpPr/>
            <p:nvPr/>
          </p:nvGrpSpPr>
          <p:grpSpPr>
            <a:xfrm>
              <a:off x="3218875" y="2088826"/>
              <a:ext cx="155994" cy="849011"/>
              <a:chOff x="298481" y="2149816"/>
              <a:chExt cx="155994" cy="849011"/>
            </a:xfrm>
          </p:grpSpPr>
          <p:cxnSp>
            <p:nvCxnSpPr>
              <p:cNvPr id="55" name="直線コネクタ 54"/>
              <p:cNvCxnSpPr/>
              <p:nvPr/>
            </p:nvCxnSpPr>
            <p:spPr>
              <a:xfrm>
                <a:off x="395536" y="2329835"/>
                <a:ext cx="0" cy="668991"/>
              </a:xfrm>
              <a:prstGeom prst="line">
                <a:avLst/>
              </a:prstGeom>
              <a:ln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56" name="直線コネクタ 55"/>
              <p:cNvCxnSpPr/>
              <p:nvPr/>
            </p:nvCxnSpPr>
            <p:spPr>
              <a:xfrm>
                <a:off x="429789" y="2329834"/>
                <a:ext cx="0" cy="668991"/>
              </a:xfrm>
              <a:prstGeom prst="line">
                <a:avLst/>
              </a:prstGeom>
              <a:ln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57" name="直線コネクタ 56"/>
              <p:cNvCxnSpPr/>
              <p:nvPr/>
            </p:nvCxnSpPr>
            <p:spPr>
              <a:xfrm>
                <a:off x="325378" y="2329833"/>
                <a:ext cx="0" cy="668991"/>
              </a:xfrm>
              <a:prstGeom prst="line">
                <a:avLst/>
              </a:prstGeom>
              <a:ln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58" name="直線コネクタ 57"/>
              <p:cNvCxnSpPr/>
              <p:nvPr/>
            </p:nvCxnSpPr>
            <p:spPr>
              <a:xfrm>
                <a:off x="360000" y="2329836"/>
                <a:ext cx="0" cy="668991"/>
              </a:xfrm>
              <a:prstGeom prst="line">
                <a:avLst/>
              </a:prstGeom>
              <a:ln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53" name="フローチャート : 論理積ゲート 52"/>
              <p:cNvSpPr/>
              <p:nvPr/>
            </p:nvSpPr>
            <p:spPr>
              <a:xfrm rot="16200000">
                <a:off x="286468" y="2161829"/>
                <a:ext cx="180019" cy="155994"/>
              </a:xfrm>
              <a:prstGeom prst="flowChartDelay">
                <a:avLst/>
              </a:prstGeom>
              <a:solidFill>
                <a:srgbClr val="FFC000"/>
              </a:solidFill>
              <a:ln>
                <a:solidFill>
                  <a:srgbClr val="FFC00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ja-JP" altLang="en-US"/>
              </a:p>
            </p:txBody>
          </p:sp>
        </p:grpSp>
        <p:grpSp>
          <p:nvGrpSpPr>
            <p:cNvPr id="60" name="グループ化 59"/>
            <p:cNvGrpSpPr/>
            <p:nvPr/>
          </p:nvGrpSpPr>
          <p:grpSpPr>
            <a:xfrm>
              <a:off x="2788683" y="2060848"/>
              <a:ext cx="155994" cy="849011"/>
              <a:chOff x="298481" y="2149816"/>
              <a:chExt cx="155994" cy="849011"/>
            </a:xfrm>
          </p:grpSpPr>
          <p:cxnSp>
            <p:nvCxnSpPr>
              <p:cNvPr id="61" name="直線コネクタ 60"/>
              <p:cNvCxnSpPr/>
              <p:nvPr/>
            </p:nvCxnSpPr>
            <p:spPr>
              <a:xfrm>
                <a:off x="395536" y="2329835"/>
                <a:ext cx="0" cy="668991"/>
              </a:xfrm>
              <a:prstGeom prst="line">
                <a:avLst/>
              </a:prstGeom>
              <a:ln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62" name="直線コネクタ 61"/>
              <p:cNvCxnSpPr/>
              <p:nvPr/>
            </p:nvCxnSpPr>
            <p:spPr>
              <a:xfrm>
                <a:off x="429789" y="2329834"/>
                <a:ext cx="0" cy="668991"/>
              </a:xfrm>
              <a:prstGeom prst="line">
                <a:avLst/>
              </a:prstGeom>
              <a:ln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63" name="直線コネクタ 62"/>
              <p:cNvCxnSpPr/>
              <p:nvPr/>
            </p:nvCxnSpPr>
            <p:spPr>
              <a:xfrm>
                <a:off x="325378" y="2329833"/>
                <a:ext cx="0" cy="668991"/>
              </a:xfrm>
              <a:prstGeom prst="line">
                <a:avLst/>
              </a:prstGeom>
              <a:ln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64" name="直線コネクタ 63"/>
              <p:cNvCxnSpPr/>
              <p:nvPr/>
            </p:nvCxnSpPr>
            <p:spPr>
              <a:xfrm>
                <a:off x="360000" y="2329836"/>
                <a:ext cx="0" cy="668991"/>
              </a:xfrm>
              <a:prstGeom prst="line">
                <a:avLst/>
              </a:prstGeom>
              <a:ln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65" name="フローチャート : 論理積ゲート 64"/>
              <p:cNvSpPr/>
              <p:nvPr/>
            </p:nvSpPr>
            <p:spPr>
              <a:xfrm rot="16200000">
                <a:off x="286468" y="2161829"/>
                <a:ext cx="180019" cy="155994"/>
              </a:xfrm>
              <a:prstGeom prst="flowChartDelay">
                <a:avLst/>
              </a:prstGeom>
              <a:solidFill>
                <a:srgbClr val="FF0000"/>
              </a:solidFill>
              <a:ln>
                <a:solidFill>
                  <a:srgbClr val="FF000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ja-JP" altLang="en-US"/>
              </a:p>
            </p:txBody>
          </p:sp>
        </p:grpSp>
        <p:grpSp>
          <p:nvGrpSpPr>
            <p:cNvPr id="66" name="グループ化 65"/>
            <p:cNvGrpSpPr/>
            <p:nvPr/>
          </p:nvGrpSpPr>
          <p:grpSpPr>
            <a:xfrm>
              <a:off x="3004707" y="2625754"/>
              <a:ext cx="155994" cy="849011"/>
              <a:chOff x="298481" y="2149816"/>
              <a:chExt cx="155994" cy="849011"/>
            </a:xfrm>
          </p:grpSpPr>
          <p:cxnSp>
            <p:nvCxnSpPr>
              <p:cNvPr id="67" name="直線コネクタ 66"/>
              <p:cNvCxnSpPr/>
              <p:nvPr/>
            </p:nvCxnSpPr>
            <p:spPr>
              <a:xfrm>
                <a:off x="395536" y="2329835"/>
                <a:ext cx="0" cy="668991"/>
              </a:xfrm>
              <a:prstGeom prst="line">
                <a:avLst/>
              </a:prstGeom>
              <a:ln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68" name="直線コネクタ 67"/>
              <p:cNvCxnSpPr/>
              <p:nvPr/>
            </p:nvCxnSpPr>
            <p:spPr>
              <a:xfrm>
                <a:off x="429789" y="2329834"/>
                <a:ext cx="0" cy="668991"/>
              </a:xfrm>
              <a:prstGeom prst="line">
                <a:avLst/>
              </a:prstGeom>
              <a:ln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69" name="直線コネクタ 68"/>
              <p:cNvCxnSpPr/>
              <p:nvPr/>
            </p:nvCxnSpPr>
            <p:spPr>
              <a:xfrm>
                <a:off x="325378" y="2329833"/>
                <a:ext cx="0" cy="668991"/>
              </a:xfrm>
              <a:prstGeom prst="line">
                <a:avLst/>
              </a:prstGeom>
              <a:ln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70" name="直線コネクタ 69"/>
              <p:cNvCxnSpPr/>
              <p:nvPr/>
            </p:nvCxnSpPr>
            <p:spPr>
              <a:xfrm>
                <a:off x="360000" y="2329836"/>
                <a:ext cx="0" cy="668991"/>
              </a:xfrm>
              <a:prstGeom prst="line">
                <a:avLst/>
              </a:prstGeom>
              <a:ln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71" name="フローチャート : 論理積ゲート 70"/>
              <p:cNvSpPr/>
              <p:nvPr/>
            </p:nvSpPr>
            <p:spPr>
              <a:xfrm rot="16200000">
                <a:off x="286468" y="2161829"/>
                <a:ext cx="180019" cy="155994"/>
              </a:xfrm>
              <a:prstGeom prst="flowChartDelay">
                <a:avLst/>
              </a:prstGeom>
              <a:solidFill>
                <a:schemeClr val="accent2"/>
              </a:solidFill>
              <a:ln>
                <a:solidFill>
                  <a:schemeClr val="accent2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ja-JP" altLang="en-US"/>
              </a:p>
            </p:txBody>
          </p:sp>
        </p:grpSp>
      </p:grpSp>
      <p:grpSp>
        <p:nvGrpSpPr>
          <p:cNvPr id="84" name="グループ化 83"/>
          <p:cNvGrpSpPr>
            <a:grpSpLocks noChangeAspect="1"/>
          </p:cNvGrpSpPr>
          <p:nvPr/>
        </p:nvGrpSpPr>
        <p:grpSpPr>
          <a:xfrm rot="19748462">
            <a:off x="7005062" y="2552113"/>
            <a:ext cx="854359" cy="1428641"/>
            <a:chOff x="4163380" y="1813280"/>
            <a:chExt cx="1722496" cy="2880320"/>
          </a:xfrm>
        </p:grpSpPr>
        <p:sp>
          <p:nvSpPr>
            <p:cNvPr id="85" name="直方体 84"/>
            <p:cNvSpPr/>
            <p:nvPr/>
          </p:nvSpPr>
          <p:spPr>
            <a:xfrm rot="21598637" flipH="1">
              <a:off x="4163380" y="1813280"/>
              <a:ext cx="1722496" cy="2880320"/>
            </a:xfrm>
            <a:prstGeom prst="cube">
              <a:avLst>
                <a:gd name="adj" fmla="val 3882"/>
              </a:avLst>
            </a:prstGeom>
            <a:solidFill>
              <a:srgbClr val="FF990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 i="1" dirty="0"/>
            </a:p>
          </p:txBody>
        </p:sp>
        <p:grpSp>
          <p:nvGrpSpPr>
            <p:cNvPr id="86" name="グループ化 85"/>
            <p:cNvGrpSpPr/>
            <p:nvPr/>
          </p:nvGrpSpPr>
          <p:grpSpPr>
            <a:xfrm>
              <a:off x="4237647" y="1880960"/>
              <a:ext cx="1634400" cy="2800800"/>
              <a:chOff x="4298666" y="1957942"/>
              <a:chExt cx="1594800" cy="2736000"/>
            </a:xfrm>
          </p:grpSpPr>
          <p:sp>
            <p:nvSpPr>
              <p:cNvPr id="87" name="正方形/長方形 86"/>
              <p:cNvSpPr/>
              <p:nvPr/>
            </p:nvSpPr>
            <p:spPr>
              <a:xfrm>
                <a:off x="4298666" y="1957942"/>
                <a:ext cx="1594800" cy="2736000"/>
              </a:xfrm>
              <a:prstGeom prst="rect">
                <a:avLst/>
              </a:prstGeom>
              <a:solidFill>
                <a:schemeClr val="tx1">
                  <a:lumMod val="50000"/>
                  <a:lumOff val="5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ja-JP" altLang="en-US"/>
              </a:p>
            </p:txBody>
          </p:sp>
          <p:sp>
            <p:nvSpPr>
              <p:cNvPr id="88" name="直方体 87"/>
              <p:cNvSpPr/>
              <p:nvPr/>
            </p:nvSpPr>
            <p:spPr>
              <a:xfrm rot="21598637" flipH="1">
                <a:off x="4371401" y="2127719"/>
                <a:ext cx="1463661" cy="2253832"/>
              </a:xfrm>
              <a:prstGeom prst="cube">
                <a:avLst>
                  <a:gd name="adj" fmla="val 0"/>
                </a:avLst>
              </a:prstGeom>
              <a:solidFill>
                <a:schemeClr val="tx1">
                  <a:lumMod val="75000"/>
                  <a:lumOff val="25000"/>
                </a:schemeClr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ja-JP" altLang="en-US" i="1" dirty="0"/>
              </a:p>
            </p:txBody>
          </p:sp>
          <p:sp>
            <p:nvSpPr>
              <p:cNvPr id="89" name="直方体 88"/>
              <p:cNvSpPr/>
              <p:nvPr/>
            </p:nvSpPr>
            <p:spPr>
              <a:xfrm rot="21598637" flipH="1">
                <a:off x="4371443" y="4427589"/>
                <a:ext cx="1456929" cy="188513"/>
              </a:xfrm>
              <a:prstGeom prst="cube">
                <a:avLst>
                  <a:gd name="adj" fmla="val 0"/>
                </a:avLst>
              </a:prstGeom>
              <a:solidFill>
                <a:schemeClr val="bg1">
                  <a:lumMod val="85000"/>
                </a:schemeClr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ja-JP" altLang="en-US" i="1" dirty="0"/>
              </a:p>
            </p:txBody>
          </p:sp>
          <p:sp>
            <p:nvSpPr>
              <p:cNvPr id="90" name="直方体 89"/>
              <p:cNvSpPr/>
              <p:nvPr/>
            </p:nvSpPr>
            <p:spPr>
              <a:xfrm rot="21598637" flipH="1">
                <a:off x="4916175" y="2001650"/>
                <a:ext cx="367461" cy="83227"/>
              </a:xfrm>
              <a:prstGeom prst="cube">
                <a:avLst>
                  <a:gd name="adj" fmla="val 0"/>
                </a:avLst>
              </a:prstGeom>
              <a:solidFill>
                <a:schemeClr val="tx1"/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ja-JP" altLang="en-US" i="1" dirty="0"/>
              </a:p>
            </p:txBody>
          </p:sp>
          <p:sp>
            <p:nvSpPr>
              <p:cNvPr id="91" name="直方体 90"/>
              <p:cNvSpPr/>
              <p:nvPr/>
            </p:nvSpPr>
            <p:spPr>
              <a:xfrm rot="21598637" flipH="1">
                <a:off x="4371440" y="4427306"/>
                <a:ext cx="530321" cy="189305"/>
              </a:xfrm>
              <a:prstGeom prst="cube">
                <a:avLst>
                  <a:gd name="adj" fmla="val 0"/>
                </a:avLst>
              </a:prstGeom>
              <a:solidFill>
                <a:schemeClr val="bg1">
                  <a:lumMod val="85000"/>
                </a:schemeClr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ja-JP" altLang="en-US" i="1" dirty="0"/>
              </a:p>
            </p:txBody>
          </p:sp>
          <p:sp>
            <p:nvSpPr>
              <p:cNvPr id="92" name="直方体 91"/>
              <p:cNvSpPr/>
              <p:nvPr/>
            </p:nvSpPr>
            <p:spPr>
              <a:xfrm rot="21598637" flipH="1">
                <a:off x="5364051" y="4430566"/>
                <a:ext cx="470974" cy="185732"/>
              </a:xfrm>
              <a:prstGeom prst="cube">
                <a:avLst>
                  <a:gd name="adj" fmla="val 0"/>
                </a:avLst>
              </a:prstGeom>
              <a:solidFill>
                <a:schemeClr val="bg1">
                  <a:lumMod val="85000"/>
                </a:schemeClr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ja-JP" altLang="en-US" i="1" dirty="0"/>
              </a:p>
            </p:txBody>
          </p:sp>
        </p:grpSp>
      </p:grpSp>
      <p:grpSp>
        <p:nvGrpSpPr>
          <p:cNvPr id="93" name="グループ化 92"/>
          <p:cNvGrpSpPr/>
          <p:nvPr/>
        </p:nvGrpSpPr>
        <p:grpSpPr>
          <a:xfrm>
            <a:off x="7635121" y="2401687"/>
            <a:ext cx="509261" cy="617733"/>
            <a:chOff x="4139952" y="290987"/>
            <a:chExt cx="509261" cy="617733"/>
          </a:xfrm>
        </p:grpSpPr>
        <p:sp>
          <p:nvSpPr>
            <p:cNvPr id="94" name="正方形/長方形 93"/>
            <p:cNvSpPr/>
            <p:nvPr/>
          </p:nvSpPr>
          <p:spPr>
            <a:xfrm>
              <a:off x="4139952" y="290987"/>
              <a:ext cx="439380" cy="617733"/>
            </a:xfrm>
            <a:prstGeom prst="rect">
              <a:avLst/>
            </a:prstGeom>
            <a:solidFill>
              <a:srgbClr val="92D050"/>
            </a:solidFill>
            <a:ln>
              <a:solidFill>
                <a:srgbClr val="00B05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sp>
          <p:nvSpPr>
            <p:cNvPr id="95" name="ホームベース 94"/>
            <p:cNvSpPr/>
            <p:nvPr/>
          </p:nvSpPr>
          <p:spPr>
            <a:xfrm>
              <a:off x="4509450" y="315020"/>
              <a:ext cx="139763" cy="122239"/>
            </a:xfrm>
            <a:prstGeom prst="homePlate">
              <a:avLst/>
            </a:prstGeom>
            <a:solidFill>
              <a:srgbClr val="92D050"/>
            </a:solidFill>
            <a:ln>
              <a:solidFill>
                <a:srgbClr val="00B05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sp>
          <p:nvSpPr>
            <p:cNvPr id="96" name="ホームベース 95"/>
            <p:cNvSpPr/>
            <p:nvPr/>
          </p:nvSpPr>
          <p:spPr>
            <a:xfrm>
              <a:off x="4509450" y="517899"/>
              <a:ext cx="139763" cy="122239"/>
            </a:xfrm>
            <a:prstGeom prst="homePlate">
              <a:avLst/>
            </a:prstGeom>
            <a:solidFill>
              <a:srgbClr val="92D050"/>
            </a:solidFill>
            <a:ln>
              <a:solidFill>
                <a:srgbClr val="00B05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sp>
          <p:nvSpPr>
            <p:cNvPr id="97" name="ホームベース 96"/>
            <p:cNvSpPr/>
            <p:nvPr/>
          </p:nvSpPr>
          <p:spPr>
            <a:xfrm>
              <a:off x="4509449" y="733923"/>
              <a:ext cx="139763" cy="122239"/>
            </a:xfrm>
            <a:prstGeom prst="homePlate">
              <a:avLst/>
            </a:prstGeom>
            <a:solidFill>
              <a:srgbClr val="92D050"/>
            </a:solidFill>
            <a:ln>
              <a:solidFill>
                <a:srgbClr val="00B05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</p:grpSp>
      <p:sp>
        <p:nvSpPr>
          <p:cNvPr id="98" name="テキスト ボックス 97"/>
          <p:cNvSpPr txBox="1"/>
          <p:nvPr/>
        </p:nvSpPr>
        <p:spPr>
          <a:xfrm>
            <a:off x="6486306" y="1749808"/>
            <a:ext cx="226215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dirty="0" err="1" smtClean="0"/>
              <a:t>GetAcceleration.apk</a:t>
            </a:r>
            <a:endParaRPr kumimoji="1" lang="ja-JP" altLang="en-US" dirty="0"/>
          </a:p>
        </p:txBody>
      </p:sp>
      <p:sp>
        <p:nvSpPr>
          <p:cNvPr id="101" name="円/楕円 100"/>
          <p:cNvSpPr/>
          <p:nvPr/>
        </p:nvSpPr>
        <p:spPr>
          <a:xfrm>
            <a:off x="3917200" y="2704819"/>
            <a:ext cx="1179145" cy="1123231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>
              <a:solidFill>
                <a:srgbClr val="FF0000"/>
              </a:solidFill>
            </a:endParaRPr>
          </a:p>
        </p:txBody>
      </p:sp>
      <p:cxnSp>
        <p:nvCxnSpPr>
          <p:cNvPr id="103" name="直線矢印コネクタ 102"/>
          <p:cNvCxnSpPr/>
          <p:nvPr/>
        </p:nvCxnSpPr>
        <p:spPr>
          <a:xfrm flipV="1">
            <a:off x="4977987" y="3140269"/>
            <a:ext cx="1508319" cy="126164"/>
          </a:xfrm>
          <a:prstGeom prst="straightConnector1">
            <a:avLst/>
          </a:prstGeom>
          <a:ln w="34925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右矢印 9"/>
          <p:cNvSpPr/>
          <p:nvPr/>
        </p:nvSpPr>
        <p:spPr>
          <a:xfrm>
            <a:off x="2562137" y="2880420"/>
            <a:ext cx="720080" cy="587635"/>
          </a:xfrm>
          <a:prstGeom prst="rightArrow">
            <a:avLst/>
          </a:prstGeom>
          <a:solidFill>
            <a:srgbClr val="FFC000"/>
          </a:solidFill>
          <a:ln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11" name="テキスト ボックス 10"/>
          <p:cNvSpPr txBox="1"/>
          <p:nvPr/>
        </p:nvSpPr>
        <p:spPr>
          <a:xfrm>
            <a:off x="3282217" y="3763218"/>
            <a:ext cx="190629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dirty="0" smtClean="0"/>
              <a:t>３軸加速度センサ</a:t>
            </a:r>
            <a:endParaRPr kumimoji="1" lang="ja-JP" altLang="en-US" dirty="0"/>
          </a:p>
        </p:txBody>
      </p:sp>
      <p:sp>
        <p:nvSpPr>
          <p:cNvPr id="12" name="テキスト ボックス 11"/>
          <p:cNvSpPr txBox="1"/>
          <p:nvPr/>
        </p:nvSpPr>
        <p:spPr>
          <a:xfrm>
            <a:off x="3574770" y="1719494"/>
            <a:ext cx="164820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dirty="0" smtClean="0"/>
              <a:t>フルカラー</a:t>
            </a:r>
            <a:r>
              <a:rPr kumimoji="1" lang="en-US" altLang="ja-JP" dirty="0" smtClean="0"/>
              <a:t>LED</a:t>
            </a:r>
          </a:p>
        </p:txBody>
      </p:sp>
    </p:spTree>
    <p:extLst>
      <p:ext uri="{BB962C8B-B14F-4D97-AF65-F5344CB8AC3E}">
        <p14:creationId xmlns:p14="http://schemas.microsoft.com/office/powerpoint/2010/main" val="251521094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スライド番号プレースホルダー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5FF0B93A-3F02-4BB6-BD97-07A7B4F2C9E1}" type="slidenum">
              <a:rPr lang="ja-JP" altLang="en-US" smtClean="0"/>
              <a:pPr>
                <a:defRPr/>
              </a:pPr>
              <a:t>8</a:t>
            </a:fld>
            <a:endParaRPr lang="ja-JP" altLang="en-US" dirty="0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altLang="ja-JP" dirty="0" smtClean="0"/>
              <a:t>/ 11</a:t>
            </a:r>
            <a:endParaRPr lang="ja-JP" altLang="en-US" dirty="0"/>
          </a:p>
        </p:txBody>
      </p:sp>
      <p:sp>
        <p:nvSpPr>
          <p:cNvPr id="6" name="タイトル 1"/>
          <p:cNvSpPr>
            <a:spLocks noGrp="1"/>
          </p:cNvSpPr>
          <p:nvPr>
            <p:ph type="title"/>
          </p:nvPr>
        </p:nvSpPr>
        <p:spPr>
          <a:xfrm>
            <a:off x="395288" y="0"/>
            <a:ext cx="8229600" cy="692150"/>
          </a:xfrm>
        </p:spPr>
        <p:txBody>
          <a:bodyPr/>
          <a:lstStyle/>
          <a:p>
            <a:r>
              <a:rPr kumimoji="1" lang="ja-JP" altLang="en-US" dirty="0" smtClean="0"/>
              <a:t>組み込みセンサとして利用</a:t>
            </a:r>
            <a:endParaRPr kumimoji="1" lang="ja-JP" altLang="en-US" dirty="0"/>
          </a:p>
        </p:txBody>
      </p:sp>
      <p:pic>
        <p:nvPicPr>
          <p:cNvPr id="1026" name="Picture 2" descr="C:\Users\masaru\Pictures\RTM2013\DicePattern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39497" y="829859"/>
            <a:ext cx="6588887" cy="555146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テキスト ボックス 2"/>
          <p:cNvSpPr txBox="1"/>
          <p:nvPr/>
        </p:nvSpPr>
        <p:spPr>
          <a:xfrm>
            <a:off x="8316416" y="2276872"/>
            <a:ext cx="738664" cy="3222998"/>
          </a:xfrm>
          <a:prstGeom prst="rect">
            <a:avLst/>
          </a:prstGeom>
          <a:noFill/>
        </p:spPr>
        <p:txBody>
          <a:bodyPr vert="eaVert" wrap="none" rtlCol="0">
            <a:spAutoFit/>
          </a:bodyPr>
          <a:lstStyle/>
          <a:p>
            <a:r>
              <a:rPr lang="ja-JP" altLang="en-US" dirty="0" smtClean="0"/>
              <a:t>左の画像の元動画もございます</a:t>
            </a:r>
            <a:endParaRPr lang="en-US" altLang="ja-JP" dirty="0" smtClean="0"/>
          </a:p>
          <a:p>
            <a:r>
              <a:rPr kumimoji="1" lang="ja-JP" altLang="en-US" dirty="0"/>
              <a:t>　</a:t>
            </a:r>
            <a:r>
              <a:rPr kumimoji="1" lang="ja-JP" altLang="en-US" dirty="0" smtClean="0"/>
              <a:t>あわせてご覧ください</a:t>
            </a:r>
            <a:endParaRPr kumimoji="1" lang="en-US" altLang="ja-JP" dirty="0" smtClean="0"/>
          </a:p>
        </p:txBody>
      </p:sp>
    </p:spTree>
    <p:extLst>
      <p:ext uri="{BB962C8B-B14F-4D97-AF65-F5344CB8AC3E}">
        <p14:creationId xmlns:p14="http://schemas.microsoft.com/office/powerpoint/2010/main" val="254136117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 dirty="0" smtClean="0"/>
              <a:t>アプリケーションとして利用</a:t>
            </a:r>
            <a:endParaRPr kumimoji="1" lang="ja-JP" altLang="en-US" dirty="0"/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ja-JP" altLang="en-US" dirty="0"/>
              <a:t>芝浦大学</a:t>
            </a:r>
            <a:r>
              <a:rPr lang="ja-JP" altLang="en-US" dirty="0" smtClean="0"/>
              <a:t>校舎内で、</a:t>
            </a:r>
            <a:r>
              <a:rPr lang="en-US" altLang="ja-JP" dirty="0" smtClean="0"/>
              <a:t>GPS</a:t>
            </a:r>
            <a:r>
              <a:rPr lang="ja-JP" altLang="ja-JP" dirty="0"/>
              <a:t>情報を表示してユーザの居場所</a:t>
            </a:r>
            <a:r>
              <a:rPr lang="ja-JP" altLang="ja-JP" dirty="0" smtClean="0"/>
              <a:t>管理</a:t>
            </a:r>
            <a:r>
              <a:rPr lang="ja-JP" altLang="en-US" dirty="0" smtClean="0"/>
              <a:t>を行った</a:t>
            </a:r>
            <a:endParaRPr lang="en-US" altLang="ja-JP" dirty="0" smtClean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5FF0B93A-3F02-4BB6-BD97-07A7B4F2C9E1}" type="slidenum">
              <a:rPr lang="ja-JP" altLang="en-US" smtClean="0"/>
              <a:pPr>
                <a:defRPr/>
              </a:pPr>
              <a:t>9</a:t>
            </a:fld>
            <a:endParaRPr lang="ja-JP" altLang="en-US" dirty="0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altLang="ja-JP" dirty="0" smtClean="0"/>
              <a:t>/ 11</a:t>
            </a:r>
            <a:endParaRPr lang="ja-JP" altLang="en-US" dirty="0"/>
          </a:p>
        </p:txBody>
      </p:sp>
      <p:sp>
        <p:nvSpPr>
          <p:cNvPr id="6" name="正方形/長方形 5"/>
          <p:cNvSpPr/>
          <p:nvPr/>
        </p:nvSpPr>
        <p:spPr>
          <a:xfrm>
            <a:off x="4644008" y="2045469"/>
            <a:ext cx="4896544" cy="258532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ja-JP" altLang="ja-JP" dirty="0"/>
              <a:t>使用</a:t>
            </a:r>
            <a:r>
              <a:rPr lang="ja-JP" altLang="ja-JP" dirty="0" smtClean="0"/>
              <a:t>設備</a:t>
            </a:r>
            <a:endParaRPr lang="en-US" altLang="ja-JP" dirty="0"/>
          </a:p>
          <a:p>
            <a:r>
              <a:rPr lang="ja-JP" altLang="en-US" dirty="0"/>
              <a:t>　</a:t>
            </a:r>
            <a:r>
              <a:rPr lang="ja-JP" altLang="en-US" dirty="0" smtClean="0"/>
              <a:t>　・</a:t>
            </a:r>
            <a:r>
              <a:rPr lang="ja-JP" altLang="ja-JP" dirty="0" smtClean="0"/>
              <a:t>芝浦</a:t>
            </a:r>
            <a:r>
              <a:rPr lang="ja-JP" altLang="ja-JP" dirty="0"/>
              <a:t>工業大学の校舎内無線</a:t>
            </a:r>
            <a:r>
              <a:rPr lang="en-US" altLang="ja-JP" dirty="0" smtClean="0"/>
              <a:t>LAN</a:t>
            </a:r>
          </a:p>
          <a:p>
            <a:r>
              <a:rPr lang="ja-JP" altLang="en-US" dirty="0"/>
              <a:t>　</a:t>
            </a:r>
            <a:r>
              <a:rPr lang="ja-JP" altLang="en-US" dirty="0" smtClean="0"/>
              <a:t>　・</a:t>
            </a:r>
            <a:r>
              <a:rPr lang="ja-JP" altLang="ja-JP" dirty="0" smtClean="0"/>
              <a:t>携帯</a:t>
            </a:r>
            <a:r>
              <a:rPr lang="ja-JP" altLang="ja-JP" dirty="0"/>
              <a:t>端末</a:t>
            </a:r>
            <a:r>
              <a:rPr lang="ja-JP" altLang="ja-JP" dirty="0" smtClean="0"/>
              <a:t>４台</a:t>
            </a:r>
            <a:endParaRPr lang="en-US" altLang="ja-JP" dirty="0" smtClean="0"/>
          </a:p>
          <a:p>
            <a:r>
              <a:rPr lang="ja-JP" altLang="en-US" dirty="0"/>
              <a:t>　</a:t>
            </a:r>
            <a:r>
              <a:rPr lang="ja-JP" altLang="en-US" dirty="0" smtClean="0"/>
              <a:t>　・</a:t>
            </a:r>
            <a:r>
              <a:rPr lang="ja-JP" altLang="ja-JP" dirty="0" smtClean="0"/>
              <a:t>データ</a:t>
            </a:r>
            <a:r>
              <a:rPr lang="ja-JP" altLang="ja-JP" dirty="0"/>
              <a:t>受信及び位置情報出力用</a:t>
            </a:r>
            <a:r>
              <a:rPr lang="en-US" altLang="ja-JP" dirty="0"/>
              <a:t>PC</a:t>
            </a:r>
            <a:r>
              <a:rPr lang="ja-JP" altLang="ja-JP" dirty="0" smtClean="0"/>
              <a:t>１台</a:t>
            </a:r>
            <a:endParaRPr lang="en-US" altLang="ja-JP" dirty="0" smtClean="0"/>
          </a:p>
          <a:p>
            <a:endParaRPr lang="en-US" altLang="ja-JP" dirty="0"/>
          </a:p>
          <a:p>
            <a:r>
              <a:rPr lang="ja-JP" altLang="en-US" dirty="0" smtClean="0"/>
              <a:t>使用コンポーネント</a:t>
            </a:r>
            <a:endParaRPr lang="en-US" altLang="ja-JP" dirty="0" smtClean="0"/>
          </a:p>
          <a:p>
            <a:r>
              <a:rPr lang="ja-JP" altLang="en-US" dirty="0"/>
              <a:t>　</a:t>
            </a:r>
            <a:r>
              <a:rPr lang="ja-JP" altLang="en-US" dirty="0" smtClean="0"/>
              <a:t>　・</a:t>
            </a:r>
            <a:r>
              <a:rPr lang="en-US" altLang="ja-JP" dirty="0" err="1" smtClean="0"/>
              <a:t>GetGPS.apk</a:t>
            </a:r>
            <a:endParaRPr lang="en-US" altLang="ja-JP" dirty="0" smtClean="0"/>
          </a:p>
          <a:p>
            <a:r>
              <a:rPr lang="ja-JP" altLang="en-US" dirty="0" smtClean="0"/>
              <a:t>　　・</a:t>
            </a:r>
            <a:r>
              <a:rPr lang="en-US" altLang="ja-JP" dirty="0" err="1" smtClean="0"/>
              <a:t>GPSFilter</a:t>
            </a:r>
            <a:endParaRPr lang="en-US" altLang="ja-JP" dirty="0" smtClean="0"/>
          </a:p>
          <a:p>
            <a:r>
              <a:rPr lang="ja-JP" altLang="en-US" dirty="0"/>
              <a:t>　</a:t>
            </a:r>
            <a:r>
              <a:rPr lang="ja-JP" altLang="en-US" dirty="0" smtClean="0"/>
              <a:t>　・</a:t>
            </a:r>
            <a:r>
              <a:rPr lang="en-US" altLang="ja-JP" dirty="0" err="1" smtClean="0"/>
              <a:t>ThreeDimentionView</a:t>
            </a:r>
            <a:endParaRPr lang="ja-JP" altLang="ja-JP" dirty="0" smtClean="0"/>
          </a:p>
        </p:txBody>
      </p:sp>
      <p:pic>
        <p:nvPicPr>
          <p:cNvPr id="1026" name="Picture 2" descr="芝浦工大が新学部開設－「芝浦ルネサイト」で民間事業と連携へ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5536" y="2045469"/>
            <a:ext cx="4248472" cy="43719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6437965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 dirty="0" smtClean="0"/>
              <a:t>アプリケーションとして利用</a:t>
            </a:r>
            <a:endParaRPr kumimoji="1" lang="ja-JP" altLang="en-US" dirty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5FF0B93A-3F02-4BB6-BD97-07A7B4F2C9E1}" type="slidenum">
              <a:rPr lang="ja-JP" altLang="en-US" smtClean="0"/>
              <a:pPr>
                <a:defRPr/>
              </a:pPr>
              <a:t>10</a:t>
            </a:fld>
            <a:endParaRPr lang="ja-JP" altLang="en-US" dirty="0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altLang="ja-JP" dirty="0" smtClean="0"/>
              <a:t>/ 11</a:t>
            </a:r>
            <a:endParaRPr lang="ja-JP" altLang="en-US" dirty="0"/>
          </a:p>
        </p:txBody>
      </p:sp>
      <p:pic>
        <p:nvPicPr>
          <p:cNvPr id="6" name="図 5"/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63888" y="990178"/>
            <a:ext cx="5391150" cy="5391150"/>
          </a:xfrm>
          <a:prstGeom prst="rect">
            <a:avLst/>
          </a:prstGeom>
          <a:noFill/>
          <a:ln>
            <a:noFill/>
          </a:ln>
        </p:spPr>
      </p:pic>
      <p:pic>
        <p:nvPicPr>
          <p:cNvPr id="7" name="Picture 2" descr="芝浦工大が新学部開設－「芝浦ルネサイト」で民間事業と連携へ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9512" y="1916832"/>
            <a:ext cx="3758655" cy="386791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cxnSp>
        <p:nvCxnSpPr>
          <p:cNvPr id="8" name="直線矢印コネクタ 7"/>
          <p:cNvCxnSpPr/>
          <p:nvPr/>
        </p:nvCxnSpPr>
        <p:spPr>
          <a:xfrm flipH="1">
            <a:off x="5004048" y="1412776"/>
            <a:ext cx="432048" cy="504056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テキスト ボックス 8"/>
          <p:cNvSpPr txBox="1"/>
          <p:nvPr/>
        </p:nvSpPr>
        <p:spPr>
          <a:xfrm>
            <a:off x="5292080" y="1087218"/>
            <a:ext cx="223330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dirty="0" smtClean="0"/>
              <a:t>赤丸がユーザー位置</a:t>
            </a:r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48295157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 dirty="0" smtClean="0"/>
              <a:t>外部コントローラとして利用</a:t>
            </a:r>
            <a:endParaRPr kumimoji="1" lang="ja-JP" altLang="en-US" dirty="0"/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idx="1"/>
          </p:nvPr>
        </p:nvSpPr>
        <p:spPr>
          <a:xfrm>
            <a:off x="468313" y="4797152"/>
            <a:ext cx="8229600" cy="1656036"/>
          </a:xfrm>
        </p:spPr>
        <p:txBody>
          <a:bodyPr/>
          <a:lstStyle/>
          <a:p>
            <a:pPr marL="0" indent="0">
              <a:buNone/>
            </a:pPr>
            <a:r>
              <a:rPr lang="ja-JP" altLang="en-US" sz="2800" dirty="0"/>
              <a:t>実験実機</a:t>
            </a:r>
            <a:r>
              <a:rPr lang="ja-JP" altLang="en-US" sz="2800" dirty="0" smtClean="0"/>
              <a:t>：ヴィストン株式会社製品</a:t>
            </a:r>
            <a:endParaRPr lang="en-US" altLang="ja-JP" sz="2800" dirty="0"/>
          </a:p>
          <a:p>
            <a:pPr marL="0" indent="0">
              <a:buNone/>
            </a:pPr>
            <a:r>
              <a:rPr lang="ja-JP" altLang="en-US" sz="2800" dirty="0"/>
              <a:t>　</a:t>
            </a:r>
            <a:r>
              <a:rPr lang="ja-JP" altLang="ja-JP" sz="2800" dirty="0" smtClean="0"/>
              <a:t>二足</a:t>
            </a:r>
            <a:r>
              <a:rPr lang="ja-JP" altLang="ja-JP" sz="2800" dirty="0"/>
              <a:t>歩行ロボット「</a:t>
            </a:r>
            <a:r>
              <a:rPr lang="en-US" altLang="ja-JP" sz="2800" dirty="0" err="1"/>
              <a:t>Robovie-nano</a:t>
            </a:r>
            <a:r>
              <a:rPr lang="ja-JP" altLang="ja-JP" sz="2800" dirty="0" smtClean="0"/>
              <a:t>」</a:t>
            </a:r>
            <a:endParaRPr lang="en-US" altLang="ja-JP" sz="2800" dirty="0"/>
          </a:p>
          <a:p>
            <a:pPr marL="0" indent="0">
              <a:buNone/>
            </a:pPr>
            <a:r>
              <a:rPr lang="ja-JP" altLang="en-US" sz="2800" dirty="0" smtClean="0"/>
              <a:t>　</a:t>
            </a:r>
            <a:r>
              <a:rPr lang="en-US" altLang="ja-JP" sz="2800" dirty="0" smtClean="0"/>
              <a:t>VS-RC003</a:t>
            </a:r>
            <a:r>
              <a:rPr lang="ja-JP" altLang="ja-JP" sz="2800" dirty="0"/>
              <a:t>用 シリアル通信接続ボード 「</a:t>
            </a:r>
            <a:r>
              <a:rPr lang="en-US" altLang="ja-JP" sz="2800" dirty="0"/>
              <a:t>VS-IX003</a:t>
            </a:r>
            <a:r>
              <a:rPr lang="ja-JP" altLang="ja-JP" sz="2800" dirty="0" smtClean="0"/>
              <a:t>」</a:t>
            </a:r>
            <a:endParaRPr kumimoji="1" lang="ja-JP" altLang="en-US" sz="2800" dirty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5FF0B93A-3F02-4BB6-BD97-07A7B4F2C9E1}" type="slidenum">
              <a:rPr lang="ja-JP" altLang="en-US" smtClean="0"/>
              <a:pPr>
                <a:defRPr/>
              </a:pPr>
              <a:t>11</a:t>
            </a:fld>
            <a:endParaRPr lang="ja-JP" altLang="en-US" dirty="0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altLang="ja-JP" dirty="0" smtClean="0"/>
              <a:t>/ 11</a:t>
            </a:r>
            <a:endParaRPr lang="ja-JP" altLang="en-US" dirty="0"/>
          </a:p>
        </p:txBody>
      </p:sp>
      <p:pic>
        <p:nvPicPr>
          <p:cNvPr id="5122" name="Picture 2" descr="15個の小型サーボモータを搭載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28350" y="1772816"/>
            <a:ext cx="1993350" cy="187220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11" name="グループ化 10"/>
          <p:cNvGrpSpPr>
            <a:grpSpLocks noChangeAspect="1"/>
          </p:cNvGrpSpPr>
          <p:nvPr/>
        </p:nvGrpSpPr>
        <p:grpSpPr>
          <a:xfrm rot="21112444">
            <a:off x="3464318" y="2241970"/>
            <a:ext cx="688998" cy="1152128"/>
            <a:chOff x="4163380" y="1813280"/>
            <a:chExt cx="1722496" cy="2880320"/>
          </a:xfrm>
        </p:grpSpPr>
        <p:sp>
          <p:nvSpPr>
            <p:cNvPr id="12" name="直方体 11"/>
            <p:cNvSpPr/>
            <p:nvPr/>
          </p:nvSpPr>
          <p:spPr>
            <a:xfrm rot="21598637" flipH="1">
              <a:off x="4163380" y="1813280"/>
              <a:ext cx="1722496" cy="2880320"/>
            </a:xfrm>
            <a:prstGeom prst="cube">
              <a:avLst>
                <a:gd name="adj" fmla="val 3882"/>
              </a:avLst>
            </a:prstGeom>
            <a:solidFill>
              <a:schemeClr val="accent6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 i="1" dirty="0"/>
            </a:p>
          </p:txBody>
        </p:sp>
        <p:grpSp>
          <p:nvGrpSpPr>
            <p:cNvPr id="13" name="グループ化 12"/>
            <p:cNvGrpSpPr/>
            <p:nvPr/>
          </p:nvGrpSpPr>
          <p:grpSpPr>
            <a:xfrm>
              <a:off x="4237647" y="1880960"/>
              <a:ext cx="1634400" cy="2800800"/>
              <a:chOff x="4298666" y="1957942"/>
              <a:chExt cx="1594800" cy="2736000"/>
            </a:xfrm>
          </p:grpSpPr>
          <p:sp>
            <p:nvSpPr>
              <p:cNvPr id="14" name="正方形/長方形 13"/>
              <p:cNvSpPr/>
              <p:nvPr/>
            </p:nvSpPr>
            <p:spPr>
              <a:xfrm>
                <a:off x="4298666" y="1957942"/>
                <a:ext cx="1594800" cy="2736000"/>
              </a:xfrm>
              <a:prstGeom prst="rect">
                <a:avLst/>
              </a:prstGeom>
              <a:solidFill>
                <a:schemeClr val="tx1">
                  <a:lumMod val="50000"/>
                  <a:lumOff val="5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ja-JP" altLang="en-US"/>
              </a:p>
            </p:txBody>
          </p:sp>
          <p:sp>
            <p:nvSpPr>
              <p:cNvPr id="15" name="直方体 14"/>
              <p:cNvSpPr/>
              <p:nvPr/>
            </p:nvSpPr>
            <p:spPr>
              <a:xfrm rot="21598637" flipH="1">
                <a:off x="4371401" y="2127719"/>
                <a:ext cx="1463661" cy="2253832"/>
              </a:xfrm>
              <a:prstGeom prst="cube">
                <a:avLst>
                  <a:gd name="adj" fmla="val 0"/>
                </a:avLst>
              </a:prstGeom>
              <a:solidFill>
                <a:schemeClr val="tx1">
                  <a:lumMod val="75000"/>
                  <a:lumOff val="25000"/>
                </a:schemeClr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ja-JP" altLang="en-US" i="1" dirty="0"/>
              </a:p>
            </p:txBody>
          </p:sp>
          <p:sp>
            <p:nvSpPr>
              <p:cNvPr id="16" name="直方体 15"/>
              <p:cNvSpPr/>
              <p:nvPr/>
            </p:nvSpPr>
            <p:spPr>
              <a:xfrm rot="21598637" flipH="1">
                <a:off x="4371443" y="4427589"/>
                <a:ext cx="1456929" cy="188513"/>
              </a:xfrm>
              <a:prstGeom prst="cube">
                <a:avLst>
                  <a:gd name="adj" fmla="val 0"/>
                </a:avLst>
              </a:prstGeom>
              <a:solidFill>
                <a:schemeClr val="bg1">
                  <a:lumMod val="85000"/>
                </a:schemeClr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ja-JP" altLang="en-US" i="1" dirty="0"/>
              </a:p>
            </p:txBody>
          </p:sp>
          <p:sp>
            <p:nvSpPr>
              <p:cNvPr id="17" name="直方体 16"/>
              <p:cNvSpPr/>
              <p:nvPr/>
            </p:nvSpPr>
            <p:spPr>
              <a:xfrm rot="21598637" flipH="1">
                <a:off x="4916175" y="2001650"/>
                <a:ext cx="367461" cy="83227"/>
              </a:xfrm>
              <a:prstGeom prst="cube">
                <a:avLst>
                  <a:gd name="adj" fmla="val 0"/>
                </a:avLst>
              </a:prstGeom>
              <a:solidFill>
                <a:schemeClr val="tx1"/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ja-JP" altLang="en-US" i="1" dirty="0"/>
              </a:p>
            </p:txBody>
          </p:sp>
          <p:sp>
            <p:nvSpPr>
              <p:cNvPr id="18" name="直方体 17"/>
              <p:cNvSpPr/>
              <p:nvPr/>
            </p:nvSpPr>
            <p:spPr>
              <a:xfrm rot="21598637" flipH="1">
                <a:off x="4371440" y="4427306"/>
                <a:ext cx="530321" cy="189305"/>
              </a:xfrm>
              <a:prstGeom prst="cube">
                <a:avLst>
                  <a:gd name="adj" fmla="val 0"/>
                </a:avLst>
              </a:prstGeom>
              <a:solidFill>
                <a:schemeClr val="bg1">
                  <a:lumMod val="85000"/>
                </a:schemeClr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ja-JP" altLang="en-US" i="1" dirty="0"/>
              </a:p>
            </p:txBody>
          </p:sp>
          <p:sp>
            <p:nvSpPr>
              <p:cNvPr id="19" name="直方体 18"/>
              <p:cNvSpPr/>
              <p:nvPr/>
            </p:nvSpPr>
            <p:spPr>
              <a:xfrm rot="21598637" flipH="1">
                <a:off x="5364051" y="4430566"/>
                <a:ext cx="470974" cy="185732"/>
              </a:xfrm>
              <a:prstGeom prst="cube">
                <a:avLst>
                  <a:gd name="adj" fmla="val 0"/>
                </a:avLst>
              </a:prstGeom>
              <a:solidFill>
                <a:schemeClr val="bg1">
                  <a:lumMod val="85000"/>
                </a:schemeClr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ja-JP" altLang="en-US" i="1" dirty="0"/>
              </a:p>
            </p:txBody>
          </p:sp>
        </p:grpSp>
      </p:grpSp>
      <p:grpSp>
        <p:nvGrpSpPr>
          <p:cNvPr id="5133" name="グループ化 5132"/>
          <p:cNvGrpSpPr/>
          <p:nvPr/>
        </p:nvGrpSpPr>
        <p:grpSpPr>
          <a:xfrm>
            <a:off x="1071164" y="2456930"/>
            <a:ext cx="432048" cy="1453232"/>
            <a:chOff x="2267744" y="2119784"/>
            <a:chExt cx="432048" cy="1453232"/>
          </a:xfrm>
        </p:grpSpPr>
        <p:sp>
          <p:nvSpPr>
            <p:cNvPr id="5123" name="円/楕円 5122"/>
            <p:cNvSpPr/>
            <p:nvPr/>
          </p:nvSpPr>
          <p:spPr>
            <a:xfrm>
              <a:off x="2294747" y="3284984"/>
              <a:ext cx="378042" cy="288032"/>
            </a:xfrm>
            <a:prstGeom prst="ellipse">
              <a:avLst/>
            </a:prstGeom>
            <a:solidFill>
              <a:schemeClr val="tx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sp>
          <p:nvSpPr>
            <p:cNvPr id="5121" name="円柱 5120"/>
            <p:cNvSpPr/>
            <p:nvPr/>
          </p:nvSpPr>
          <p:spPr>
            <a:xfrm>
              <a:off x="2429762" y="2348880"/>
              <a:ext cx="108012" cy="1080120"/>
            </a:xfrm>
            <a:prstGeom prst="can">
              <a:avLst/>
            </a:prstGeom>
            <a:solidFill>
              <a:schemeClr val="bg2">
                <a:lumMod val="20000"/>
                <a:lumOff val="80000"/>
              </a:schemeClr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sp>
          <p:nvSpPr>
            <p:cNvPr id="10" name="円/楕円 9"/>
            <p:cNvSpPr/>
            <p:nvPr/>
          </p:nvSpPr>
          <p:spPr>
            <a:xfrm>
              <a:off x="2267744" y="2119784"/>
              <a:ext cx="432048" cy="416629"/>
            </a:xfrm>
            <a:prstGeom prst="ellipse">
              <a:avLst/>
            </a:prstGeom>
            <a:solidFill>
              <a:srgbClr val="FF000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</p:grpSp>
      <p:sp>
        <p:nvSpPr>
          <p:cNvPr id="5127" name="右矢印 5126"/>
          <p:cNvSpPr/>
          <p:nvPr/>
        </p:nvSpPr>
        <p:spPr>
          <a:xfrm rot="1725539">
            <a:off x="1668342" y="2586709"/>
            <a:ext cx="648072" cy="423586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40" name="右矢印 39"/>
          <p:cNvSpPr/>
          <p:nvPr/>
        </p:nvSpPr>
        <p:spPr>
          <a:xfrm rot="16200000">
            <a:off x="1090096" y="1897901"/>
            <a:ext cx="385723" cy="423586"/>
          </a:xfrm>
          <a:prstGeom prst="rightArrow">
            <a:avLst>
              <a:gd name="adj1" fmla="val 50000"/>
              <a:gd name="adj2" fmla="val 31528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41" name="右矢印 40"/>
          <p:cNvSpPr/>
          <p:nvPr/>
        </p:nvSpPr>
        <p:spPr>
          <a:xfrm rot="8484292">
            <a:off x="196402" y="2612808"/>
            <a:ext cx="648072" cy="423586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43" name="右矢印 42"/>
          <p:cNvSpPr/>
          <p:nvPr/>
        </p:nvSpPr>
        <p:spPr>
          <a:xfrm rot="5400000">
            <a:off x="1088406" y="3120690"/>
            <a:ext cx="396043" cy="433566"/>
          </a:xfrm>
          <a:prstGeom prst="rightArrow">
            <a:avLst>
              <a:gd name="adj1" fmla="val 50000"/>
              <a:gd name="adj2" fmla="val 26012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5128" name="右矢印 5127"/>
          <p:cNvSpPr/>
          <p:nvPr/>
        </p:nvSpPr>
        <p:spPr>
          <a:xfrm rot="5400000">
            <a:off x="6442520" y="3868311"/>
            <a:ext cx="864096" cy="572689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45" name="右矢印 44"/>
          <p:cNvSpPr/>
          <p:nvPr/>
        </p:nvSpPr>
        <p:spPr>
          <a:xfrm>
            <a:off x="8028384" y="2495203"/>
            <a:ext cx="864096" cy="572689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46" name="右矢印 45"/>
          <p:cNvSpPr/>
          <p:nvPr/>
        </p:nvSpPr>
        <p:spPr>
          <a:xfrm rot="10800000">
            <a:off x="5076056" y="3071266"/>
            <a:ext cx="864096" cy="572689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47" name="右矢印 46"/>
          <p:cNvSpPr/>
          <p:nvPr/>
        </p:nvSpPr>
        <p:spPr>
          <a:xfrm rot="16200000">
            <a:off x="6442521" y="982415"/>
            <a:ext cx="864096" cy="572689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5129" name="右矢印 5128"/>
          <p:cNvSpPr/>
          <p:nvPr/>
        </p:nvSpPr>
        <p:spPr>
          <a:xfrm rot="5400000">
            <a:off x="382429" y="3833134"/>
            <a:ext cx="276018" cy="393617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5130" name="テキスト ボックス 5129"/>
          <p:cNvSpPr txBox="1"/>
          <p:nvPr/>
        </p:nvSpPr>
        <p:spPr>
          <a:xfrm>
            <a:off x="107504" y="3437464"/>
            <a:ext cx="82586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dirty="0" smtClean="0"/>
              <a:t>PUSH</a:t>
            </a:r>
            <a:endParaRPr kumimoji="1" lang="ja-JP" altLang="en-US" dirty="0"/>
          </a:p>
        </p:txBody>
      </p:sp>
      <p:sp>
        <p:nvSpPr>
          <p:cNvPr id="5132" name="テキスト ボックス 5131"/>
          <p:cNvSpPr txBox="1"/>
          <p:nvPr/>
        </p:nvSpPr>
        <p:spPr>
          <a:xfrm>
            <a:off x="7596336" y="3298742"/>
            <a:ext cx="105670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dirty="0" smtClean="0"/>
              <a:t>ACTION</a:t>
            </a:r>
            <a:endParaRPr kumimoji="1" lang="ja-JP" altLang="en-US" dirty="0"/>
          </a:p>
        </p:txBody>
      </p:sp>
      <p:sp>
        <p:nvSpPr>
          <p:cNvPr id="54" name="右矢印 53"/>
          <p:cNvSpPr/>
          <p:nvPr/>
        </p:nvSpPr>
        <p:spPr>
          <a:xfrm rot="1725539">
            <a:off x="4294046" y="2543485"/>
            <a:ext cx="648072" cy="423586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55" name="右矢印 54"/>
          <p:cNvSpPr/>
          <p:nvPr/>
        </p:nvSpPr>
        <p:spPr>
          <a:xfrm rot="16200000">
            <a:off x="3632498" y="1514457"/>
            <a:ext cx="385723" cy="423586"/>
          </a:xfrm>
          <a:prstGeom prst="rightArrow">
            <a:avLst>
              <a:gd name="adj1" fmla="val 50000"/>
              <a:gd name="adj2" fmla="val 31528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56" name="右矢印 55"/>
          <p:cNvSpPr/>
          <p:nvPr/>
        </p:nvSpPr>
        <p:spPr>
          <a:xfrm rot="8484292">
            <a:off x="2619359" y="2562888"/>
            <a:ext cx="648072" cy="423586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57" name="右矢印 56"/>
          <p:cNvSpPr/>
          <p:nvPr/>
        </p:nvSpPr>
        <p:spPr>
          <a:xfrm rot="5400000">
            <a:off x="3630807" y="3518251"/>
            <a:ext cx="396043" cy="433566"/>
          </a:xfrm>
          <a:prstGeom prst="rightArrow">
            <a:avLst>
              <a:gd name="adj1" fmla="val 50000"/>
              <a:gd name="adj2" fmla="val 26012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5134" name="円/楕円 5133"/>
          <p:cNvSpPr/>
          <p:nvPr/>
        </p:nvSpPr>
        <p:spPr>
          <a:xfrm>
            <a:off x="3328772" y="2152483"/>
            <a:ext cx="864095" cy="292541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5135" name="テキスト ボックス 5134"/>
          <p:cNvSpPr txBox="1"/>
          <p:nvPr/>
        </p:nvSpPr>
        <p:spPr>
          <a:xfrm>
            <a:off x="3098470" y="4005064"/>
            <a:ext cx="2409634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sz="2400" dirty="0" err="1" smtClean="0"/>
              <a:t>GetRotation.apk</a:t>
            </a:r>
            <a:endParaRPr kumimoji="1" lang="ja-JP" altLang="en-US" sz="2400" dirty="0"/>
          </a:p>
        </p:txBody>
      </p:sp>
      <p:sp>
        <p:nvSpPr>
          <p:cNvPr id="60" name="テキスト ボックス 59"/>
          <p:cNvSpPr txBox="1"/>
          <p:nvPr/>
        </p:nvSpPr>
        <p:spPr>
          <a:xfrm>
            <a:off x="3104822" y="4466729"/>
            <a:ext cx="1930337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sz="2400" dirty="0" err="1" smtClean="0"/>
              <a:t>GetLight.apk</a:t>
            </a:r>
            <a:endParaRPr kumimoji="1" lang="ja-JP" altLang="en-US" sz="2400" dirty="0"/>
          </a:p>
        </p:txBody>
      </p:sp>
      <p:sp>
        <p:nvSpPr>
          <p:cNvPr id="6" name="テキスト ボックス 5"/>
          <p:cNvSpPr txBox="1"/>
          <p:nvPr/>
        </p:nvSpPr>
        <p:spPr>
          <a:xfrm>
            <a:off x="242936" y="836711"/>
            <a:ext cx="4801314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b="1" dirty="0" smtClean="0"/>
              <a:t>ジョイスティックによるロボットの操作を</a:t>
            </a:r>
            <a:endParaRPr kumimoji="1" lang="en-US" altLang="ja-JP" b="1" dirty="0" smtClean="0"/>
          </a:p>
          <a:p>
            <a:r>
              <a:rPr kumimoji="1" lang="en-US" altLang="ja-JP" b="1" dirty="0" smtClean="0"/>
              <a:t>Android</a:t>
            </a:r>
            <a:r>
              <a:rPr kumimoji="1" lang="ja-JP" altLang="en-US" b="1" dirty="0" smtClean="0"/>
              <a:t>端末の傾きセンサと照度センサで実行</a:t>
            </a:r>
            <a:endParaRPr kumimoji="1" lang="ja-JP" altLang="en-US" b="1" dirty="0"/>
          </a:p>
        </p:txBody>
      </p:sp>
    </p:spTree>
    <p:extLst>
      <p:ext uri="{BB962C8B-B14F-4D97-AF65-F5344CB8AC3E}">
        <p14:creationId xmlns:p14="http://schemas.microsoft.com/office/powerpoint/2010/main" val="264434781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7" name="Picture 9" descr="C:\Users\masaru\Pictures\RTM2013\Robovie_right.pn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29711" y="908719"/>
            <a:ext cx="3658111" cy="205768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61" name="Picture 13" descr="C:\Users\masaru\Pictures\RTM2013\Robovie_foward.pn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9512" y="908720"/>
            <a:ext cx="3658111" cy="205768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スライド番号プレースホルダー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5FF0B93A-3F02-4BB6-BD97-07A7B4F2C9E1}" type="slidenum">
              <a:rPr lang="ja-JP" altLang="en-US" smtClean="0"/>
              <a:pPr>
                <a:defRPr/>
              </a:pPr>
              <a:t>12</a:t>
            </a:fld>
            <a:endParaRPr lang="ja-JP" altLang="en-US" dirty="0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altLang="ja-JP" smtClean="0"/>
              <a:t>/ 15</a:t>
            </a:r>
            <a:endParaRPr lang="ja-JP" altLang="en-US" dirty="0"/>
          </a:p>
        </p:txBody>
      </p:sp>
      <p:sp>
        <p:nvSpPr>
          <p:cNvPr id="6" name="タイトル 1"/>
          <p:cNvSpPr>
            <a:spLocks noGrp="1"/>
          </p:cNvSpPr>
          <p:nvPr>
            <p:ph type="title"/>
          </p:nvPr>
        </p:nvSpPr>
        <p:spPr>
          <a:xfrm>
            <a:off x="395288" y="0"/>
            <a:ext cx="8229600" cy="692150"/>
          </a:xfrm>
        </p:spPr>
        <p:txBody>
          <a:bodyPr/>
          <a:lstStyle/>
          <a:p>
            <a:r>
              <a:rPr lang="ja-JP" altLang="en-US" dirty="0" smtClean="0"/>
              <a:t>外部コントローラとして利用</a:t>
            </a:r>
            <a:endParaRPr kumimoji="1" lang="ja-JP" altLang="en-US" dirty="0"/>
          </a:p>
        </p:txBody>
      </p:sp>
      <p:pic>
        <p:nvPicPr>
          <p:cNvPr id="2056" name="Picture 8" descr="C:\Users\masaru\Pictures\RTM2013\Robovie_left.pn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29710" y="2584359"/>
            <a:ext cx="3658111" cy="205768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60" name="Picture 12" descr="C:\Users\masaru\Pictures\RTM2013\Robovie_back.pn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9511" y="2574717"/>
            <a:ext cx="3658111" cy="205768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62" name="Picture 14" descr="C:\Users\masaru\Pictures\RTM2013\Robovie_action.png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9512" y="4323641"/>
            <a:ext cx="3658111" cy="205768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テキスト ボックス 1"/>
          <p:cNvSpPr txBox="1"/>
          <p:nvPr/>
        </p:nvSpPr>
        <p:spPr>
          <a:xfrm>
            <a:off x="3837622" y="1484784"/>
            <a:ext cx="553998" cy="707886"/>
          </a:xfrm>
          <a:prstGeom prst="rect">
            <a:avLst/>
          </a:prstGeom>
          <a:noFill/>
        </p:spPr>
        <p:txBody>
          <a:bodyPr vert="eaVert" wrap="none" rtlCol="0">
            <a:spAutoFit/>
          </a:bodyPr>
          <a:lstStyle/>
          <a:p>
            <a:r>
              <a:rPr kumimoji="1" lang="ja-JP" altLang="en-US" sz="2400" dirty="0" smtClean="0"/>
              <a:t>前進</a:t>
            </a:r>
            <a:endParaRPr kumimoji="1" lang="ja-JP" altLang="en-US" sz="2400" dirty="0"/>
          </a:p>
        </p:txBody>
      </p:sp>
      <p:sp>
        <p:nvSpPr>
          <p:cNvPr id="20" name="テキスト ボックス 19"/>
          <p:cNvSpPr txBox="1"/>
          <p:nvPr/>
        </p:nvSpPr>
        <p:spPr>
          <a:xfrm>
            <a:off x="3837623" y="3027497"/>
            <a:ext cx="553998" cy="707886"/>
          </a:xfrm>
          <a:prstGeom prst="rect">
            <a:avLst/>
          </a:prstGeom>
          <a:noFill/>
        </p:spPr>
        <p:txBody>
          <a:bodyPr vert="eaVert" wrap="none" rtlCol="0">
            <a:spAutoFit/>
          </a:bodyPr>
          <a:lstStyle/>
          <a:p>
            <a:r>
              <a:rPr lang="ja-JP" altLang="en-US" sz="2400" dirty="0"/>
              <a:t>後退</a:t>
            </a:r>
            <a:endParaRPr kumimoji="1" lang="ja-JP" altLang="en-US" sz="2400" dirty="0"/>
          </a:p>
        </p:txBody>
      </p:sp>
      <p:sp>
        <p:nvSpPr>
          <p:cNvPr id="21" name="テキスト ボックス 20"/>
          <p:cNvSpPr txBox="1"/>
          <p:nvPr/>
        </p:nvSpPr>
        <p:spPr>
          <a:xfrm>
            <a:off x="8287822" y="1484784"/>
            <a:ext cx="553998" cy="600485"/>
          </a:xfrm>
          <a:prstGeom prst="rect">
            <a:avLst/>
          </a:prstGeom>
          <a:noFill/>
        </p:spPr>
        <p:txBody>
          <a:bodyPr vert="eaVert" wrap="none" rtlCol="0">
            <a:spAutoFit/>
          </a:bodyPr>
          <a:lstStyle/>
          <a:p>
            <a:r>
              <a:rPr kumimoji="1" lang="ja-JP" altLang="en-US" sz="2400" dirty="0" smtClean="0"/>
              <a:t>右へ</a:t>
            </a:r>
            <a:endParaRPr kumimoji="1" lang="ja-JP" altLang="en-US" sz="2400" dirty="0"/>
          </a:p>
        </p:txBody>
      </p:sp>
      <p:sp>
        <p:nvSpPr>
          <p:cNvPr id="22" name="テキスト ボックス 21"/>
          <p:cNvSpPr txBox="1"/>
          <p:nvPr/>
        </p:nvSpPr>
        <p:spPr>
          <a:xfrm>
            <a:off x="8287821" y="3134898"/>
            <a:ext cx="553998" cy="600485"/>
          </a:xfrm>
          <a:prstGeom prst="rect">
            <a:avLst/>
          </a:prstGeom>
          <a:noFill/>
        </p:spPr>
        <p:txBody>
          <a:bodyPr vert="eaVert" wrap="none" rtlCol="0">
            <a:spAutoFit/>
          </a:bodyPr>
          <a:lstStyle/>
          <a:p>
            <a:r>
              <a:rPr lang="ja-JP" altLang="en-US" sz="2400" dirty="0"/>
              <a:t>左</a:t>
            </a:r>
            <a:r>
              <a:rPr kumimoji="1" lang="ja-JP" altLang="en-US" sz="2400" dirty="0" smtClean="0"/>
              <a:t>へ</a:t>
            </a:r>
            <a:endParaRPr kumimoji="1" lang="ja-JP" altLang="en-US" sz="2400" dirty="0"/>
          </a:p>
        </p:txBody>
      </p:sp>
      <p:sp>
        <p:nvSpPr>
          <p:cNvPr id="23" name="テキスト ボックス 22"/>
          <p:cNvSpPr txBox="1"/>
          <p:nvPr/>
        </p:nvSpPr>
        <p:spPr>
          <a:xfrm>
            <a:off x="3912495" y="4630651"/>
            <a:ext cx="553998" cy="1443665"/>
          </a:xfrm>
          <a:prstGeom prst="rect">
            <a:avLst/>
          </a:prstGeom>
          <a:noFill/>
        </p:spPr>
        <p:txBody>
          <a:bodyPr vert="eaVert" wrap="none" rtlCol="0">
            <a:spAutoFit/>
          </a:bodyPr>
          <a:lstStyle/>
          <a:p>
            <a:r>
              <a:rPr kumimoji="1" lang="ja-JP" altLang="en-US" sz="2400" dirty="0" smtClean="0"/>
              <a:t>アクション</a:t>
            </a:r>
            <a:endParaRPr kumimoji="1" lang="ja-JP" altLang="en-US" sz="2400" dirty="0"/>
          </a:p>
        </p:txBody>
      </p:sp>
      <p:pic>
        <p:nvPicPr>
          <p:cNvPr id="2063" name="Picture 15" descr="C:\Users\masaru\Desktop\RTM2013 発表\RTM2013写真\001.JPG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29711" y="4344430"/>
            <a:ext cx="2809037" cy="210677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5" name="テキスト ボックス 24"/>
          <p:cNvSpPr txBox="1"/>
          <p:nvPr/>
        </p:nvSpPr>
        <p:spPr>
          <a:xfrm>
            <a:off x="7557233" y="4565877"/>
            <a:ext cx="553998" cy="1793120"/>
          </a:xfrm>
          <a:prstGeom prst="rect">
            <a:avLst/>
          </a:prstGeom>
          <a:noFill/>
        </p:spPr>
        <p:txBody>
          <a:bodyPr vert="eaVert" wrap="none" rtlCol="0">
            <a:spAutoFit/>
          </a:bodyPr>
          <a:lstStyle/>
          <a:p>
            <a:r>
              <a:rPr kumimoji="1" lang="ja-JP" altLang="en-US" sz="2400" dirty="0" smtClean="0"/>
              <a:t>発表時　デモ</a:t>
            </a:r>
            <a:endParaRPr kumimoji="1" lang="en-US" altLang="ja-JP" sz="2400" dirty="0" smtClean="0"/>
          </a:p>
        </p:txBody>
      </p:sp>
    </p:spTree>
    <p:extLst>
      <p:ext uri="{BB962C8B-B14F-4D97-AF65-F5344CB8AC3E}">
        <p14:creationId xmlns:p14="http://schemas.microsoft.com/office/powerpoint/2010/main" val="247567629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テキスト ボックス 3"/>
          <p:cNvSpPr txBox="1">
            <a:spLocks noChangeArrowheads="1"/>
          </p:cNvSpPr>
          <p:nvPr/>
        </p:nvSpPr>
        <p:spPr bwMode="auto">
          <a:xfrm>
            <a:off x="928688" y="3087688"/>
            <a:ext cx="7643812" cy="7699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ja-JP" altLang="en-US" sz="4400" dirty="0"/>
              <a:t>ご清聴ありがとうございました。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 dirty="0" smtClean="0"/>
              <a:t>開発内容　受信筐体</a:t>
            </a:r>
            <a:endParaRPr kumimoji="1" lang="ja-JP" altLang="en-US" dirty="0"/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ja-JP" altLang="en-US" dirty="0" smtClean="0"/>
              <a:t>各種</a:t>
            </a:r>
            <a:r>
              <a:rPr lang="en-US" altLang="ja-JP" dirty="0" smtClean="0"/>
              <a:t>Filter</a:t>
            </a:r>
            <a:r>
              <a:rPr lang="ja-JP" altLang="en-US" dirty="0" smtClean="0"/>
              <a:t>コンポーネント</a:t>
            </a:r>
            <a:endParaRPr lang="en-US" altLang="ja-JP" dirty="0" smtClean="0"/>
          </a:p>
          <a:p>
            <a:pPr lvl="1"/>
            <a:r>
              <a:rPr lang="ja-JP" altLang="en-US" dirty="0" smtClean="0"/>
              <a:t>様々なデータ型に変更して出力</a:t>
            </a:r>
          </a:p>
          <a:p>
            <a:pPr lvl="2"/>
            <a:r>
              <a:rPr lang="ja-JP" altLang="en-US" dirty="0" smtClean="0"/>
              <a:t>例：三軸加速度フィルタコンポーネント</a:t>
            </a:r>
            <a:endParaRPr lang="en-US" altLang="ja-JP" dirty="0" smtClean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5FF0B93A-3F02-4BB6-BD97-07A7B4F2C9E1}" type="slidenum">
              <a:rPr lang="ja-JP" altLang="en-US" smtClean="0"/>
              <a:pPr>
                <a:defRPr/>
              </a:pPr>
              <a:t>14</a:t>
            </a:fld>
            <a:endParaRPr lang="ja-JP" altLang="en-US" dirty="0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altLang="ja-JP" dirty="0" smtClean="0"/>
              <a:t>/ 15</a:t>
            </a:r>
            <a:endParaRPr lang="ja-JP" altLang="en-US" dirty="0"/>
          </a:p>
        </p:txBody>
      </p:sp>
      <p:sp>
        <p:nvSpPr>
          <p:cNvPr id="8" name="コンテンツ プレースホルダー 2"/>
          <p:cNvSpPr txBox="1">
            <a:spLocks/>
          </p:cNvSpPr>
          <p:nvPr/>
        </p:nvSpPr>
        <p:spPr bwMode="auto">
          <a:xfrm>
            <a:off x="3347595" y="2471175"/>
            <a:ext cx="5796136" cy="38884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kumimoji="1" sz="2800">
                <a:solidFill>
                  <a:schemeClr val="tx1"/>
                </a:solidFill>
                <a:latin typeface="+mn-lt"/>
                <a:ea typeface="+mn-ea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2400">
                <a:solidFill>
                  <a:schemeClr val="tx1"/>
                </a:solidFill>
                <a:latin typeface="+mn-lt"/>
                <a:ea typeface="+mn-ea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kumimoji="1" sz="2000">
                <a:solidFill>
                  <a:schemeClr val="tx1"/>
                </a:solidFill>
                <a:latin typeface="+mn-lt"/>
                <a:ea typeface="+mn-ea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+mn-lt"/>
                <a:ea typeface="+mn-ea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+mn-lt"/>
                <a:ea typeface="+mn-ea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+mn-lt"/>
                <a:ea typeface="+mn-ea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+mn-lt"/>
                <a:ea typeface="+mn-ea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+mn-lt"/>
                <a:ea typeface="+mn-ea"/>
              </a:defRPr>
            </a:lvl9pPr>
          </a:lstStyle>
          <a:p>
            <a:pPr lvl="3"/>
            <a:r>
              <a:rPr lang="en-US" altLang="ja-JP" kern="0" dirty="0" smtClean="0"/>
              <a:t>TimedAcceleration3D</a:t>
            </a:r>
          </a:p>
          <a:p>
            <a:pPr lvl="3"/>
            <a:r>
              <a:rPr lang="en-US" altLang="ja-JP" kern="0" dirty="0" smtClean="0"/>
              <a:t>TimedAcceleration2D (XY</a:t>
            </a:r>
            <a:r>
              <a:rPr lang="ja-JP" altLang="en-US" kern="0" dirty="0" smtClean="0"/>
              <a:t>座標</a:t>
            </a:r>
            <a:r>
              <a:rPr lang="en-US" altLang="ja-JP" kern="0" dirty="0" smtClean="0"/>
              <a:t>)</a:t>
            </a:r>
          </a:p>
          <a:p>
            <a:pPr lvl="3"/>
            <a:r>
              <a:rPr lang="en-US" altLang="ja-JP" kern="0" dirty="0" err="1" smtClean="0"/>
              <a:t>TimedDoubleXData</a:t>
            </a:r>
            <a:endParaRPr lang="en-US" altLang="ja-JP" kern="0" dirty="0" smtClean="0"/>
          </a:p>
          <a:p>
            <a:pPr lvl="3"/>
            <a:r>
              <a:rPr lang="en-US" altLang="ja-JP" kern="0" dirty="0" err="1" smtClean="0"/>
              <a:t>TimedDoubleYData</a:t>
            </a:r>
            <a:endParaRPr lang="en-US" altLang="ja-JP" kern="0" dirty="0" smtClean="0"/>
          </a:p>
          <a:p>
            <a:pPr lvl="3"/>
            <a:r>
              <a:rPr lang="en-US" altLang="ja-JP" kern="0" dirty="0" err="1" smtClean="0"/>
              <a:t>TimedDoubleZData</a:t>
            </a:r>
            <a:endParaRPr lang="en-US" altLang="ja-JP" kern="0" dirty="0" smtClean="0"/>
          </a:p>
          <a:p>
            <a:pPr lvl="3"/>
            <a:r>
              <a:rPr lang="en-US" altLang="ja-JP" kern="0" dirty="0" err="1" smtClean="0"/>
              <a:t>TimedDoubleSeq</a:t>
            </a:r>
            <a:r>
              <a:rPr lang="ja-JP" altLang="en-US" kern="0" dirty="0" smtClean="0"/>
              <a:t>　</a:t>
            </a:r>
            <a:r>
              <a:rPr lang="en-US" altLang="ja-JP" kern="0" dirty="0" smtClean="0"/>
              <a:t>[0]-X [1]-Y [2]-Z</a:t>
            </a:r>
          </a:p>
          <a:p>
            <a:pPr lvl="3"/>
            <a:r>
              <a:rPr lang="en-US" altLang="ja-JP" kern="0" dirty="0" err="1" smtClean="0"/>
              <a:t>TimedFloatXData</a:t>
            </a:r>
            <a:endParaRPr lang="en-US" altLang="ja-JP" kern="0" dirty="0" smtClean="0"/>
          </a:p>
          <a:p>
            <a:pPr lvl="3"/>
            <a:r>
              <a:rPr lang="en-US" altLang="ja-JP" kern="0" dirty="0" err="1" smtClean="0"/>
              <a:t>TimedFloatYData</a:t>
            </a:r>
            <a:endParaRPr lang="en-US" altLang="ja-JP" kern="0" dirty="0" smtClean="0"/>
          </a:p>
          <a:p>
            <a:pPr lvl="3"/>
            <a:r>
              <a:rPr lang="en-US" altLang="ja-JP" kern="0" dirty="0" err="1" smtClean="0"/>
              <a:t>TimedFloatZData</a:t>
            </a:r>
            <a:endParaRPr lang="en-US" altLang="ja-JP" kern="0" dirty="0" smtClean="0"/>
          </a:p>
          <a:p>
            <a:pPr lvl="3"/>
            <a:r>
              <a:rPr lang="en-US" altLang="ja-JP" kern="0" dirty="0" err="1" smtClean="0"/>
              <a:t>TimedFloatSeq</a:t>
            </a:r>
            <a:r>
              <a:rPr lang="ja-JP" altLang="en-US" kern="0" dirty="0" smtClean="0"/>
              <a:t>　</a:t>
            </a:r>
            <a:r>
              <a:rPr lang="en-US" altLang="ja-JP" kern="0" dirty="0" smtClean="0"/>
              <a:t>[0]-X [1]-Y [2]-Z</a:t>
            </a:r>
            <a:endParaRPr lang="ja-JP" altLang="en-US" kern="0" dirty="0"/>
          </a:p>
        </p:txBody>
      </p:sp>
      <p:pic>
        <p:nvPicPr>
          <p:cNvPr id="9220" name="Picture 4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43608" y="2471175"/>
            <a:ext cx="3406481" cy="372269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cxnSp>
        <p:nvCxnSpPr>
          <p:cNvPr id="10" name="直線コネクタ 9"/>
          <p:cNvCxnSpPr/>
          <p:nvPr/>
        </p:nvCxnSpPr>
        <p:spPr>
          <a:xfrm flipV="1">
            <a:off x="3923928" y="2708920"/>
            <a:ext cx="864096" cy="288032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直線コネクタ 11"/>
          <p:cNvCxnSpPr/>
          <p:nvPr/>
        </p:nvCxnSpPr>
        <p:spPr>
          <a:xfrm flipV="1">
            <a:off x="3923928" y="2996952"/>
            <a:ext cx="864096" cy="288032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直線コネクタ 14"/>
          <p:cNvCxnSpPr/>
          <p:nvPr/>
        </p:nvCxnSpPr>
        <p:spPr>
          <a:xfrm flipV="1">
            <a:off x="3923928" y="3429000"/>
            <a:ext cx="864096" cy="144016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直線コネクタ 16"/>
          <p:cNvCxnSpPr/>
          <p:nvPr/>
        </p:nvCxnSpPr>
        <p:spPr>
          <a:xfrm flipV="1">
            <a:off x="3923928" y="3789040"/>
            <a:ext cx="864096" cy="72008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" name="直線コネクタ 18"/>
          <p:cNvCxnSpPr/>
          <p:nvPr/>
        </p:nvCxnSpPr>
        <p:spPr>
          <a:xfrm>
            <a:off x="3923928" y="4149080"/>
            <a:ext cx="864096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" name="直線コネクタ 20"/>
          <p:cNvCxnSpPr/>
          <p:nvPr/>
        </p:nvCxnSpPr>
        <p:spPr>
          <a:xfrm>
            <a:off x="3923928" y="4415391"/>
            <a:ext cx="864096" cy="93729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" name="直線コネクタ 22"/>
          <p:cNvCxnSpPr/>
          <p:nvPr/>
        </p:nvCxnSpPr>
        <p:spPr>
          <a:xfrm>
            <a:off x="3923928" y="4725144"/>
            <a:ext cx="864096" cy="144016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5" name="直線コネクタ 24"/>
          <p:cNvCxnSpPr/>
          <p:nvPr/>
        </p:nvCxnSpPr>
        <p:spPr>
          <a:xfrm>
            <a:off x="3923928" y="5013176"/>
            <a:ext cx="864096" cy="216024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7" name="直線コネクタ 26"/>
          <p:cNvCxnSpPr/>
          <p:nvPr/>
        </p:nvCxnSpPr>
        <p:spPr>
          <a:xfrm>
            <a:off x="3923928" y="5229200"/>
            <a:ext cx="864096" cy="36004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9" name="直線コネクタ 28"/>
          <p:cNvCxnSpPr/>
          <p:nvPr/>
        </p:nvCxnSpPr>
        <p:spPr>
          <a:xfrm>
            <a:off x="3923928" y="5589240"/>
            <a:ext cx="864096" cy="36004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69242006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 dirty="0" smtClean="0"/>
              <a:t>開発内容　受信筐体</a:t>
            </a:r>
            <a:endParaRPr kumimoji="1" lang="ja-JP" altLang="en-US" dirty="0"/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1"/>
            <a:r>
              <a:rPr kumimoji="1" lang="ja-JP" altLang="en-US" sz="2400" dirty="0" smtClean="0"/>
              <a:t>受信データをテキストファイルに出力</a:t>
            </a:r>
            <a:endParaRPr kumimoji="1" lang="en-US" altLang="ja-JP" sz="2400" dirty="0" smtClean="0"/>
          </a:p>
          <a:p>
            <a:pPr lvl="2"/>
            <a:r>
              <a:rPr lang="ja-JP" altLang="en-US" sz="2000" dirty="0" smtClean="0"/>
              <a:t>テキストファイル名 </a:t>
            </a:r>
            <a:r>
              <a:rPr lang="en-US" altLang="ja-JP" sz="2000" dirty="0"/>
              <a:t> </a:t>
            </a:r>
            <a:r>
              <a:rPr lang="en-US" altLang="ja-JP" sz="2000" dirty="0" smtClean="0"/>
              <a:t>-</a:t>
            </a:r>
            <a:r>
              <a:rPr lang="ja-JP" altLang="en-US" sz="2000" dirty="0" smtClean="0"/>
              <a:t> </a:t>
            </a:r>
            <a:r>
              <a:rPr lang="en-US" altLang="ja-JP" sz="2000" dirty="0" smtClean="0"/>
              <a:t>Get”</a:t>
            </a:r>
            <a:r>
              <a:rPr lang="ja-JP" altLang="en-US" sz="2000" dirty="0" smtClean="0"/>
              <a:t>センサ名</a:t>
            </a:r>
            <a:r>
              <a:rPr lang="en-US" altLang="ja-JP" sz="2000" dirty="0" smtClean="0"/>
              <a:t>”_</a:t>
            </a:r>
            <a:r>
              <a:rPr lang="ja-JP" altLang="en-US" sz="2000" dirty="0" smtClean="0"/>
              <a:t>年</a:t>
            </a:r>
            <a:r>
              <a:rPr lang="en-US" altLang="ja-JP" sz="2000" dirty="0" smtClean="0"/>
              <a:t>_</a:t>
            </a:r>
            <a:r>
              <a:rPr lang="ja-JP" altLang="en-US" sz="2000" dirty="0" smtClean="0"/>
              <a:t>月</a:t>
            </a:r>
            <a:r>
              <a:rPr lang="en-US" altLang="ja-JP" sz="2000" dirty="0" smtClean="0"/>
              <a:t>_</a:t>
            </a:r>
            <a:r>
              <a:rPr lang="ja-JP" altLang="en-US" sz="2000" dirty="0" smtClean="0"/>
              <a:t>時</a:t>
            </a:r>
            <a:r>
              <a:rPr lang="en-US" altLang="ja-JP" sz="2000" dirty="0" smtClean="0"/>
              <a:t>_</a:t>
            </a:r>
            <a:r>
              <a:rPr lang="ja-JP" altLang="en-US" sz="2000" dirty="0" smtClean="0"/>
              <a:t>分</a:t>
            </a:r>
            <a:r>
              <a:rPr lang="en-US" altLang="ja-JP" sz="2000" dirty="0" smtClean="0"/>
              <a:t>.txt</a:t>
            </a:r>
          </a:p>
          <a:p>
            <a:pPr lvl="1"/>
            <a:r>
              <a:rPr lang="ja-JP" altLang="en-US" sz="2400" dirty="0" smtClean="0"/>
              <a:t>テキストファイルの読み込み</a:t>
            </a:r>
            <a:endParaRPr lang="en-US" altLang="ja-JP" sz="2400" dirty="0" smtClean="0"/>
          </a:p>
          <a:p>
            <a:pPr lvl="2"/>
            <a:r>
              <a:rPr lang="ja-JP" altLang="en-US" sz="2000" dirty="0" smtClean="0"/>
              <a:t>コンフィギュレーションパラメータにてテキスト名指定</a:t>
            </a:r>
            <a:endParaRPr lang="en-US" altLang="ja-JP" sz="2000" dirty="0" smtClean="0"/>
          </a:p>
          <a:p>
            <a:pPr lvl="2"/>
            <a:r>
              <a:rPr lang="ja-JP" altLang="en-US" sz="2000" dirty="0" smtClean="0"/>
              <a:t>読み込みデータの出力周期も変更可能</a:t>
            </a:r>
            <a:endParaRPr lang="en-US" altLang="ja-JP" sz="2000" dirty="0" smtClean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5FF0B93A-3F02-4BB6-BD97-07A7B4F2C9E1}" type="slidenum">
              <a:rPr lang="ja-JP" altLang="en-US" smtClean="0"/>
              <a:pPr>
                <a:defRPr/>
              </a:pPr>
              <a:t>15</a:t>
            </a:fld>
            <a:endParaRPr lang="ja-JP" altLang="en-US" dirty="0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altLang="ja-JP" dirty="0" smtClean="0"/>
              <a:t>/ 15</a:t>
            </a:r>
            <a:endParaRPr lang="ja-JP" altLang="en-US" dirty="0"/>
          </a:p>
        </p:txBody>
      </p:sp>
      <p:sp>
        <p:nvSpPr>
          <p:cNvPr id="76" name="正方形/長方形 75"/>
          <p:cNvSpPr/>
          <p:nvPr/>
        </p:nvSpPr>
        <p:spPr>
          <a:xfrm>
            <a:off x="524787" y="3212976"/>
            <a:ext cx="583396" cy="1224136"/>
          </a:xfrm>
          <a:prstGeom prst="rect">
            <a:avLst/>
          </a:prstGeom>
          <a:solidFill>
            <a:srgbClr val="92D050"/>
          </a:solidFill>
          <a:ln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77" name="山形 76"/>
          <p:cNvSpPr/>
          <p:nvPr/>
        </p:nvSpPr>
        <p:spPr>
          <a:xfrm>
            <a:off x="438664" y="3243391"/>
            <a:ext cx="194422" cy="117018"/>
          </a:xfrm>
          <a:prstGeom prst="chevron">
            <a:avLst/>
          </a:prstGeom>
          <a:solidFill>
            <a:srgbClr val="92D050"/>
          </a:solidFill>
          <a:ln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>
              <a:solidFill>
                <a:schemeClr val="tx1"/>
              </a:solidFill>
            </a:endParaRPr>
          </a:p>
        </p:txBody>
      </p:sp>
      <p:sp>
        <p:nvSpPr>
          <p:cNvPr id="78" name="山形 77"/>
          <p:cNvSpPr/>
          <p:nvPr/>
        </p:nvSpPr>
        <p:spPr>
          <a:xfrm>
            <a:off x="438664" y="3443659"/>
            <a:ext cx="194422" cy="117018"/>
          </a:xfrm>
          <a:prstGeom prst="chevron">
            <a:avLst/>
          </a:prstGeom>
          <a:solidFill>
            <a:srgbClr val="92D050"/>
          </a:solidFill>
          <a:ln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>
              <a:solidFill>
                <a:schemeClr val="tx1"/>
              </a:solidFill>
            </a:endParaRPr>
          </a:p>
        </p:txBody>
      </p:sp>
      <p:sp>
        <p:nvSpPr>
          <p:cNvPr id="79" name="山形 78"/>
          <p:cNvSpPr/>
          <p:nvPr/>
        </p:nvSpPr>
        <p:spPr>
          <a:xfrm>
            <a:off x="438664" y="3662294"/>
            <a:ext cx="194422" cy="117018"/>
          </a:xfrm>
          <a:prstGeom prst="chevron">
            <a:avLst/>
          </a:prstGeom>
          <a:solidFill>
            <a:srgbClr val="92D050"/>
          </a:solidFill>
          <a:ln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>
              <a:solidFill>
                <a:schemeClr val="tx1"/>
              </a:solidFill>
            </a:endParaRPr>
          </a:p>
        </p:txBody>
      </p:sp>
      <p:sp>
        <p:nvSpPr>
          <p:cNvPr id="85" name="正方形/長方形 84"/>
          <p:cNvSpPr/>
          <p:nvPr/>
        </p:nvSpPr>
        <p:spPr>
          <a:xfrm>
            <a:off x="395536" y="2780927"/>
            <a:ext cx="841897" cy="43088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altLang="ja-JP" sz="1100" dirty="0" smtClean="0">
                <a:effectLst/>
              </a:rPr>
              <a:t>Filter </a:t>
            </a:r>
          </a:p>
          <a:p>
            <a:pPr algn="ctr"/>
            <a:r>
              <a:rPr lang="en-US" altLang="ja-JP" sz="1100" dirty="0" smtClean="0">
                <a:effectLst/>
              </a:rPr>
              <a:t>component</a:t>
            </a:r>
            <a:endParaRPr lang="ja-JP" altLang="en-US" sz="1100" dirty="0"/>
          </a:p>
        </p:txBody>
      </p:sp>
      <p:sp>
        <p:nvSpPr>
          <p:cNvPr id="86" name="ホームベース 85"/>
          <p:cNvSpPr/>
          <p:nvPr/>
        </p:nvSpPr>
        <p:spPr>
          <a:xfrm>
            <a:off x="1066148" y="4077072"/>
            <a:ext cx="139763" cy="122239"/>
          </a:xfrm>
          <a:prstGeom prst="homePlate">
            <a:avLst/>
          </a:prstGeom>
          <a:solidFill>
            <a:srgbClr val="0070C0"/>
          </a:solidFill>
          <a:ln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87" name="ホームベース 86"/>
          <p:cNvSpPr/>
          <p:nvPr/>
        </p:nvSpPr>
        <p:spPr>
          <a:xfrm>
            <a:off x="1066148" y="4293096"/>
            <a:ext cx="139763" cy="122239"/>
          </a:xfrm>
          <a:prstGeom prst="homePlate">
            <a:avLst/>
          </a:prstGeom>
          <a:solidFill>
            <a:srgbClr val="0070C0"/>
          </a:solidFill>
          <a:ln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88" name="ホームベース 87"/>
          <p:cNvSpPr/>
          <p:nvPr/>
        </p:nvSpPr>
        <p:spPr>
          <a:xfrm>
            <a:off x="1066147" y="3861048"/>
            <a:ext cx="139763" cy="122239"/>
          </a:xfrm>
          <a:prstGeom prst="homePlate">
            <a:avLst/>
          </a:prstGeom>
          <a:solidFill>
            <a:srgbClr val="92D050"/>
          </a:solidFill>
          <a:ln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89" name="ホームベース 88"/>
          <p:cNvSpPr/>
          <p:nvPr/>
        </p:nvSpPr>
        <p:spPr>
          <a:xfrm>
            <a:off x="1066146" y="3655911"/>
            <a:ext cx="139763" cy="122239"/>
          </a:xfrm>
          <a:prstGeom prst="homePlate">
            <a:avLst/>
          </a:prstGeom>
          <a:solidFill>
            <a:srgbClr val="0070C0"/>
          </a:solidFill>
          <a:ln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90" name="ホームベース 89"/>
          <p:cNvSpPr/>
          <p:nvPr/>
        </p:nvSpPr>
        <p:spPr>
          <a:xfrm>
            <a:off x="1066148" y="3443659"/>
            <a:ext cx="139763" cy="122239"/>
          </a:xfrm>
          <a:prstGeom prst="homePlate">
            <a:avLst/>
          </a:prstGeom>
          <a:solidFill>
            <a:srgbClr val="0070C0"/>
          </a:solidFill>
          <a:ln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91" name="ホームベース 90"/>
          <p:cNvSpPr/>
          <p:nvPr/>
        </p:nvSpPr>
        <p:spPr>
          <a:xfrm>
            <a:off x="1066148" y="3252567"/>
            <a:ext cx="139763" cy="122239"/>
          </a:xfrm>
          <a:prstGeom prst="homePlate">
            <a:avLst/>
          </a:prstGeom>
          <a:solidFill>
            <a:srgbClr val="0070C0"/>
          </a:solidFill>
          <a:ln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grpSp>
        <p:nvGrpSpPr>
          <p:cNvPr id="96" name="グループ化 95"/>
          <p:cNvGrpSpPr/>
          <p:nvPr/>
        </p:nvGrpSpPr>
        <p:grpSpPr>
          <a:xfrm>
            <a:off x="336352" y="5022375"/>
            <a:ext cx="960266" cy="1073238"/>
            <a:chOff x="1617520" y="2547333"/>
            <a:chExt cx="960266" cy="1073238"/>
          </a:xfrm>
        </p:grpSpPr>
        <p:pic>
          <p:nvPicPr>
            <p:cNvPr id="97" name="Picture 2"/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617520" y="2547333"/>
              <a:ext cx="960266" cy="107323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98" name="テキスト ボックス 97"/>
            <p:cNvSpPr txBox="1"/>
            <p:nvPr/>
          </p:nvSpPr>
          <p:spPr>
            <a:xfrm>
              <a:off x="1668689" y="2879250"/>
              <a:ext cx="857927" cy="60016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kumimoji="1" lang="en-US" altLang="ja-JP" sz="1100" dirty="0" err="1" smtClean="0"/>
                <a:t>GetSensor</a:t>
              </a:r>
              <a:endParaRPr kumimoji="1" lang="en-US" altLang="ja-JP" sz="1100" dirty="0" smtClean="0"/>
            </a:p>
            <a:p>
              <a:pPr algn="ctr"/>
              <a:r>
                <a:rPr kumimoji="1" lang="en-US" altLang="ja-JP" sz="1100" dirty="0" smtClean="0"/>
                <a:t>_12_18_</a:t>
              </a:r>
            </a:p>
            <a:p>
              <a:pPr algn="ctr"/>
              <a:r>
                <a:rPr kumimoji="1" lang="en-US" altLang="ja-JP" sz="1100" dirty="0" smtClean="0"/>
                <a:t>13_30.txt</a:t>
              </a:r>
              <a:endParaRPr kumimoji="1" lang="ja-JP" altLang="en-US" sz="1100" dirty="0"/>
            </a:p>
          </p:txBody>
        </p:sp>
      </p:grpSp>
      <p:sp>
        <p:nvSpPr>
          <p:cNvPr id="99" name="右矢印 98"/>
          <p:cNvSpPr/>
          <p:nvPr/>
        </p:nvSpPr>
        <p:spPr>
          <a:xfrm rot="16200000">
            <a:off x="696794" y="4674592"/>
            <a:ext cx="385759" cy="146377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100" name="右矢印 99"/>
          <p:cNvSpPr/>
          <p:nvPr/>
        </p:nvSpPr>
        <p:spPr>
          <a:xfrm rot="5412399">
            <a:off x="447578" y="4677392"/>
            <a:ext cx="385759" cy="141285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pic>
        <p:nvPicPr>
          <p:cNvPr id="12290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19124" y="3252567"/>
            <a:ext cx="3080868" cy="284304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2291" name="Picture 3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04048" y="3253430"/>
            <a:ext cx="3615331" cy="28333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32" name="テキスト ボックス 131"/>
          <p:cNvSpPr txBox="1"/>
          <p:nvPr/>
        </p:nvSpPr>
        <p:spPr>
          <a:xfrm>
            <a:off x="2627784" y="6093296"/>
            <a:ext cx="524503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sz="2000" dirty="0" smtClean="0"/>
              <a:t>.txt</a:t>
            </a:r>
            <a:endParaRPr kumimoji="1" lang="ja-JP" altLang="en-US" sz="2000" dirty="0"/>
          </a:p>
        </p:txBody>
      </p:sp>
      <p:sp>
        <p:nvSpPr>
          <p:cNvPr id="135" name="テキスト ボックス 134"/>
          <p:cNvSpPr txBox="1"/>
          <p:nvPr/>
        </p:nvSpPr>
        <p:spPr>
          <a:xfrm>
            <a:off x="6516216" y="6093296"/>
            <a:ext cx="639919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sz="2000" dirty="0" smtClean="0"/>
              <a:t>.csv</a:t>
            </a:r>
            <a:endParaRPr kumimoji="1" lang="ja-JP" altLang="en-US" sz="2000" dirty="0"/>
          </a:p>
        </p:txBody>
      </p:sp>
    </p:spTree>
    <p:extLst>
      <p:ext uri="{BB962C8B-B14F-4D97-AF65-F5344CB8AC3E}">
        <p14:creationId xmlns:p14="http://schemas.microsoft.com/office/powerpoint/2010/main" val="59184812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スライド番号プレースホルダー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5FF0B93A-3F02-4BB6-BD97-07A7B4F2C9E1}" type="slidenum">
              <a:rPr lang="ja-JP" altLang="en-US" smtClean="0"/>
              <a:pPr>
                <a:defRPr/>
              </a:pPr>
              <a:t>16</a:t>
            </a:fld>
            <a:endParaRPr lang="ja-JP" altLang="en-US" dirty="0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altLang="ja-JP" smtClean="0"/>
              <a:t>/ 15</a:t>
            </a:r>
            <a:endParaRPr lang="ja-JP" altLang="en-US" dirty="0"/>
          </a:p>
        </p:txBody>
      </p:sp>
      <p:sp>
        <p:nvSpPr>
          <p:cNvPr id="6" name="タイトル 1"/>
          <p:cNvSpPr>
            <a:spLocks noGrp="1"/>
          </p:cNvSpPr>
          <p:nvPr>
            <p:ph type="title"/>
          </p:nvPr>
        </p:nvSpPr>
        <p:spPr>
          <a:xfrm>
            <a:off x="395288" y="0"/>
            <a:ext cx="8229600" cy="692150"/>
          </a:xfrm>
        </p:spPr>
        <p:txBody>
          <a:bodyPr/>
          <a:lstStyle/>
          <a:p>
            <a:r>
              <a:rPr kumimoji="1" lang="ja-JP" altLang="en-US" dirty="0" smtClean="0"/>
              <a:t>開発内容　受信筐体</a:t>
            </a:r>
            <a:endParaRPr kumimoji="1" lang="ja-JP" altLang="en-US" dirty="0"/>
          </a:p>
        </p:txBody>
      </p:sp>
      <p:sp>
        <p:nvSpPr>
          <p:cNvPr id="7" name="コンテンツ プレースホルダー 2"/>
          <p:cNvSpPr>
            <a:spLocks noGrp="1"/>
          </p:cNvSpPr>
          <p:nvPr>
            <p:ph idx="1"/>
          </p:nvPr>
        </p:nvSpPr>
        <p:spPr>
          <a:xfrm>
            <a:off x="490841" y="774045"/>
            <a:ext cx="8229600" cy="5616575"/>
          </a:xfrm>
          <a:ln>
            <a:noFill/>
          </a:ln>
        </p:spPr>
        <p:txBody>
          <a:bodyPr/>
          <a:lstStyle/>
          <a:p>
            <a:pPr lvl="1"/>
            <a:r>
              <a:rPr lang="ja-JP" altLang="en-US" dirty="0" smtClean="0"/>
              <a:t>暴れ値丸め処理</a:t>
            </a:r>
            <a:endParaRPr lang="en-US" altLang="ja-JP" dirty="0" smtClean="0"/>
          </a:p>
          <a:p>
            <a:pPr lvl="2"/>
            <a:r>
              <a:rPr lang="ja-JP" altLang="en-US" dirty="0" smtClean="0"/>
              <a:t>コンフィギュレーションパラメータにて丸め幅変更可能</a:t>
            </a:r>
            <a:endParaRPr lang="en-US" altLang="ja-JP" dirty="0" smtClean="0"/>
          </a:p>
          <a:p>
            <a:pPr lvl="2"/>
            <a:endParaRPr lang="en-US" altLang="ja-JP" dirty="0"/>
          </a:p>
          <a:p>
            <a:pPr lvl="2"/>
            <a:endParaRPr lang="en-US" altLang="ja-JP" dirty="0" smtClean="0"/>
          </a:p>
          <a:p>
            <a:pPr lvl="2"/>
            <a:endParaRPr lang="en-US" altLang="ja-JP" dirty="0"/>
          </a:p>
          <a:p>
            <a:pPr marL="914400" lvl="2" indent="0">
              <a:buNone/>
            </a:pPr>
            <a:endParaRPr lang="en-US" altLang="ja-JP" dirty="0" smtClean="0"/>
          </a:p>
          <a:p>
            <a:pPr lvl="1"/>
            <a:r>
              <a:rPr lang="ja-JP" altLang="en-US" dirty="0"/>
              <a:t>基準値</a:t>
            </a:r>
            <a:r>
              <a:rPr lang="en-US" altLang="ja-JP" dirty="0"/>
              <a:t>0</a:t>
            </a:r>
            <a:r>
              <a:rPr lang="ja-JP" altLang="en-US" dirty="0"/>
              <a:t>の変更</a:t>
            </a:r>
            <a:endParaRPr lang="en-US" altLang="ja-JP" dirty="0"/>
          </a:p>
          <a:p>
            <a:pPr lvl="2"/>
            <a:r>
              <a:rPr lang="ja-JP" altLang="en-US" dirty="0"/>
              <a:t>コンフィギュレーションパラメータにて</a:t>
            </a:r>
            <a:r>
              <a:rPr lang="ja-JP" altLang="en-US" dirty="0" smtClean="0"/>
              <a:t>指定</a:t>
            </a:r>
            <a:endParaRPr lang="en-US" altLang="ja-JP" dirty="0"/>
          </a:p>
        </p:txBody>
      </p:sp>
      <p:cxnSp>
        <p:nvCxnSpPr>
          <p:cNvPr id="73" name="直線矢印コネクタ 72"/>
          <p:cNvCxnSpPr/>
          <p:nvPr/>
        </p:nvCxnSpPr>
        <p:spPr>
          <a:xfrm>
            <a:off x="2987824" y="2852936"/>
            <a:ext cx="2664296" cy="0"/>
          </a:xfrm>
          <a:prstGeom prst="straightConnector1">
            <a:avLst/>
          </a:prstGeom>
          <a:ln w="1905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5" name="直線矢印コネクタ 74"/>
          <p:cNvCxnSpPr/>
          <p:nvPr/>
        </p:nvCxnSpPr>
        <p:spPr>
          <a:xfrm flipV="1">
            <a:off x="3347864" y="1772816"/>
            <a:ext cx="0" cy="1656184"/>
          </a:xfrm>
          <a:prstGeom prst="straightConnector1">
            <a:avLst/>
          </a:prstGeom>
          <a:ln w="1905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7" name="直線コネクタ 76"/>
          <p:cNvCxnSpPr/>
          <p:nvPr/>
        </p:nvCxnSpPr>
        <p:spPr>
          <a:xfrm flipV="1">
            <a:off x="3131840" y="2492896"/>
            <a:ext cx="144016" cy="108012"/>
          </a:xfrm>
          <a:prstGeom prst="line">
            <a:avLst/>
          </a:prstGeom>
          <a:ln w="190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8" name="直線コネクタ 77"/>
          <p:cNvCxnSpPr/>
          <p:nvPr/>
        </p:nvCxnSpPr>
        <p:spPr>
          <a:xfrm>
            <a:off x="3275856" y="2492896"/>
            <a:ext cx="144016" cy="108012"/>
          </a:xfrm>
          <a:prstGeom prst="line">
            <a:avLst/>
          </a:prstGeom>
          <a:ln w="190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9" name="直線コネクタ 78"/>
          <p:cNvCxnSpPr/>
          <p:nvPr/>
        </p:nvCxnSpPr>
        <p:spPr>
          <a:xfrm flipV="1">
            <a:off x="3419872" y="2477793"/>
            <a:ext cx="155336" cy="110754"/>
          </a:xfrm>
          <a:prstGeom prst="line">
            <a:avLst/>
          </a:prstGeom>
          <a:ln w="190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0" name="直線コネクタ 79"/>
          <p:cNvCxnSpPr/>
          <p:nvPr/>
        </p:nvCxnSpPr>
        <p:spPr>
          <a:xfrm>
            <a:off x="3575208" y="2477793"/>
            <a:ext cx="144016" cy="15103"/>
          </a:xfrm>
          <a:prstGeom prst="line">
            <a:avLst/>
          </a:prstGeom>
          <a:ln w="190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1" name="直線コネクタ 80"/>
          <p:cNvCxnSpPr/>
          <p:nvPr/>
        </p:nvCxnSpPr>
        <p:spPr>
          <a:xfrm>
            <a:off x="3719224" y="2492896"/>
            <a:ext cx="126209" cy="95651"/>
          </a:xfrm>
          <a:prstGeom prst="line">
            <a:avLst/>
          </a:prstGeom>
          <a:ln w="190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2" name="直線コネクタ 81"/>
          <p:cNvCxnSpPr/>
          <p:nvPr/>
        </p:nvCxnSpPr>
        <p:spPr>
          <a:xfrm flipV="1">
            <a:off x="3845433" y="2477793"/>
            <a:ext cx="144016" cy="108012"/>
          </a:xfrm>
          <a:prstGeom prst="line">
            <a:avLst/>
          </a:prstGeom>
          <a:ln w="190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3" name="直線コネクタ 82"/>
          <p:cNvCxnSpPr/>
          <p:nvPr/>
        </p:nvCxnSpPr>
        <p:spPr>
          <a:xfrm>
            <a:off x="3989449" y="2485344"/>
            <a:ext cx="209191" cy="115564"/>
          </a:xfrm>
          <a:prstGeom prst="line">
            <a:avLst/>
          </a:prstGeom>
          <a:ln w="190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4" name="直線コネクタ 83"/>
          <p:cNvCxnSpPr/>
          <p:nvPr/>
        </p:nvCxnSpPr>
        <p:spPr>
          <a:xfrm flipV="1">
            <a:off x="4198640" y="1916832"/>
            <a:ext cx="152400" cy="684076"/>
          </a:xfrm>
          <a:prstGeom prst="line">
            <a:avLst/>
          </a:prstGeom>
          <a:ln w="190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5" name="直線コネクタ 84"/>
          <p:cNvCxnSpPr/>
          <p:nvPr/>
        </p:nvCxnSpPr>
        <p:spPr>
          <a:xfrm>
            <a:off x="4351040" y="1916832"/>
            <a:ext cx="152400" cy="699179"/>
          </a:xfrm>
          <a:prstGeom prst="line">
            <a:avLst/>
          </a:prstGeom>
          <a:ln w="190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9" name="直線コネクタ 98"/>
          <p:cNvCxnSpPr/>
          <p:nvPr/>
        </p:nvCxnSpPr>
        <p:spPr>
          <a:xfrm flipV="1">
            <a:off x="4503440" y="2492896"/>
            <a:ext cx="147401" cy="108012"/>
          </a:xfrm>
          <a:prstGeom prst="line">
            <a:avLst/>
          </a:prstGeom>
          <a:ln w="190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0" name="直線コネクタ 99"/>
          <p:cNvCxnSpPr/>
          <p:nvPr/>
        </p:nvCxnSpPr>
        <p:spPr>
          <a:xfrm>
            <a:off x="4647456" y="2492896"/>
            <a:ext cx="232792" cy="137297"/>
          </a:xfrm>
          <a:prstGeom prst="line">
            <a:avLst/>
          </a:prstGeom>
          <a:ln w="190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3" name="直線コネクタ 102"/>
          <p:cNvCxnSpPr/>
          <p:nvPr/>
        </p:nvCxnSpPr>
        <p:spPr>
          <a:xfrm flipV="1">
            <a:off x="4880248" y="2537285"/>
            <a:ext cx="155336" cy="92908"/>
          </a:xfrm>
          <a:prstGeom prst="line">
            <a:avLst/>
          </a:prstGeom>
          <a:ln w="190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4" name="直線コネクタ 103"/>
          <p:cNvCxnSpPr/>
          <p:nvPr/>
        </p:nvCxnSpPr>
        <p:spPr>
          <a:xfrm>
            <a:off x="5035584" y="2537285"/>
            <a:ext cx="144016" cy="92908"/>
          </a:xfrm>
          <a:prstGeom prst="line">
            <a:avLst/>
          </a:prstGeom>
          <a:ln w="190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5" name="直線コネクタ 104"/>
          <p:cNvCxnSpPr/>
          <p:nvPr/>
        </p:nvCxnSpPr>
        <p:spPr>
          <a:xfrm flipV="1">
            <a:off x="5179600" y="2616011"/>
            <a:ext cx="216666" cy="14182"/>
          </a:xfrm>
          <a:prstGeom prst="line">
            <a:avLst/>
          </a:prstGeom>
          <a:ln w="190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0" name="直線コネクタ 109"/>
          <p:cNvCxnSpPr/>
          <p:nvPr/>
        </p:nvCxnSpPr>
        <p:spPr>
          <a:xfrm flipV="1">
            <a:off x="3045083" y="2546902"/>
            <a:ext cx="230773" cy="17640"/>
          </a:xfrm>
          <a:prstGeom prst="line">
            <a:avLst/>
          </a:prstGeom>
          <a:ln w="19050">
            <a:solidFill>
              <a:srgbClr val="0070C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3" name="直線コネクタ 112"/>
          <p:cNvCxnSpPr/>
          <p:nvPr/>
        </p:nvCxnSpPr>
        <p:spPr>
          <a:xfrm>
            <a:off x="3275856" y="2546902"/>
            <a:ext cx="144016" cy="0"/>
          </a:xfrm>
          <a:prstGeom prst="line">
            <a:avLst/>
          </a:prstGeom>
          <a:ln w="19050">
            <a:solidFill>
              <a:srgbClr val="0070C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6" name="直線コネクタ 125"/>
          <p:cNvCxnSpPr/>
          <p:nvPr/>
        </p:nvCxnSpPr>
        <p:spPr>
          <a:xfrm flipV="1">
            <a:off x="3419872" y="2537285"/>
            <a:ext cx="155336" cy="12639"/>
          </a:xfrm>
          <a:prstGeom prst="line">
            <a:avLst/>
          </a:prstGeom>
          <a:ln w="19050">
            <a:solidFill>
              <a:srgbClr val="0070C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9" name="直線コネクタ 128"/>
          <p:cNvCxnSpPr/>
          <p:nvPr/>
        </p:nvCxnSpPr>
        <p:spPr>
          <a:xfrm flipV="1">
            <a:off x="3575208" y="2540721"/>
            <a:ext cx="152400" cy="2883"/>
          </a:xfrm>
          <a:prstGeom prst="line">
            <a:avLst/>
          </a:prstGeom>
          <a:ln w="19050">
            <a:solidFill>
              <a:srgbClr val="0070C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2" name="直線コネクタ 131"/>
          <p:cNvCxnSpPr/>
          <p:nvPr/>
        </p:nvCxnSpPr>
        <p:spPr>
          <a:xfrm>
            <a:off x="3727608" y="2543604"/>
            <a:ext cx="117825" cy="20938"/>
          </a:xfrm>
          <a:prstGeom prst="line">
            <a:avLst/>
          </a:prstGeom>
          <a:ln w="19050">
            <a:solidFill>
              <a:srgbClr val="0070C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5" name="直線コネクタ 134"/>
          <p:cNvCxnSpPr/>
          <p:nvPr/>
        </p:nvCxnSpPr>
        <p:spPr>
          <a:xfrm flipV="1">
            <a:off x="3845433" y="2543604"/>
            <a:ext cx="144016" cy="20938"/>
          </a:xfrm>
          <a:prstGeom prst="line">
            <a:avLst/>
          </a:prstGeom>
          <a:ln w="19050">
            <a:solidFill>
              <a:srgbClr val="0070C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8" name="直線コネクタ 137"/>
          <p:cNvCxnSpPr/>
          <p:nvPr/>
        </p:nvCxnSpPr>
        <p:spPr>
          <a:xfrm>
            <a:off x="3989449" y="2549924"/>
            <a:ext cx="209191" cy="14618"/>
          </a:xfrm>
          <a:prstGeom prst="line">
            <a:avLst/>
          </a:prstGeom>
          <a:ln w="19050">
            <a:solidFill>
              <a:srgbClr val="0070C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2" name="直線コネクタ 141"/>
          <p:cNvCxnSpPr/>
          <p:nvPr/>
        </p:nvCxnSpPr>
        <p:spPr>
          <a:xfrm flipV="1">
            <a:off x="4198640" y="2485344"/>
            <a:ext cx="121332" cy="83778"/>
          </a:xfrm>
          <a:prstGeom prst="line">
            <a:avLst/>
          </a:prstGeom>
          <a:ln w="19050">
            <a:solidFill>
              <a:srgbClr val="0070C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4" name="直線コネクタ 143"/>
          <p:cNvCxnSpPr/>
          <p:nvPr/>
        </p:nvCxnSpPr>
        <p:spPr>
          <a:xfrm>
            <a:off x="4297386" y="2488941"/>
            <a:ext cx="202606" cy="3955"/>
          </a:xfrm>
          <a:prstGeom prst="line">
            <a:avLst/>
          </a:prstGeom>
          <a:ln w="19050">
            <a:solidFill>
              <a:srgbClr val="0070C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8" name="直線コネクタ 147"/>
          <p:cNvCxnSpPr/>
          <p:nvPr/>
        </p:nvCxnSpPr>
        <p:spPr>
          <a:xfrm>
            <a:off x="4499992" y="2485344"/>
            <a:ext cx="155848" cy="5574"/>
          </a:xfrm>
          <a:prstGeom prst="line">
            <a:avLst/>
          </a:prstGeom>
          <a:ln w="19050">
            <a:solidFill>
              <a:srgbClr val="0070C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3" name="直線コネクタ 152"/>
          <p:cNvCxnSpPr/>
          <p:nvPr/>
        </p:nvCxnSpPr>
        <p:spPr>
          <a:xfrm>
            <a:off x="4649924" y="2492896"/>
            <a:ext cx="230324" cy="34337"/>
          </a:xfrm>
          <a:prstGeom prst="line">
            <a:avLst/>
          </a:prstGeom>
          <a:ln w="19050">
            <a:solidFill>
              <a:srgbClr val="0070C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7" name="直線コネクタ 156"/>
          <p:cNvCxnSpPr/>
          <p:nvPr/>
        </p:nvCxnSpPr>
        <p:spPr>
          <a:xfrm>
            <a:off x="4880248" y="2527207"/>
            <a:ext cx="155336" cy="13514"/>
          </a:xfrm>
          <a:prstGeom prst="line">
            <a:avLst/>
          </a:prstGeom>
          <a:ln w="19050">
            <a:solidFill>
              <a:srgbClr val="0070C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9" name="直線コネクタ 158"/>
          <p:cNvCxnSpPr/>
          <p:nvPr/>
        </p:nvCxnSpPr>
        <p:spPr>
          <a:xfrm>
            <a:off x="5050080" y="2535405"/>
            <a:ext cx="155336" cy="29137"/>
          </a:xfrm>
          <a:prstGeom prst="line">
            <a:avLst/>
          </a:prstGeom>
          <a:ln w="19050">
            <a:solidFill>
              <a:srgbClr val="0070C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1" name="直線コネクタ 160"/>
          <p:cNvCxnSpPr/>
          <p:nvPr/>
        </p:nvCxnSpPr>
        <p:spPr>
          <a:xfrm>
            <a:off x="5202480" y="2561815"/>
            <a:ext cx="193786" cy="54196"/>
          </a:xfrm>
          <a:prstGeom prst="line">
            <a:avLst/>
          </a:prstGeom>
          <a:ln w="19050">
            <a:solidFill>
              <a:srgbClr val="0070C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5" name="正方形/長方形 164"/>
          <p:cNvSpPr/>
          <p:nvPr/>
        </p:nvSpPr>
        <p:spPr>
          <a:xfrm>
            <a:off x="5652120" y="1772816"/>
            <a:ext cx="1261884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ja-JP" dirty="0">
                <a:solidFill>
                  <a:srgbClr val="FF0000"/>
                </a:solidFill>
              </a:rPr>
              <a:t>bare </a:t>
            </a:r>
            <a:r>
              <a:rPr lang="en-US" altLang="ja-JP" dirty="0" smtClean="0">
                <a:solidFill>
                  <a:srgbClr val="FF0000"/>
                </a:solidFill>
              </a:rPr>
              <a:t>value</a:t>
            </a:r>
            <a:endParaRPr lang="ja-JP" altLang="en-US" dirty="0">
              <a:solidFill>
                <a:srgbClr val="FF0000"/>
              </a:solidFill>
            </a:endParaRPr>
          </a:p>
        </p:txBody>
      </p:sp>
      <p:cxnSp>
        <p:nvCxnSpPr>
          <p:cNvPr id="167" name="直線矢印コネクタ 166"/>
          <p:cNvCxnSpPr/>
          <p:nvPr/>
        </p:nvCxnSpPr>
        <p:spPr>
          <a:xfrm flipH="1">
            <a:off x="4427240" y="1957482"/>
            <a:ext cx="1224880" cy="308939"/>
          </a:xfrm>
          <a:prstGeom prst="straightConnector1">
            <a:avLst/>
          </a:prstGeom>
          <a:ln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8" name="正方形/長方形 167"/>
          <p:cNvSpPr/>
          <p:nvPr/>
        </p:nvSpPr>
        <p:spPr>
          <a:xfrm>
            <a:off x="6011780" y="2234155"/>
            <a:ext cx="1633781" cy="369332"/>
          </a:xfrm>
          <a:prstGeom prst="rect">
            <a:avLst/>
          </a:prstGeom>
          <a:ln>
            <a:noFill/>
          </a:ln>
        </p:spPr>
        <p:txBody>
          <a:bodyPr wrap="none">
            <a:spAutoFit/>
          </a:bodyPr>
          <a:lstStyle/>
          <a:p>
            <a:r>
              <a:rPr lang="en-US" altLang="ja-JP" dirty="0" smtClean="0">
                <a:solidFill>
                  <a:srgbClr val="0070C0"/>
                </a:solidFill>
              </a:rPr>
              <a:t>average value</a:t>
            </a:r>
            <a:endParaRPr lang="ja-JP" altLang="en-US" dirty="0">
              <a:solidFill>
                <a:srgbClr val="0070C0"/>
              </a:solidFill>
            </a:endParaRPr>
          </a:p>
        </p:txBody>
      </p:sp>
      <p:cxnSp>
        <p:nvCxnSpPr>
          <p:cNvPr id="169" name="直線矢印コネクタ 168"/>
          <p:cNvCxnSpPr/>
          <p:nvPr/>
        </p:nvCxnSpPr>
        <p:spPr>
          <a:xfrm flipH="1">
            <a:off x="5202480" y="2418821"/>
            <a:ext cx="809300" cy="131152"/>
          </a:xfrm>
          <a:prstGeom prst="straightConnector1">
            <a:avLst/>
          </a:prstGeom>
          <a:ln>
            <a:solidFill>
              <a:srgbClr val="0070C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198" name="グループ化 197"/>
          <p:cNvGrpSpPr/>
          <p:nvPr/>
        </p:nvGrpSpPr>
        <p:grpSpPr>
          <a:xfrm>
            <a:off x="2688702" y="4580242"/>
            <a:ext cx="2944971" cy="1791359"/>
            <a:chOff x="2644334" y="4973718"/>
            <a:chExt cx="1927666" cy="883229"/>
          </a:xfrm>
        </p:grpSpPr>
        <p:sp>
          <p:nvSpPr>
            <p:cNvPr id="172" name="正方形/長方形 171"/>
            <p:cNvSpPr/>
            <p:nvPr/>
          </p:nvSpPr>
          <p:spPr>
            <a:xfrm>
              <a:off x="2987824" y="5004694"/>
              <a:ext cx="576064" cy="833120"/>
            </a:xfrm>
            <a:prstGeom prst="rect">
              <a:avLst/>
            </a:prstGeom>
            <a:noFill/>
            <a:ln w="952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cxnSp>
          <p:nvCxnSpPr>
            <p:cNvPr id="173" name="直線コネクタ 172"/>
            <p:cNvCxnSpPr/>
            <p:nvPr/>
          </p:nvCxnSpPr>
          <p:spPr>
            <a:xfrm flipV="1">
              <a:off x="2987824" y="5205050"/>
              <a:ext cx="72008" cy="206915"/>
            </a:xfrm>
            <a:prstGeom prst="line">
              <a:avLst/>
            </a:prstGeom>
            <a:ln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4" name="直線コネクタ 173"/>
            <p:cNvCxnSpPr/>
            <p:nvPr/>
          </p:nvCxnSpPr>
          <p:spPr>
            <a:xfrm>
              <a:off x="3059832" y="5213763"/>
              <a:ext cx="72008" cy="78382"/>
            </a:xfrm>
            <a:prstGeom prst="line">
              <a:avLst/>
            </a:prstGeom>
            <a:ln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5" name="直線コネクタ 174"/>
            <p:cNvCxnSpPr/>
            <p:nvPr/>
          </p:nvCxnSpPr>
          <p:spPr>
            <a:xfrm flipV="1">
              <a:off x="3131840" y="5117734"/>
              <a:ext cx="72008" cy="174411"/>
            </a:xfrm>
            <a:prstGeom prst="line">
              <a:avLst/>
            </a:prstGeom>
            <a:ln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6" name="直線コネクタ 175"/>
            <p:cNvCxnSpPr/>
            <p:nvPr/>
          </p:nvCxnSpPr>
          <p:spPr>
            <a:xfrm>
              <a:off x="3203848" y="5117734"/>
              <a:ext cx="144016" cy="381564"/>
            </a:xfrm>
            <a:prstGeom prst="line">
              <a:avLst/>
            </a:prstGeom>
            <a:ln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7" name="直線コネクタ 176"/>
            <p:cNvCxnSpPr/>
            <p:nvPr/>
          </p:nvCxnSpPr>
          <p:spPr>
            <a:xfrm flipV="1">
              <a:off x="3347864" y="5308507"/>
              <a:ext cx="72008" cy="190791"/>
            </a:xfrm>
            <a:prstGeom prst="line">
              <a:avLst/>
            </a:prstGeom>
            <a:ln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8" name="直線コネクタ 177"/>
            <p:cNvCxnSpPr/>
            <p:nvPr/>
          </p:nvCxnSpPr>
          <p:spPr>
            <a:xfrm>
              <a:off x="3419872" y="5292145"/>
              <a:ext cx="72008" cy="207153"/>
            </a:xfrm>
            <a:prstGeom prst="line">
              <a:avLst/>
            </a:prstGeom>
            <a:ln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9" name="直線コネクタ 178"/>
            <p:cNvCxnSpPr>
              <a:endCxn id="172" idx="3"/>
            </p:cNvCxnSpPr>
            <p:nvPr/>
          </p:nvCxnSpPr>
          <p:spPr>
            <a:xfrm flipV="1">
              <a:off x="3491880" y="5421254"/>
              <a:ext cx="72008" cy="78044"/>
            </a:xfrm>
            <a:prstGeom prst="line">
              <a:avLst/>
            </a:prstGeom>
            <a:ln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80" name="正方形/長方形 179"/>
            <p:cNvSpPr/>
            <p:nvPr/>
          </p:nvSpPr>
          <p:spPr>
            <a:xfrm>
              <a:off x="3995936" y="5069395"/>
              <a:ext cx="576064" cy="574903"/>
            </a:xfrm>
            <a:prstGeom prst="rect">
              <a:avLst/>
            </a:prstGeom>
            <a:noFill/>
            <a:ln w="952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cxnSp>
          <p:nvCxnSpPr>
            <p:cNvPr id="181" name="直線コネクタ 180"/>
            <p:cNvCxnSpPr/>
            <p:nvPr/>
          </p:nvCxnSpPr>
          <p:spPr>
            <a:xfrm flipV="1">
              <a:off x="3995936" y="5269751"/>
              <a:ext cx="72008" cy="206915"/>
            </a:xfrm>
            <a:prstGeom prst="line">
              <a:avLst/>
            </a:prstGeom>
            <a:ln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2" name="直線コネクタ 181"/>
            <p:cNvCxnSpPr/>
            <p:nvPr/>
          </p:nvCxnSpPr>
          <p:spPr>
            <a:xfrm>
              <a:off x="4067944" y="5278464"/>
              <a:ext cx="72008" cy="78382"/>
            </a:xfrm>
            <a:prstGeom prst="line">
              <a:avLst/>
            </a:prstGeom>
            <a:ln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3" name="直線コネクタ 182"/>
            <p:cNvCxnSpPr/>
            <p:nvPr/>
          </p:nvCxnSpPr>
          <p:spPr>
            <a:xfrm flipV="1">
              <a:off x="4139952" y="5182435"/>
              <a:ext cx="72008" cy="174411"/>
            </a:xfrm>
            <a:prstGeom prst="line">
              <a:avLst/>
            </a:prstGeom>
            <a:ln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4" name="直線コネクタ 183"/>
            <p:cNvCxnSpPr/>
            <p:nvPr/>
          </p:nvCxnSpPr>
          <p:spPr>
            <a:xfrm>
              <a:off x="4211960" y="5182435"/>
              <a:ext cx="144016" cy="381564"/>
            </a:xfrm>
            <a:prstGeom prst="line">
              <a:avLst/>
            </a:prstGeom>
            <a:ln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5" name="直線コネクタ 184"/>
            <p:cNvCxnSpPr/>
            <p:nvPr/>
          </p:nvCxnSpPr>
          <p:spPr>
            <a:xfrm flipV="1">
              <a:off x="4355976" y="5373208"/>
              <a:ext cx="72008" cy="190791"/>
            </a:xfrm>
            <a:prstGeom prst="line">
              <a:avLst/>
            </a:prstGeom>
            <a:ln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6" name="直線コネクタ 185"/>
            <p:cNvCxnSpPr/>
            <p:nvPr/>
          </p:nvCxnSpPr>
          <p:spPr>
            <a:xfrm>
              <a:off x="4427984" y="5356846"/>
              <a:ext cx="72008" cy="207153"/>
            </a:xfrm>
            <a:prstGeom prst="line">
              <a:avLst/>
            </a:prstGeom>
            <a:ln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7" name="直線コネクタ 186"/>
            <p:cNvCxnSpPr/>
            <p:nvPr/>
          </p:nvCxnSpPr>
          <p:spPr>
            <a:xfrm flipV="1">
              <a:off x="4499992" y="5469476"/>
              <a:ext cx="72008" cy="94523"/>
            </a:xfrm>
            <a:prstGeom prst="line">
              <a:avLst/>
            </a:prstGeom>
            <a:ln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8" name="直線コネクタ 187"/>
            <p:cNvCxnSpPr/>
            <p:nvPr/>
          </p:nvCxnSpPr>
          <p:spPr>
            <a:xfrm>
              <a:off x="2987824" y="5736291"/>
              <a:ext cx="576064" cy="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9" name="直線コネクタ 188"/>
            <p:cNvCxnSpPr/>
            <p:nvPr/>
          </p:nvCxnSpPr>
          <p:spPr>
            <a:xfrm>
              <a:off x="3995936" y="5460423"/>
              <a:ext cx="576064" cy="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90" name="テキスト ボックス 189"/>
            <p:cNvSpPr txBox="1"/>
            <p:nvPr/>
          </p:nvSpPr>
          <p:spPr>
            <a:xfrm>
              <a:off x="2644334" y="5333758"/>
              <a:ext cx="415498" cy="2308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kumimoji="1" lang="en-US" altLang="ja-JP" sz="900" dirty="0" smtClean="0"/>
                <a:t>1000</a:t>
              </a:r>
              <a:endParaRPr kumimoji="1" lang="ja-JP" altLang="en-US" sz="900" dirty="0"/>
            </a:p>
          </p:txBody>
        </p:sp>
        <p:sp>
          <p:nvSpPr>
            <p:cNvPr id="191" name="テキスト ボックス 190"/>
            <p:cNvSpPr txBox="1"/>
            <p:nvPr/>
          </p:nvSpPr>
          <p:spPr>
            <a:xfrm>
              <a:off x="2817458" y="5626115"/>
              <a:ext cx="242374" cy="2308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kumimoji="1" lang="en-US" altLang="ja-JP" sz="900" dirty="0" smtClean="0"/>
                <a:t>0</a:t>
              </a:r>
              <a:endParaRPr kumimoji="1" lang="ja-JP" altLang="en-US" sz="900" dirty="0"/>
            </a:p>
          </p:txBody>
        </p:sp>
        <p:sp>
          <p:nvSpPr>
            <p:cNvPr id="192" name="テキスト ボックス 191"/>
            <p:cNvSpPr txBox="1"/>
            <p:nvPr/>
          </p:nvSpPr>
          <p:spPr>
            <a:xfrm>
              <a:off x="2644334" y="4973718"/>
              <a:ext cx="415498" cy="2308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kumimoji="1" lang="en-US" altLang="ja-JP" sz="900" dirty="0" smtClean="0"/>
                <a:t>2000</a:t>
              </a:r>
              <a:endParaRPr kumimoji="1" lang="ja-JP" altLang="en-US" sz="900" dirty="0"/>
            </a:p>
          </p:txBody>
        </p:sp>
        <p:sp>
          <p:nvSpPr>
            <p:cNvPr id="193" name="テキスト ボックス 192"/>
            <p:cNvSpPr txBox="1"/>
            <p:nvPr/>
          </p:nvSpPr>
          <p:spPr>
            <a:xfrm>
              <a:off x="3825570" y="5354060"/>
              <a:ext cx="242374" cy="2308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kumimoji="1" lang="en-US" altLang="ja-JP" sz="900" dirty="0" smtClean="0"/>
                <a:t>0</a:t>
              </a:r>
              <a:endParaRPr kumimoji="1" lang="ja-JP" altLang="en-US" sz="900" dirty="0"/>
            </a:p>
          </p:txBody>
        </p:sp>
        <p:sp>
          <p:nvSpPr>
            <p:cNvPr id="194" name="テキスト ボックス 193"/>
            <p:cNvSpPr txBox="1"/>
            <p:nvPr/>
          </p:nvSpPr>
          <p:spPr>
            <a:xfrm>
              <a:off x="3652446" y="5018739"/>
              <a:ext cx="415498" cy="2308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ja-JP" sz="900" dirty="0" smtClean="0"/>
                <a:t>1000</a:t>
              </a:r>
              <a:endParaRPr kumimoji="1" lang="ja-JP" altLang="en-US" sz="900" dirty="0"/>
            </a:p>
          </p:txBody>
        </p:sp>
        <p:sp>
          <p:nvSpPr>
            <p:cNvPr id="195" name="テキスト ボックス 194"/>
            <p:cNvSpPr txBox="1"/>
            <p:nvPr/>
          </p:nvSpPr>
          <p:spPr>
            <a:xfrm>
              <a:off x="3674888" y="5549782"/>
              <a:ext cx="393056" cy="2308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ja-JP" sz="900" dirty="0" smtClean="0"/>
                <a:t>-300</a:t>
              </a:r>
              <a:endParaRPr kumimoji="1" lang="ja-JP" altLang="en-US" sz="900" dirty="0"/>
            </a:p>
          </p:txBody>
        </p:sp>
        <p:sp>
          <p:nvSpPr>
            <p:cNvPr id="196" name="右矢印 195"/>
            <p:cNvSpPr/>
            <p:nvPr/>
          </p:nvSpPr>
          <p:spPr>
            <a:xfrm>
              <a:off x="3625542" y="5280883"/>
              <a:ext cx="154370" cy="165158"/>
            </a:xfrm>
            <a:prstGeom prst="rightArrow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</p:grpSp>
    </p:spTree>
    <p:extLst>
      <p:ext uri="{BB962C8B-B14F-4D97-AF65-F5344CB8AC3E}">
        <p14:creationId xmlns:p14="http://schemas.microsoft.com/office/powerpoint/2010/main" val="419647279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標準デザイン">
  <a:themeElements>
    <a:clrScheme name="標準デザイン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標準デザイン">
      <a:majorFont>
        <a:latin typeface="Arial"/>
        <a:ea typeface="ＭＳ Ｐゴシック"/>
        <a:cs typeface=""/>
      </a:majorFont>
      <a:minorFont>
        <a:latin typeface="Arial"/>
        <a:ea typeface="ＭＳ Ｐゴシック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標準デザイン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標準デザイン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標準デザイン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標準デザイン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標準デザイン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標準デザイン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標準デザイン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標準デザイン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標準デザイン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標準デザイン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標準デザイン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標準デザイン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テーマ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テーマ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16097</TotalTime>
  <Words>406</Words>
  <Application>Microsoft Office PowerPoint</Application>
  <PresentationFormat>画面に合わせる (4:3)</PresentationFormat>
  <Paragraphs>174</Paragraphs>
  <Slides>17</Slides>
  <Notes>2</Notes>
  <HiddenSlides>0</HiddenSlides>
  <MMClips>0</MMClips>
  <ScaleCrop>false</ScaleCrop>
  <HeadingPairs>
    <vt:vector size="4" baseType="variant">
      <vt:variant>
        <vt:lpstr>テーマ</vt:lpstr>
      </vt:variant>
      <vt:variant>
        <vt:i4>1</vt:i4>
      </vt:variant>
      <vt:variant>
        <vt:lpstr>スライド タイトル</vt:lpstr>
      </vt:variant>
      <vt:variant>
        <vt:i4>17</vt:i4>
      </vt:variant>
    </vt:vector>
  </HeadingPairs>
  <TitlesOfParts>
    <vt:vector size="18" baseType="lpstr">
      <vt:lpstr>標準デザイン</vt:lpstr>
      <vt:lpstr>PowerPoint プレゼンテーション</vt:lpstr>
      <vt:lpstr>開発目的</vt:lpstr>
      <vt:lpstr>開発目的</vt:lpstr>
      <vt:lpstr>開発手段</vt:lpstr>
      <vt:lpstr>開発内容</vt:lpstr>
      <vt:lpstr>開発内容　コンポーネント群</vt:lpstr>
      <vt:lpstr>コンポーネント群の利用例</vt:lpstr>
      <vt:lpstr>組み込みセンサとして利用</vt:lpstr>
      <vt:lpstr>組み込みセンサとして利用</vt:lpstr>
      <vt:lpstr>アプリケーションとして利用</vt:lpstr>
      <vt:lpstr>アプリケーションとして利用</vt:lpstr>
      <vt:lpstr>外部コントローラとして利用</vt:lpstr>
      <vt:lpstr>外部コントローラとして利用</vt:lpstr>
      <vt:lpstr>PowerPoint プレゼンテーション</vt:lpstr>
      <vt:lpstr>開発内容　受信筐体</vt:lpstr>
      <vt:lpstr>開発内容　受信筐体</vt:lpstr>
      <vt:lpstr>開発内容　受信筐体</vt:lpstr>
    </vt:vector>
  </TitlesOfParts>
  <Company>芝浦工業大学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スライド 1</dc:title>
  <dc:creator>HASE</dc:creator>
  <cp:lastModifiedBy>masaru</cp:lastModifiedBy>
  <cp:revision>1074</cp:revision>
  <dcterms:created xsi:type="dcterms:W3CDTF">2009-08-06T04:24:34Z</dcterms:created>
  <dcterms:modified xsi:type="dcterms:W3CDTF">2014-01-15T10:53:03Z</dcterms:modified>
</cp:coreProperties>
</file>