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47"/>
  </p:handoutMasterIdLst>
  <p:sldIdLst>
    <p:sldId id="256" r:id="rId2"/>
    <p:sldId id="257" r:id="rId3"/>
    <p:sldId id="258" r:id="rId4"/>
    <p:sldId id="259" r:id="rId5"/>
    <p:sldId id="260" r:id="rId6"/>
    <p:sldId id="303" r:id="rId7"/>
    <p:sldId id="304" r:id="rId8"/>
    <p:sldId id="261" r:id="rId9"/>
    <p:sldId id="262" r:id="rId10"/>
    <p:sldId id="263" r:id="rId11"/>
    <p:sldId id="264" r:id="rId12"/>
    <p:sldId id="265" r:id="rId13"/>
    <p:sldId id="266" r:id="rId14"/>
    <p:sldId id="267" r:id="rId15"/>
    <p:sldId id="300" r:id="rId16"/>
    <p:sldId id="305" r:id="rId17"/>
    <p:sldId id="268" r:id="rId18"/>
    <p:sldId id="269" r:id="rId19"/>
    <p:sldId id="270" r:id="rId20"/>
    <p:sldId id="292" r:id="rId21"/>
    <p:sldId id="271" r:id="rId22"/>
    <p:sldId id="306" r:id="rId23"/>
    <p:sldId id="272" r:id="rId24"/>
    <p:sldId id="273" r:id="rId25"/>
    <p:sldId id="307" r:id="rId26"/>
    <p:sldId id="275" r:id="rId27"/>
    <p:sldId id="276" r:id="rId28"/>
    <p:sldId id="295" r:id="rId29"/>
    <p:sldId id="302" r:id="rId30"/>
    <p:sldId id="308" r:id="rId31"/>
    <p:sldId id="280" r:id="rId32"/>
    <p:sldId id="297" r:id="rId33"/>
    <p:sldId id="298" r:id="rId34"/>
    <p:sldId id="279" r:id="rId35"/>
    <p:sldId id="289" r:id="rId36"/>
    <p:sldId id="284" r:id="rId37"/>
    <p:sldId id="285" r:id="rId38"/>
    <p:sldId id="290" r:id="rId39"/>
    <p:sldId id="299" r:id="rId40"/>
    <p:sldId id="291" r:id="rId41"/>
    <p:sldId id="287" r:id="rId42"/>
    <p:sldId id="288" r:id="rId43"/>
    <p:sldId id="293" r:id="rId44"/>
    <p:sldId id="294" r:id="rId45"/>
    <p:sldId id="301" r:id="rId46"/>
  </p:sldIdLst>
  <p:sldSz cx="12192000" cy="6858000"/>
  <p:notesSz cx="6888163" cy="100203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中間スタイル 1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46" d="100"/>
          <a:sy n="46" d="100"/>
        </p:scale>
        <p:origin x="78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902075" y="0"/>
            <a:ext cx="2984500" cy="501650"/>
          </a:xfrm>
          <a:prstGeom prst="rect">
            <a:avLst/>
          </a:prstGeom>
        </p:spPr>
        <p:txBody>
          <a:bodyPr vert="horz" lIns="91440" tIns="45720" rIns="91440" bIns="45720" rtlCol="0"/>
          <a:lstStyle>
            <a:lvl1pPr algn="r">
              <a:defRPr sz="1200"/>
            </a:lvl1pPr>
          </a:lstStyle>
          <a:p>
            <a:fld id="{13980C34-50CB-4132-8353-BFDD6EB0C197}" type="datetimeFigureOut">
              <a:rPr kumimoji="1" lang="ja-JP" altLang="en-US" smtClean="0"/>
              <a:t>2014/12/15</a:t>
            </a:fld>
            <a:endParaRPr kumimoji="1" lang="ja-JP" altLang="en-US"/>
          </a:p>
        </p:txBody>
      </p:sp>
      <p:sp>
        <p:nvSpPr>
          <p:cNvPr id="4" name="フッター プレースホルダー 3"/>
          <p:cNvSpPr>
            <a:spLocks noGrp="1"/>
          </p:cNvSpPr>
          <p:nvPr>
            <p:ph type="ftr" sz="quarter" idx="2"/>
          </p:nvPr>
        </p:nvSpPr>
        <p:spPr>
          <a:xfrm>
            <a:off x="0" y="9518650"/>
            <a:ext cx="2984500" cy="50165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902075" y="9518650"/>
            <a:ext cx="2984500" cy="501650"/>
          </a:xfrm>
          <a:prstGeom prst="rect">
            <a:avLst/>
          </a:prstGeom>
        </p:spPr>
        <p:txBody>
          <a:bodyPr vert="horz" lIns="91440" tIns="45720" rIns="91440" bIns="45720" rtlCol="0" anchor="b"/>
          <a:lstStyle>
            <a:lvl1pPr algn="r">
              <a:defRPr sz="1200"/>
            </a:lvl1pPr>
          </a:lstStyle>
          <a:p>
            <a:fld id="{C64064EA-F8F4-4903-A890-00A615D1E12A}" type="slidenum">
              <a:rPr kumimoji="1" lang="ja-JP" altLang="en-US" smtClean="0"/>
              <a:t>‹#›</a:t>
            </a:fld>
            <a:endParaRPr kumimoji="1" lang="ja-JP" altLang="en-US"/>
          </a:p>
        </p:txBody>
      </p:sp>
    </p:spTree>
    <p:extLst>
      <p:ext uri="{BB962C8B-B14F-4D97-AF65-F5344CB8AC3E}">
        <p14:creationId xmlns:p14="http://schemas.microsoft.com/office/powerpoint/2010/main" val="405601645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03AD4E01-0E0A-4391-BDC8-C0A23D3CDCB2}" type="datetimeFigureOut">
              <a:rPr kumimoji="1" lang="ja-JP" altLang="en-US" smtClean="0"/>
              <a:t>2014/12/15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19FB4FA-C861-4463-BD2F-CA170CE5F90C}" type="slidenum">
              <a:rPr kumimoji="1" lang="ja-JP" altLang="en-US" smtClean="0"/>
              <a:t>‹#›</a:t>
            </a:fld>
            <a:endParaRPr kumimoji="1" lang="ja-JP" altLang="en-US"/>
          </a:p>
        </p:txBody>
      </p:sp>
    </p:spTree>
    <p:extLst>
      <p:ext uri="{BB962C8B-B14F-4D97-AF65-F5344CB8AC3E}">
        <p14:creationId xmlns:p14="http://schemas.microsoft.com/office/powerpoint/2010/main" val="3997854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3AD4E01-0E0A-4391-BDC8-C0A23D3CDCB2}" type="datetimeFigureOut">
              <a:rPr kumimoji="1" lang="ja-JP" altLang="en-US" smtClean="0"/>
              <a:t>2014/12/15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19FB4FA-C861-4463-BD2F-CA170CE5F90C}" type="slidenum">
              <a:rPr kumimoji="1" lang="ja-JP" altLang="en-US" smtClean="0"/>
              <a:t>‹#›</a:t>
            </a:fld>
            <a:endParaRPr kumimoji="1" lang="ja-JP" altLang="en-US"/>
          </a:p>
        </p:txBody>
      </p:sp>
    </p:spTree>
    <p:extLst>
      <p:ext uri="{BB962C8B-B14F-4D97-AF65-F5344CB8AC3E}">
        <p14:creationId xmlns:p14="http://schemas.microsoft.com/office/powerpoint/2010/main" val="2700067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3AD4E01-0E0A-4391-BDC8-C0A23D3CDCB2}" type="datetimeFigureOut">
              <a:rPr kumimoji="1" lang="ja-JP" altLang="en-US" smtClean="0"/>
              <a:t>2014/12/15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19FB4FA-C861-4463-BD2F-CA170CE5F90C}" type="slidenum">
              <a:rPr kumimoji="1" lang="ja-JP" altLang="en-US" smtClean="0"/>
              <a:t>‹#›</a:t>
            </a:fld>
            <a:endParaRPr kumimoji="1" lang="ja-JP" altLang="en-US"/>
          </a:p>
        </p:txBody>
      </p:sp>
    </p:spTree>
    <p:extLst>
      <p:ext uri="{BB962C8B-B14F-4D97-AF65-F5344CB8AC3E}">
        <p14:creationId xmlns:p14="http://schemas.microsoft.com/office/powerpoint/2010/main" val="3302056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3AD4E01-0E0A-4391-BDC8-C0A23D3CDCB2}" type="datetimeFigureOut">
              <a:rPr kumimoji="1" lang="ja-JP" altLang="en-US" smtClean="0"/>
              <a:t>2014/12/15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19FB4FA-C861-4463-BD2F-CA170CE5F90C}" type="slidenum">
              <a:rPr kumimoji="1" lang="ja-JP" altLang="en-US" smtClean="0"/>
              <a:t>‹#›</a:t>
            </a:fld>
            <a:endParaRPr kumimoji="1" lang="ja-JP" altLang="en-US"/>
          </a:p>
        </p:txBody>
      </p:sp>
    </p:spTree>
    <p:extLst>
      <p:ext uri="{BB962C8B-B14F-4D97-AF65-F5344CB8AC3E}">
        <p14:creationId xmlns:p14="http://schemas.microsoft.com/office/powerpoint/2010/main" val="1564198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03AD4E01-0E0A-4391-BDC8-C0A23D3CDCB2}" type="datetimeFigureOut">
              <a:rPr kumimoji="1" lang="ja-JP" altLang="en-US" smtClean="0"/>
              <a:t>2014/12/15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19FB4FA-C861-4463-BD2F-CA170CE5F90C}" type="slidenum">
              <a:rPr kumimoji="1" lang="ja-JP" altLang="en-US" smtClean="0"/>
              <a:t>‹#›</a:t>
            </a:fld>
            <a:endParaRPr kumimoji="1" lang="ja-JP" altLang="en-US"/>
          </a:p>
        </p:txBody>
      </p:sp>
    </p:spTree>
    <p:extLst>
      <p:ext uri="{BB962C8B-B14F-4D97-AF65-F5344CB8AC3E}">
        <p14:creationId xmlns:p14="http://schemas.microsoft.com/office/powerpoint/2010/main" val="2737336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03AD4E01-0E0A-4391-BDC8-C0A23D3CDCB2}" type="datetimeFigureOut">
              <a:rPr kumimoji="1" lang="ja-JP" altLang="en-US" smtClean="0"/>
              <a:t>2014/12/15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19FB4FA-C861-4463-BD2F-CA170CE5F90C}" type="slidenum">
              <a:rPr kumimoji="1" lang="ja-JP" altLang="en-US" smtClean="0"/>
              <a:t>‹#›</a:t>
            </a:fld>
            <a:endParaRPr kumimoji="1" lang="ja-JP" altLang="en-US"/>
          </a:p>
        </p:txBody>
      </p:sp>
    </p:spTree>
    <p:extLst>
      <p:ext uri="{BB962C8B-B14F-4D97-AF65-F5344CB8AC3E}">
        <p14:creationId xmlns:p14="http://schemas.microsoft.com/office/powerpoint/2010/main" val="1561511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03AD4E01-0E0A-4391-BDC8-C0A23D3CDCB2}" type="datetimeFigureOut">
              <a:rPr kumimoji="1" lang="ja-JP" altLang="en-US" smtClean="0"/>
              <a:t>2014/12/15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119FB4FA-C861-4463-BD2F-CA170CE5F90C}" type="slidenum">
              <a:rPr kumimoji="1" lang="ja-JP" altLang="en-US" smtClean="0"/>
              <a:t>‹#›</a:t>
            </a:fld>
            <a:endParaRPr kumimoji="1" lang="ja-JP" altLang="en-US"/>
          </a:p>
        </p:txBody>
      </p:sp>
    </p:spTree>
    <p:extLst>
      <p:ext uri="{BB962C8B-B14F-4D97-AF65-F5344CB8AC3E}">
        <p14:creationId xmlns:p14="http://schemas.microsoft.com/office/powerpoint/2010/main" val="3884772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03AD4E01-0E0A-4391-BDC8-C0A23D3CDCB2}" type="datetimeFigureOut">
              <a:rPr kumimoji="1" lang="ja-JP" altLang="en-US" smtClean="0"/>
              <a:t>2014/12/15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119FB4FA-C861-4463-BD2F-CA170CE5F90C}" type="slidenum">
              <a:rPr kumimoji="1" lang="ja-JP" altLang="en-US" smtClean="0"/>
              <a:t>‹#›</a:t>
            </a:fld>
            <a:endParaRPr kumimoji="1" lang="ja-JP" altLang="en-US"/>
          </a:p>
        </p:txBody>
      </p:sp>
    </p:spTree>
    <p:extLst>
      <p:ext uri="{BB962C8B-B14F-4D97-AF65-F5344CB8AC3E}">
        <p14:creationId xmlns:p14="http://schemas.microsoft.com/office/powerpoint/2010/main" val="3812295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3AD4E01-0E0A-4391-BDC8-C0A23D3CDCB2}" type="datetimeFigureOut">
              <a:rPr kumimoji="1" lang="ja-JP" altLang="en-US" smtClean="0"/>
              <a:t>2014/12/15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119FB4FA-C861-4463-BD2F-CA170CE5F90C}" type="slidenum">
              <a:rPr kumimoji="1" lang="ja-JP" altLang="en-US" smtClean="0"/>
              <a:t>‹#›</a:t>
            </a:fld>
            <a:endParaRPr kumimoji="1" lang="ja-JP" altLang="en-US"/>
          </a:p>
        </p:txBody>
      </p:sp>
    </p:spTree>
    <p:extLst>
      <p:ext uri="{BB962C8B-B14F-4D97-AF65-F5344CB8AC3E}">
        <p14:creationId xmlns:p14="http://schemas.microsoft.com/office/powerpoint/2010/main" val="2856670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03AD4E01-0E0A-4391-BDC8-C0A23D3CDCB2}" type="datetimeFigureOut">
              <a:rPr kumimoji="1" lang="ja-JP" altLang="en-US" smtClean="0"/>
              <a:t>2014/12/15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19FB4FA-C861-4463-BD2F-CA170CE5F90C}" type="slidenum">
              <a:rPr kumimoji="1" lang="ja-JP" altLang="en-US" smtClean="0"/>
              <a:t>‹#›</a:t>
            </a:fld>
            <a:endParaRPr kumimoji="1" lang="ja-JP" altLang="en-US"/>
          </a:p>
        </p:txBody>
      </p:sp>
    </p:spTree>
    <p:extLst>
      <p:ext uri="{BB962C8B-B14F-4D97-AF65-F5344CB8AC3E}">
        <p14:creationId xmlns:p14="http://schemas.microsoft.com/office/powerpoint/2010/main" val="4168558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03AD4E01-0E0A-4391-BDC8-C0A23D3CDCB2}" type="datetimeFigureOut">
              <a:rPr kumimoji="1" lang="ja-JP" altLang="en-US" smtClean="0"/>
              <a:t>2014/12/15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19FB4FA-C861-4463-BD2F-CA170CE5F90C}" type="slidenum">
              <a:rPr kumimoji="1" lang="ja-JP" altLang="en-US" smtClean="0"/>
              <a:t>‹#›</a:t>
            </a:fld>
            <a:endParaRPr kumimoji="1" lang="ja-JP" altLang="en-US"/>
          </a:p>
        </p:txBody>
      </p:sp>
    </p:spTree>
    <p:extLst>
      <p:ext uri="{BB962C8B-B14F-4D97-AF65-F5344CB8AC3E}">
        <p14:creationId xmlns:p14="http://schemas.microsoft.com/office/powerpoint/2010/main" val="3689599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AD4E01-0E0A-4391-BDC8-C0A23D3CDCB2}" type="datetimeFigureOut">
              <a:rPr kumimoji="1" lang="ja-JP" altLang="en-US" smtClean="0"/>
              <a:t>2014/12/15</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9FB4FA-C861-4463-BD2F-CA170CE5F90C}" type="slidenum">
              <a:rPr kumimoji="1" lang="ja-JP" altLang="en-US" smtClean="0"/>
              <a:t>‹#›</a:t>
            </a:fld>
            <a:endParaRPr kumimoji="1" lang="ja-JP" altLang="en-US"/>
          </a:p>
        </p:txBody>
      </p:sp>
    </p:spTree>
    <p:extLst>
      <p:ext uri="{BB962C8B-B14F-4D97-AF65-F5344CB8AC3E}">
        <p14:creationId xmlns:p14="http://schemas.microsoft.com/office/powerpoint/2010/main" val="21613246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 Target="slide30.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mp4"/><Relationship Id="rId1" Type="http://schemas.openxmlformats.org/officeDocument/2006/relationships/video" Target="NULL" TargetMode="External"/><Relationship Id="rId6" Type="http://schemas.openxmlformats.org/officeDocument/2006/relationships/image" Target="../media/image37.png"/><Relationship Id="rId5" Type="http://schemas.openxmlformats.org/officeDocument/2006/relationships/image" Target="../media/image31.pn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www.openrtm.org/openrtm/ja/project/contest2014_6"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862445" y="1163926"/>
            <a:ext cx="10467109" cy="2387600"/>
          </a:xfrm>
        </p:spPr>
        <p:txBody>
          <a:bodyPr/>
          <a:lstStyle/>
          <a:p>
            <a:r>
              <a:rPr lang="ja-JP" altLang="en-US" dirty="0"/>
              <a:t>オフィスソフトを操作するための</a:t>
            </a:r>
            <a:r>
              <a:rPr lang="en-US" altLang="ja-JP" dirty="0"/>
              <a:t>RTC</a:t>
            </a:r>
            <a:r>
              <a:rPr lang="ja-JP" altLang="en-US" dirty="0"/>
              <a:t>群</a:t>
            </a:r>
            <a:endParaRPr kumimoji="1" lang="ja-JP" altLang="en-US" dirty="0"/>
          </a:p>
        </p:txBody>
      </p:sp>
      <p:sp>
        <p:nvSpPr>
          <p:cNvPr id="3" name="サブタイトル 2"/>
          <p:cNvSpPr>
            <a:spLocks noGrp="1"/>
          </p:cNvSpPr>
          <p:nvPr>
            <p:ph type="subTitle" idx="1"/>
          </p:nvPr>
        </p:nvSpPr>
        <p:spPr>
          <a:xfrm>
            <a:off x="1524000" y="5534747"/>
            <a:ext cx="9144000" cy="1655762"/>
          </a:xfrm>
        </p:spPr>
        <p:txBody>
          <a:bodyPr/>
          <a:lstStyle/>
          <a:p>
            <a:r>
              <a:rPr kumimoji="1" lang="ja-JP" altLang="en-US" dirty="0" smtClean="0"/>
              <a:t>宮本 信彦</a:t>
            </a:r>
            <a:endParaRPr kumimoji="1" lang="ja-JP" altLang="en-US" dirty="0"/>
          </a:p>
        </p:txBody>
      </p:sp>
      <p:sp>
        <p:nvSpPr>
          <p:cNvPr id="5" name="正方形/長方形 4">
            <a:hlinkClick r:id="rId2" action="ppaction://hlinksldjump"/>
          </p:cNvPr>
          <p:cNvSpPr/>
          <p:nvPr/>
        </p:nvSpPr>
        <p:spPr>
          <a:xfrm>
            <a:off x="10411691" y="6089073"/>
            <a:ext cx="1537854" cy="5818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225351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en-US" altLang="ja-JP" dirty="0" smtClean="0"/>
              <a:t>Excel</a:t>
            </a:r>
            <a:r>
              <a:rPr lang="ja-JP" altLang="en-US" dirty="0" err="1" smtClean="0"/>
              <a:t>、</a:t>
            </a:r>
            <a:r>
              <a:rPr lang="en-US" altLang="ja-JP" dirty="0" err="1" smtClean="0"/>
              <a:t>Calc</a:t>
            </a:r>
            <a:r>
              <a:rPr lang="en-US" altLang="ja-JP" dirty="0" smtClean="0"/>
              <a:t>(</a:t>
            </a:r>
            <a:r>
              <a:rPr lang="ja-JP" altLang="en-US" dirty="0" smtClean="0"/>
              <a:t>表計算</a:t>
            </a:r>
            <a:r>
              <a:rPr lang="en-US" altLang="ja-JP" dirty="0" smtClean="0"/>
              <a:t>)</a:t>
            </a:r>
            <a:r>
              <a:rPr lang="ja-JP" altLang="en-US" dirty="0" smtClean="0"/>
              <a:t>を操作するための</a:t>
            </a:r>
            <a:r>
              <a:rPr lang="en-US" altLang="ja-JP" dirty="0" smtClean="0"/>
              <a:t>RTC</a:t>
            </a:r>
            <a:endParaRPr kumimoji="1" lang="ja-JP" altLang="en-US" dirty="0"/>
          </a:p>
        </p:txBody>
      </p:sp>
      <p:sp>
        <p:nvSpPr>
          <p:cNvPr id="5" name="コンテンツ プレースホルダー 2"/>
          <p:cNvSpPr txBox="1">
            <a:spLocks/>
          </p:cNvSpPr>
          <p:nvPr/>
        </p:nvSpPr>
        <p:spPr>
          <a:xfrm>
            <a:off x="838200" y="1688814"/>
            <a:ext cx="10515600" cy="24512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mtClean="0"/>
              <a:t>GUI</a:t>
            </a:r>
            <a:r>
              <a:rPr lang="ja-JP" altLang="en-US" smtClean="0"/>
              <a:t>を操作することでセルのデータを入出力するデータポートを追加</a:t>
            </a:r>
            <a:endParaRPr lang="ja-JP" altLang="en-US" dirty="0"/>
          </a:p>
        </p:txBody>
      </p:sp>
      <p:pic>
        <p:nvPicPr>
          <p:cNvPr id="3" name="図 2"/>
          <p:cNvPicPr>
            <a:picLocks noChangeAspect="1"/>
          </p:cNvPicPr>
          <p:nvPr/>
        </p:nvPicPr>
        <p:blipFill>
          <a:blip r:embed="rId2"/>
          <a:stretch>
            <a:fillRect/>
          </a:stretch>
        </p:blipFill>
        <p:spPr>
          <a:xfrm>
            <a:off x="2369605" y="2117824"/>
            <a:ext cx="7335502" cy="4723564"/>
          </a:xfrm>
          <a:prstGeom prst="rect">
            <a:avLst/>
          </a:prstGeom>
        </p:spPr>
      </p:pic>
    </p:spTree>
    <p:extLst>
      <p:ext uri="{BB962C8B-B14F-4D97-AF65-F5344CB8AC3E}">
        <p14:creationId xmlns:p14="http://schemas.microsoft.com/office/powerpoint/2010/main" val="8929419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en-US" altLang="ja-JP" dirty="0" smtClean="0"/>
              <a:t>Excel</a:t>
            </a:r>
            <a:r>
              <a:rPr lang="ja-JP" altLang="en-US" dirty="0" err="1" smtClean="0"/>
              <a:t>、</a:t>
            </a:r>
            <a:r>
              <a:rPr lang="en-US" altLang="ja-JP" dirty="0" err="1" smtClean="0"/>
              <a:t>Calc</a:t>
            </a:r>
            <a:r>
              <a:rPr lang="en-US" altLang="ja-JP" dirty="0" smtClean="0"/>
              <a:t>(</a:t>
            </a:r>
            <a:r>
              <a:rPr lang="ja-JP" altLang="en-US" dirty="0" smtClean="0"/>
              <a:t>表計算</a:t>
            </a:r>
            <a:r>
              <a:rPr lang="en-US" altLang="ja-JP" dirty="0" smtClean="0"/>
              <a:t>)</a:t>
            </a:r>
            <a:r>
              <a:rPr lang="ja-JP" altLang="en-US" dirty="0" smtClean="0"/>
              <a:t>を操作するための</a:t>
            </a:r>
            <a:r>
              <a:rPr lang="en-US" altLang="ja-JP" dirty="0" smtClean="0"/>
              <a:t>RTC</a:t>
            </a:r>
            <a:endParaRPr kumimoji="1" lang="ja-JP" altLang="en-US" dirty="0"/>
          </a:p>
        </p:txBody>
      </p:sp>
      <p:sp>
        <p:nvSpPr>
          <p:cNvPr id="3" name="コンテンツ プレースホルダー 2"/>
          <p:cNvSpPr>
            <a:spLocks noGrp="1"/>
          </p:cNvSpPr>
          <p:nvPr>
            <p:ph idx="1"/>
          </p:nvPr>
        </p:nvSpPr>
        <p:spPr>
          <a:xfrm>
            <a:off x="1428400" y="1690688"/>
            <a:ext cx="8779629" cy="530596"/>
          </a:xfrm>
        </p:spPr>
        <p:txBody>
          <a:bodyPr>
            <a:normAutofit/>
          </a:bodyPr>
          <a:lstStyle/>
          <a:p>
            <a:r>
              <a:rPr lang="ja-JP" altLang="en-US" dirty="0"/>
              <a:t>以上</a:t>
            </a:r>
            <a:r>
              <a:rPr kumimoji="1" lang="ja-JP" altLang="en-US" dirty="0" smtClean="0"/>
              <a:t>の手順でデータポートの生成、接続ができる</a:t>
            </a:r>
            <a:endParaRPr kumimoji="1" lang="ja-JP" altLang="en-US" dirty="0"/>
          </a:p>
        </p:txBody>
      </p:sp>
      <p:pic>
        <p:nvPicPr>
          <p:cNvPr id="4" name="図 3"/>
          <p:cNvPicPr>
            <a:picLocks noChangeAspect="1"/>
          </p:cNvPicPr>
          <p:nvPr/>
        </p:nvPicPr>
        <p:blipFill>
          <a:blip r:embed="rId2"/>
          <a:stretch>
            <a:fillRect/>
          </a:stretch>
        </p:blipFill>
        <p:spPr>
          <a:xfrm>
            <a:off x="1785678" y="2582486"/>
            <a:ext cx="7405399" cy="3633705"/>
          </a:xfrm>
          <a:prstGeom prst="rect">
            <a:avLst/>
          </a:prstGeom>
        </p:spPr>
      </p:pic>
    </p:spTree>
    <p:extLst>
      <p:ext uri="{BB962C8B-B14F-4D97-AF65-F5344CB8AC3E}">
        <p14:creationId xmlns:p14="http://schemas.microsoft.com/office/powerpoint/2010/main" val="19446600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en-US" altLang="ja-JP" dirty="0" smtClean="0"/>
              <a:t>Excel</a:t>
            </a:r>
            <a:r>
              <a:rPr lang="ja-JP" altLang="en-US" dirty="0" err="1" smtClean="0"/>
              <a:t>、</a:t>
            </a:r>
            <a:r>
              <a:rPr lang="en-US" altLang="ja-JP" dirty="0" err="1" smtClean="0"/>
              <a:t>Calc</a:t>
            </a:r>
            <a:r>
              <a:rPr lang="en-US" altLang="ja-JP" dirty="0" smtClean="0"/>
              <a:t>(</a:t>
            </a:r>
            <a:r>
              <a:rPr lang="ja-JP" altLang="en-US" dirty="0" smtClean="0"/>
              <a:t>表計算</a:t>
            </a:r>
            <a:r>
              <a:rPr lang="en-US" altLang="ja-JP" dirty="0" smtClean="0"/>
              <a:t>)</a:t>
            </a:r>
            <a:r>
              <a:rPr lang="ja-JP" altLang="en-US" dirty="0" smtClean="0"/>
              <a:t>を操作するための</a:t>
            </a:r>
            <a:r>
              <a:rPr lang="en-US" altLang="ja-JP" dirty="0" smtClean="0"/>
              <a:t>RTC</a:t>
            </a:r>
            <a:endParaRPr kumimoji="1" lang="ja-JP" altLang="en-US" dirty="0"/>
          </a:p>
        </p:txBody>
      </p:sp>
      <p:pic>
        <p:nvPicPr>
          <p:cNvPr id="4" name="図 3"/>
          <p:cNvPicPr>
            <a:picLocks noChangeAspect="1"/>
          </p:cNvPicPr>
          <p:nvPr/>
        </p:nvPicPr>
        <p:blipFill>
          <a:blip r:embed="rId4"/>
          <a:stretch>
            <a:fillRect/>
          </a:stretch>
        </p:blipFill>
        <p:spPr>
          <a:xfrm>
            <a:off x="0" y="3264335"/>
            <a:ext cx="5427630" cy="2663247"/>
          </a:xfrm>
          <a:prstGeom prst="rect">
            <a:avLst/>
          </a:prstGeom>
        </p:spPr>
      </p:pic>
      <p:sp>
        <p:nvSpPr>
          <p:cNvPr id="6" name="コンテンツ プレースホルダー 2"/>
          <p:cNvSpPr txBox="1">
            <a:spLocks/>
          </p:cNvSpPr>
          <p:nvPr/>
        </p:nvSpPr>
        <p:spPr>
          <a:xfrm>
            <a:off x="55530" y="1946915"/>
            <a:ext cx="6082146" cy="5305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err="1" smtClean="0"/>
              <a:t>InPort</a:t>
            </a:r>
            <a:r>
              <a:rPr lang="ja-JP" altLang="en-US" dirty="0" smtClean="0"/>
              <a:t>で受信したデータをセルに入力</a:t>
            </a:r>
            <a:endParaRPr lang="ja-JP" altLang="en-US" dirty="0"/>
          </a:p>
        </p:txBody>
      </p:sp>
      <p:pic>
        <p:nvPicPr>
          <p:cNvPr id="5" name="9">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137676" y="2212213"/>
            <a:ext cx="5802313" cy="4351338"/>
          </a:xfrm>
        </p:spPr>
      </p:pic>
      <p:grpSp>
        <p:nvGrpSpPr>
          <p:cNvPr id="8" name="グループ化 7"/>
          <p:cNvGrpSpPr/>
          <p:nvPr/>
        </p:nvGrpSpPr>
        <p:grpSpPr>
          <a:xfrm>
            <a:off x="8565958" y="2252252"/>
            <a:ext cx="1475509" cy="558681"/>
            <a:chOff x="8565958" y="2252252"/>
            <a:chExt cx="1475509" cy="558681"/>
          </a:xfrm>
        </p:grpSpPr>
        <p:sp>
          <p:nvSpPr>
            <p:cNvPr id="7" name="正方形/長方形 6"/>
            <p:cNvSpPr/>
            <p:nvPr/>
          </p:nvSpPr>
          <p:spPr>
            <a:xfrm>
              <a:off x="8565958" y="2252252"/>
              <a:ext cx="1475509" cy="558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8657381" y="2346926"/>
              <a:ext cx="1289135" cy="369332"/>
            </a:xfrm>
            <a:prstGeom prst="rect">
              <a:avLst/>
            </a:prstGeom>
          </p:spPr>
          <p:txBody>
            <a:bodyPr wrap="none">
              <a:spAutoFit/>
            </a:bodyPr>
            <a:lstStyle/>
            <a:p>
              <a:r>
                <a:rPr lang="ja-JP" altLang="en-US" dirty="0" smtClean="0"/>
                <a:t>入力データ</a:t>
              </a:r>
              <a:endParaRPr lang="ja-JP" altLang="en-US" dirty="0"/>
            </a:p>
          </p:txBody>
        </p:sp>
      </p:grpSp>
    </p:spTree>
    <p:extLst>
      <p:ext uri="{BB962C8B-B14F-4D97-AF65-F5344CB8AC3E}">
        <p14:creationId xmlns:p14="http://schemas.microsoft.com/office/powerpoint/2010/main" val="44015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838200" y="365125"/>
            <a:ext cx="10515600" cy="1325563"/>
          </a:xfrm>
        </p:spPr>
        <p:txBody>
          <a:bodyPr/>
          <a:lstStyle/>
          <a:p>
            <a:pPr algn="ctr"/>
            <a:r>
              <a:rPr lang="en-US" altLang="ja-JP" dirty="0" smtClean="0"/>
              <a:t>Excel</a:t>
            </a:r>
            <a:r>
              <a:rPr lang="ja-JP" altLang="en-US" dirty="0" err="1" smtClean="0"/>
              <a:t>、</a:t>
            </a:r>
            <a:r>
              <a:rPr lang="en-US" altLang="ja-JP" dirty="0" err="1" smtClean="0"/>
              <a:t>Calc</a:t>
            </a:r>
            <a:r>
              <a:rPr lang="en-US" altLang="ja-JP" dirty="0" smtClean="0"/>
              <a:t>(</a:t>
            </a:r>
            <a:r>
              <a:rPr lang="ja-JP" altLang="en-US" dirty="0" smtClean="0"/>
              <a:t>表計算</a:t>
            </a:r>
            <a:r>
              <a:rPr lang="en-US" altLang="ja-JP" dirty="0" smtClean="0"/>
              <a:t>)</a:t>
            </a:r>
            <a:r>
              <a:rPr lang="ja-JP" altLang="en-US" dirty="0" smtClean="0"/>
              <a:t>を操作するための</a:t>
            </a:r>
            <a:r>
              <a:rPr lang="en-US" altLang="ja-JP" dirty="0" smtClean="0"/>
              <a:t>RTC</a:t>
            </a:r>
            <a:endParaRPr kumimoji="1" lang="ja-JP" altLang="en-US" dirty="0"/>
          </a:p>
        </p:txBody>
      </p:sp>
      <p:sp>
        <p:nvSpPr>
          <p:cNvPr id="7" name="コンテンツ プレースホルダー 2"/>
          <p:cNvSpPr txBox="1">
            <a:spLocks/>
          </p:cNvSpPr>
          <p:nvPr/>
        </p:nvSpPr>
        <p:spPr>
          <a:xfrm>
            <a:off x="55530" y="1946915"/>
            <a:ext cx="6082146" cy="5305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smtClean="0"/>
              <a:t>セルの値を</a:t>
            </a:r>
            <a:r>
              <a:rPr lang="en-US" altLang="ja-JP" dirty="0" err="1" smtClean="0"/>
              <a:t>OutPort</a:t>
            </a:r>
            <a:r>
              <a:rPr lang="ja-JP" altLang="en-US" dirty="0" smtClean="0"/>
              <a:t>から出力</a:t>
            </a:r>
            <a:endParaRPr lang="ja-JP" altLang="en-US" dirty="0"/>
          </a:p>
        </p:txBody>
      </p:sp>
      <p:pic>
        <p:nvPicPr>
          <p:cNvPr id="8" name="図 7"/>
          <p:cNvPicPr>
            <a:picLocks noChangeAspect="1"/>
          </p:cNvPicPr>
          <p:nvPr/>
        </p:nvPicPr>
        <p:blipFill>
          <a:blip r:embed="rId4"/>
          <a:stretch>
            <a:fillRect/>
          </a:stretch>
        </p:blipFill>
        <p:spPr>
          <a:xfrm>
            <a:off x="463119" y="3470439"/>
            <a:ext cx="4657143" cy="2457143"/>
          </a:xfrm>
          <a:prstGeom prst="rect">
            <a:avLst/>
          </a:prstGeom>
        </p:spPr>
      </p:pic>
      <p:pic>
        <p:nvPicPr>
          <p:cNvPr id="5" name="10">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137676" y="2477511"/>
            <a:ext cx="5802313" cy="4351338"/>
          </a:xfrm>
        </p:spPr>
      </p:pic>
      <p:grpSp>
        <p:nvGrpSpPr>
          <p:cNvPr id="6" name="グループ化 5"/>
          <p:cNvGrpSpPr/>
          <p:nvPr/>
        </p:nvGrpSpPr>
        <p:grpSpPr>
          <a:xfrm>
            <a:off x="8447425" y="2573986"/>
            <a:ext cx="1475509" cy="558681"/>
            <a:chOff x="8565958" y="2252252"/>
            <a:chExt cx="1475509" cy="558681"/>
          </a:xfrm>
        </p:grpSpPr>
        <p:sp>
          <p:nvSpPr>
            <p:cNvPr id="9" name="正方形/長方形 8"/>
            <p:cNvSpPr/>
            <p:nvPr/>
          </p:nvSpPr>
          <p:spPr>
            <a:xfrm>
              <a:off x="8565958" y="2252252"/>
              <a:ext cx="1475509" cy="558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8657381" y="2346926"/>
              <a:ext cx="1265090" cy="369332"/>
            </a:xfrm>
            <a:prstGeom prst="rect">
              <a:avLst/>
            </a:prstGeom>
          </p:spPr>
          <p:txBody>
            <a:bodyPr wrap="none">
              <a:spAutoFit/>
            </a:bodyPr>
            <a:lstStyle/>
            <a:p>
              <a:r>
                <a:rPr lang="ja-JP" altLang="en-US"/>
                <a:t>出力</a:t>
              </a:r>
              <a:r>
                <a:rPr lang="ja-JP" altLang="en-US" smtClean="0"/>
                <a:t>データ</a:t>
              </a:r>
              <a:endParaRPr lang="ja-JP" altLang="en-US" dirty="0"/>
            </a:p>
          </p:txBody>
        </p:sp>
      </p:grpSp>
    </p:spTree>
    <p:extLst>
      <p:ext uri="{BB962C8B-B14F-4D97-AF65-F5344CB8AC3E}">
        <p14:creationId xmlns:p14="http://schemas.microsoft.com/office/powerpoint/2010/main" val="413228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en-US" altLang="ja-JP" dirty="0" smtClean="0"/>
              <a:t>Excel</a:t>
            </a:r>
            <a:r>
              <a:rPr lang="ja-JP" altLang="en-US" dirty="0" err="1" smtClean="0"/>
              <a:t>、</a:t>
            </a:r>
            <a:r>
              <a:rPr lang="en-US" altLang="ja-JP" dirty="0" err="1" smtClean="0"/>
              <a:t>Calc</a:t>
            </a:r>
            <a:r>
              <a:rPr lang="en-US" altLang="ja-JP" dirty="0" smtClean="0"/>
              <a:t>(</a:t>
            </a:r>
            <a:r>
              <a:rPr lang="ja-JP" altLang="en-US" dirty="0" smtClean="0"/>
              <a:t>表計算</a:t>
            </a:r>
            <a:r>
              <a:rPr lang="en-US" altLang="ja-JP" dirty="0" smtClean="0"/>
              <a:t>)</a:t>
            </a:r>
            <a:r>
              <a:rPr lang="ja-JP" altLang="en-US" dirty="0" smtClean="0"/>
              <a:t>を操作するための</a:t>
            </a:r>
            <a:r>
              <a:rPr lang="en-US" altLang="ja-JP" dirty="0" smtClean="0"/>
              <a:t>RTC</a:t>
            </a:r>
            <a:endParaRPr kumimoji="1" lang="ja-JP" altLang="en-US" dirty="0"/>
          </a:p>
        </p:txBody>
      </p:sp>
      <p:sp>
        <p:nvSpPr>
          <p:cNvPr id="4" name="コンテンツ プレースホルダー 2"/>
          <p:cNvSpPr txBox="1">
            <a:spLocks/>
          </p:cNvSpPr>
          <p:nvPr/>
        </p:nvSpPr>
        <p:spPr>
          <a:xfrm>
            <a:off x="0" y="1392382"/>
            <a:ext cx="9026125" cy="103535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err="1" smtClean="0"/>
              <a:t>InPort</a:t>
            </a:r>
            <a:r>
              <a:rPr lang="ja-JP" altLang="en-US" dirty="0" smtClean="0"/>
              <a:t>で受信したデータを数式で計算後</a:t>
            </a:r>
            <a:r>
              <a:rPr lang="en-US" altLang="ja-JP" dirty="0" err="1" smtClean="0"/>
              <a:t>OutPort</a:t>
            </a:r>
            <a:r>
              <a:rPr lang="ja-JP" altLang="en-US" dirty="0" smtClean="0"/>
              <a:t>から出力</a:t>
            </a:r>
            <a:endParaRPr lang="en-US" altLang="ja-JP" dirty="0" smtClean="0"/>
          </a:p>
          <a:p>
            <a:pPr lvl="1"/>
            <a:r>
              <a:rPr lang="en-US" altLang="ja-JP" dirty="0" err="1" smtClean="0"/>
              <a:t>OutPort</a:t>
            </a:r>
            <a:r>
              <a:rPr lang="ja-JP" altLang="en-US" dirty="0" smtClean="0"/>
              <a:t>と関連付けしたセルに数式を入力</a:t>
            </a:r>
            <a:endParaRPr lang="en-US" altLang="ja-JP" dirty="0" smtClean="0"/>
          </a:p>
          <a:p>
            <a:pPr lvl="1"/>
            <a:r>
              <a:rPr lang="ja-JP" altLang="en-US" dirty="0" smtClean="0"/>
              <a:t>以下の例は入力した値を</a:t>
            </a:r>
            <a:r>
              <a:rPr lang="en-US" altLang="ja-JP" dirty="0" smtClean="0"/>
              <a:t>3</a:t>
            </a:r>
            <a:r>
              <a:rPr lang="ja-JP" altLang="en-US" dirty="0" smtClean="0"/>
              <a:t>倍にして出力する単純な計算式です</a:t>
            </a:r>
            <a:endParaRPr lang="ja-JP" altLang="en-US" dirty="0"/>
          </a:p>
        </p:txBody>
      </p:sp>
      <p:pic>
        <p:nvPicPr>
          <p:cNvPr id="7" name="図 6"/>
          <p:cNvPicPr>
            <a:picLocks noChangeAspect="1"/>
          </p:cNvPicPr>
          <p:nvPr/>
        </p:nvPicPr>
        <p:blipFill>
          <a:blip r:embed="rId4"/>
          <a:stretch>
            <a:fillRect/>
          </a:stretch>
        </p:blipFill>
        <p:spPr>
          <a:xfrm>
            <a:off x="266425" y="3383125"/>
            <a:ext cx="5498745" cy="1438256"/>
          </a:xfrm>
          <a:prstGeom prst="rect">
            <a:avLst/>
          </a:prstGeom>
        </p:spPr>
      </p:pic>
      <p:pic>
        <p:nvPicPr>
          <p:cNvPr id="5" name="8">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249660" y="2427739"/>
            <a:ext cx="5802313" cy="4351338"/>
          </a:xfrm>
        </p:spPr>
      </p:pic>
      <p:sp>
        <p:nvSpPr>
          <p:cNvPr id="6" name="正方形/長方形 5"/>
          <p:cNvSpPr/>
          <p:nvPr/>
        </p:nvSpPr>
        <p:spPr>
          <a:xfrm>
            <a:off x="6920346" y="2427740"/>
            <a:ext cx="4433454" cy="290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8188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0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en-US" altLang="ja-JP" dirty="0" smtClean="0"/>
              <a:t>Excel</a:t>
            </a:r>
            <a:r>
              <a:rPr lang="ja-JP" altLang="en-US" dirty="0" err="1" smtClean="0"/>
              <a:t>、</a:t>
            </a:r>
            <a:r>
              <a:rPr lang="en-US" altLang="ja-JP" dirty="0" err="1" smtClean="0"/>
              <a:t>Calc</a:t>
            </a:r>
            <a:r>
              <a:rPr lang="en-US" altLang="ja-JP" dirty="0" smtClean="0"/>
              <a:t>(</a:t>
            </a:r>
            <a:r>
              <a:rPr lang="ja-JP" altLang="en-US" dirty="0" smtClean="0"/>
              <a:t>表計算</a:t>
            </a:r>
            <a:r>
              <a:rPr lang="en-US" altLang="ja-JP" dirty="0" smtClean="0"/>
              <a:t>)</a:t>
            </a:r>
            <a:r>
              <a:rPr lang="ja-JP" altLang="en-US" dirty="0" smtClean="0"/>
              <a:t>を操作するための</a:t>
            </a:r>
            <a:r>
              <a:rPr lang="en-US" altLang="ja-JP" dirty="0" smtClean="0"/>
              <a:t>RTC</a:t>
            </a:r>
            <a:endParaRPr kumimoji="1" lang="ja-JP" altLang="en-US" dirty="0"/>
          </a:p>
        </p:txBody>
      </p:sp>
      <p:sp>
        <p:nvSpPr>
          <p:cNvPr id="4" name="コンテンツ プレースホルダー 2"/>
          <p:cNvSpPr txBox="1">
            <a:spLocks/>
          </p:cNvSpPr>
          <p:nvPr/>
        </p:nvSpPr>
        <p:spPr>
          <a:xfrm>
            <a:off x="0" y="1548327"/>
            <a:ext cx="9892145" cy="13403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smtClean="0"/>
              <a:t>シミュレーションへの応用</a:t>
            </a:r>
            <a:endParaRPr lang="ja-JP" altLang="en-US" dirty="0"/>
          </a:p>
        </p:txBody>
      </p:sp>
      <p:sp>
        <p:nvSpPr>
          <p:cNvPr id="9" name="コンテンツ プレースホルダー 2"/>
          <p:cNvSpPr txBox="1">
            <a:spLocks/>
          </p:cNvSpPr>
          <p:nvPr/>
        </p:nvSpPr>
        <p:spPr>
          <a:xfrm>
            <a:off x="6563383" y="6246265"/>
            <a:ext cx="5430982" cy="8493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smtClean="0"/>
              <a:t>V-REP</a:t>
            </a:r>
            <a:r>
              <a:rPr lang="ja-JP" altLang="en-US" sz="2000" dirty="0" smtClean="0"/>
              <a:t>と</a:t>
            </a:r>
            <a:r>
              <a:rPr lang="en-US" altLang="ja-JP" sz="2000" dirty="0" smtClean="0"/>
              <a:t>V-REP</a:t>
            </a:r>
            <a:r>
              <a:rPr lang="ja-JP" altLang="en-US" sz="2000" dirty="0" smtClean="0"/>
              <a:t>の</a:t>
            </a:r>
            <a:r>
              <a:rPr lang="en-US" altLang="ja-JP" sz="2000" dirty="0" err="1" smtClean="0"/>
              <a:t>OpenRTM-aist</a:t>
            </a:r>
            <a:r>
              <a:rPr lang="ja-JP" altLang="en-US" sz="2000" dirty="0" smtClean="0"/>
              <a:t>対応プラグインを使用</a:t>
            </a:r>
            <a:endParaRPr lang="ja-JP" altLang="en-US" sz="2000" dirty="0"/>
          </a:p>
        </p:txBody>
      </p:sp>
      <p:sp>
        <p:nvSpPr>
          <p:cNvPr id="10" name="コンテンツ プレースホルダー 2"/>
          <p:cNvSpPr txBox="1">
            <a:spLocks/>
          </p:cNvSpPr>
          <p:nvPr/>
        </p:nvSpPr>
        <p:spPr>
          <a:xfrm>
            <a:off x="6407728" y="5320308"/>
            <a:ext cx="5354782" cy="5401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a:t>各</a:t>
            </a:r>
            <a:r>
              <a:rPr lang="ja-JP" altLang="en-US" dirty="0" smtClean="0"/>
              <a:t>パラメータを容易に変更可能</a:t>
            </a:r>
            <a:endParaRPr lang="ja-JP" altLang="en-US" dirty="0"/>
          </a:p>
        </p:txBody>
      </p:sp>
      <p:pic>
        <p:nvPicPr>
          <p:cNvPr id="5" name="図 4"/>
          <p:cNvPicPr>
            <a:picLocks noChangeAspect="1"/>
          </p:cNvPicPr>
          <p:nvPr/>
        </p:nvPicPr>
        <p:blipFill>
          <a:blip r:embed="rId4"/>
          <a:stretch>
            <a:fillRect/>
          </a:stretch>
        </p:blipFill>
        <p:spPr>
          <a:xfrm>
            <a:off x="6438691" y="1810469"/>
            <a:ext cx="5628617" cy="3222259"/>
          </a:xfrm>
          <a:prstGeom prst="rect">
            <a:avLst/>
          </a:prstGeom>
        </p:spPr>
      </p:pic>
      <p:pic>
        <p:nvPicPr>
          <p:cNvPr id="8" name="1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1346" y="2098961"/>
            <a:ext cx="6096000" cy="4572000"/>
          </a:xfrm>
          <a:prstGeom prst="rect">
            <a:avLst/>
          </a:prstGeom>
        </p:spPr>
      </p:pic>
      <p:sp>
        <p:nvSpPr>
          <p:cNvPr id="3" name="正方形/長方形 2"/>
          <p:cNvSpPr/>
          <p:nvPr/>
        </p:nvSpPr>
        <p:spPr>
          <a:xfrm>
            <a:off x="2646222" y="2888673"/>
            <a:ext cx="1246909" cy="311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2382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69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838200" y="365125"/>
            <a:ext cx="10515600" cy="1325563"/>
          </a:xfrm>
        </p:spPr>
        <p:txBody>
          <a:bodyPr/>
          <a:lstStyle/>
          <a:p>
            <a:pPr algn="ctr"/>
            <a:r>
              <a:rPr lang="ja-JP" altLang="en-US" dirty="0" smtClean="0"/>
              <a:t>目次</a:t>
            </a:r>
            <a:endParaRPr kumimoji="1" lang="ja-JP" altLang="en-US" dirty="0"/>
          </a:p>
        </p:txBody>
      </p:sp>
      <p:sp>
        <p:nvSpPr>
          <p:cNvPr id="2" name="コンテンツ プレースホルダー 1"/>
          <p:cNvSpPr>
            <a:spLocks noGrp="1"/>
          </p:cNvSpPr>
          <p:nvPr>
            <p:ph idx="1"/>
          </p:nvPr>
        </p:nvSpPr>
        <p:spPr/>
        <p:txBody>
          <a:bodyPr/>
          <a:lstStyle/>
          <a:p>
            <a:r>
              <a:rPr kumimoji="1" lang="en-US" altLang="ja-JP" dirty="0" smtClean="0">
                <a:solidFill>
                  <a:schemeClr val="bg2">
                    <a:lumMod val="90000"/>
                  </a:schemeClr>
                </a:solidFill>
              </a:rPr>
              <a:t>Excel</a:t>
            </a:r>
            <a:r>
              <a:rPr kumimoji="1" lang="ja-JP" altLang="en-US" dirty="0" err="1" smtClean="0">
                <a:solidFill>
                  <a:schemeClr val="bg2">
                    <a:lumMod val="90000"/>
                  </a:schemeClr>
                </a:solidFill>
              </a:rPr>
              <a:t>、</a:t>
            </a:r>
            <a:r>
              <a:rPr kumimoji="1" lang="en-US" altLang="ja-JP" dirty="0" err="1" smtClean="0">
                <a:solidFill>
                  <a:schemeClr val="bg2">
                    <a:lumMod val="90000"/>
                  </a:schemeClr>
                </a:solidFill>
              </a:rPr>
              <a:t>Calc</a:t>
            </a:r>
            <a:r>
              <a:rPr kumimoji="1" lang="en-US" altLang="ja-JP" dirty="0" smtClean="0">
                <a:solidFill>
                  <a:schemeClr val="bg2">
                    <a:lumMod val="90000"/>
                  </a:schemeClr>
                </a:solidFill>
              </a:rPr>
              <a:t>(</a:t>
            </a:r>
            <a:r>
              <a:rPr kumimoji="1" lang="ja-JP" altLang="en-US" dirty="0" smtClean="0">
                <a:solidFill>
                  <a:schemeClr val="bg2">
                    <a:lumMod val="90000"/>
                  </a:schemeClr>
                </a:solidFill>
              </a:rPr>
              <a:t>表計算機能</a:t>
            </a:r>
            <a:r>
              <a:rPr kumimoji="1" lang="en-US" altLang="ja-JP" dirty="0" smtClean="0">
                <a:solidFill>
                  <a:schemeClr val="bg2">
                    <a:lumMod val="90000"/>
                  </a:schemeClr>
                </a:solidFill>
              </a:rPr>
              <a:t>)</a:t>
            </a:r>
            <a:r>
              <a:rPr kumimoji="1" lang="ja-JP" altLang="en-US" dirty="0" smtClean="0">
                <a:solidFill>
                  <a:schemeClr val="bg2">
                    <a:lumMod val="90000"/>
                  </a:schemeClr>
                </a:solidFill>
              </a:rPr>
              <a:t>を操作する</a:t>
            </a:r>
            <a:r>
              <a:rPr kumimoji="1" lang="en-US" altLang="ja-JP" dirty="0" smtClean="0">
                <a:solidFill>
                  <a:schemeClr val="bg2">
                    <a:lumMod val="90000"/>
                  </a:schemeClr>
                </a:solidFill>
              </a:rPr>
              <a:t>RTC</a:t>
            </a:r>
          </a:p>
          <a:p>
            <a:r>
              <a:rPr lang="en-US" altLang="ja-JP" dirty="0" smtClean="0"/>
              <a:t>Draw(</a:t>
            </a:r>
            <a:r>
              <a:rPr lang="ja-JP" altLang="en-US" dirty="0" smtClean="0"/>
              <a:t>図形描画機能</a:t>
            </a:r>
            <a:r>
              <a:rPr lang="en-US" altLang="ja-JP" dirty="0" smtClean="0"/>
              <a:t>)</a:t>
            </a:r>
            <a:r>
              <a:rPr lang="ja-JP" altLang="en-US" dirty="0" smtClean="0"/>
              <a:t>を操作する</a:t>
            </a:r>
            <a:r>
              <a:rPr lang="en-US" altLang="ja-JP" dirty="0" smtClean="0"/>
              <a:t>RTC</a:t>
            </a:r>
          </a:p>
          <a:p>
            <a:r>
              <a:rPr kumimoji="1" lang="en-US" altLang="ja-JP" dirty="0" smtClean="0">
                <a:solidFill>
                  <a:schemeClr val="bg2">
                    <a:lumMod val="90000"/>
                  </a:schemeClr>
                </a:solidFill>
              </a:rPr>
              <a:t>Base(</a:t>
            </a:r>
            <a:r>
              <a:rPr lang="ja-JP" altLang="en-US" dirty="0" smtClean="0">
                <a:solidFill>
                  <a:schemeClr val="bg2">
                    <a:lumMod val="90000"/>
                  </a:schemeClr>
                </a:solidFill>
              </a:rPr>
              <a:t>データベース機能</a:t>
            </a:r>
            <a:r>
              <a:rPr kumimoji="1" lang="en-US" altLang="ja-JP" dirty="0" smtClean="0">
                <a:solidFill>
                  <a:schemeClr val="bg2">
                    <a:lumMod val="90000"/>
                  </a:schemeClr>
                </a:solidFill>
              </a:rPr>
              <a:t>)</a:t>
            </a:r>
            <a:r>
              <a:rPr kumimoji="1" lang="ja-JP" altLang="en-US" dirty="0" smtClean="0">
                <a:solidFill>
                  <a:schemeClr val="bg2">
                    <a:lumMod val="90000"/>
                  </a:schemeClr>
                </a:solidFill>
              </a:rPr>
              <a:t>を操作する</a:t>
            </a:r>
            <a:r>
              <a:rPr kumimoji="1" lang="en-US" altLang="ja-JP" dirty="0" smtClean="0">
                <a:solidFill>
                  <a:schemeClr val="bg2">
                    <a:lumMod val="90000"/>
                  </a:schemeClr>
                </a:solidFill>
              </a:rPr>
              <a:t>RTC</a:t>
            </a:r>
          </a:p>
          <a:p>
            <a:r>
              <a:rPr lang="en-US" altLang="ja-JP" dirty="0" smtClean="0">
                <a:solidFill>
                  <a:schemeClr val="bg2">
                    <a:lumMod val="90000"/>
                  </a:schemeClr>
                </a:solidFill>
              </a:rPr>
              <a:t>PowerPoint</a:t>
            </a:r>
            <a:r>
              <a:rPr lang="ja-JP" altLang="en-US" dirty="0" err="1" smtClean="0">
                <a:solidFill>
                  <a:schemeClr val="bg2">
                    <a:lumMod val="90000"/>
                  </a:schemeClr>
                </a:solidFill>
              </a:rPr>
              <a:t>、</a:t>
            </a:r>
            <a:r>
              <a:rPr lang="en-US" altLang="ja-JP" dirty="0" err="1" smtClean="0">
                <a:solidFill>
                  <a:schemeClr val="bg2">
                    <a:lumMod val="90000"/>
                  </a:schemeClr>
                </a:solidFill>
              </a:rPr>
              <a:t>Impree</a:t>
            </a:r>
            <a:r>
              <a:rPr lang="en-US" altLang="ja-JP" dirty="0" smtClean="0">
                <a:solidFill>
                  <a:schemeClr val="bg2">
                    <a:lumMod val="90000"/>
                  </a:schemeClr>
                </a:solidFill>
              </a:rPr>
              <a:t>(</a:t>
            </a:r>
            <a:r>
              <a:rPr lang="ja-JP" altLang="en-US" dirty="0" smtClean="0">
                <a:solidFill>
                  <a:schemeClr val="bg2">
                    <a:lumMod val="90000"/>
                  </a:schemeClr>
                </a:solidFill>
              </a:rPr>
              <a:t>プレゼンテーション機能</a:t>
            </a:r>
            <a:r>
              <a:rPr lang="en-US" altLang="ja-JP" dirty="0" smtClean="0">
                <a:solidFill>
                  <a:schemeClr val="bg2">
                    <a:lumMod val="90000"/>
                  </a:schemeClr>
                </a:solidFill>
              </a:rPr>
              <a:t>)</a:t>
            </a:r>
            <a:r>
              <a:rPr lang="ja-JP" altLang="en-US" dirty="0" smtClean="0">
                <a:solidFill>
                  <a:schemeClr val="bg2">
                    <a:lumMod val="90000"/>
                  </a:schemeClr>
                </a:solidFill>
              </a:rPr>
              <a:t>を操作する</a:t>
            </a:r>
            <a:r>
              <a:rPr lang="en-US" altLang="ja-JP" dirty="0" smtClean="0">
                <a:solidFill>
                  <a:schemeClr val="bg2">
                    <a:lumMod val="90000"/>
                  </a:schemeClr>
                </a:solidFill>
              </a:rPr>
              <a:t>RTC</a:t>
            </a:r>
          </a:p>
          <a:p>
            <a:r>
              <a:rPr kumimoji="1" lang="ja-JP" altLang="en-US" dirty="0" smtClean="0">
                <a:solidFill>
                  <a:schemeClr val="bg2">
                    <a:lumMod val="90000"/>
                  </a:schemeClr>
                </a:solidFill>
              </a:rPr>
              <a:t>システムの例</a:t>
            </a:r>
            <a:endParaRPr kumimoji="1" lang="ja-JP" altLang="en-US" dirty="0">
              <a:solidFill>
                <a:schemeClr val="bg2">
                  <a:lumMod val="90000"/>
                </a:schemeClr>
              </a:solidFill>
            </a:endParaRPr>
          </a:p>
        </p:txBody>
      </p:sp>
    </p:spTree>
    <p:extLst>
      <p:ext uri="{BB962C8B-B14F-4D97-AF65-F5344CB8AC3E}">
        <p14:creationId xmlns:p14="http://schemas.microsoft.com/office/powerpoint/2010/main" val="18034571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r>
              <a:rPr lang="en-US" altLang="ja-JP" dirty="0" err="1"/>
              <a:t>InPort</a:t>
            </a:r>
            <a:r>
              <a:rPr lang="ja-JP" altLang="en-US" dirty="0" err="1"/>
              <a:t>への</a:t>
            </a:r>
            <a:r>
              <a:rPr lang="ja-JP" altLang="en-US" dirty="0"/>
              <a:t>入力により図形の位置を</a:t>
            </a:r>
            <a:r>
              <a:rPr lang="ja-JP" altLang="en-US" dirty="0" smtClean="0"/>
              <a:t>操作</a:t>
            </a:r>
            <a:endParaRPr lang="en-US" altLang="ja-JP" dirty="0" smtClean="0"/>
          </a:p>
          <a:p>
            <a:pPr lvl="1"/>
            <a:r>
              <a:rPr lang="ja-JP" altLang="en-US" dirty="0" smtClean="0"/>
              <a:t>ロボットの位置を表示したい場合などに使用</a:t>
            </a:r>
            <a:endParaRPr lang="en-US" altLang="ja-JP" dirty="0"/>
          </a:p>
          <a:p>
            <a:pPr lvl="1"/>
            <a:r>
              <a:rPr lang="ja-JP" altLang="en-US" dirty="0" smtClean="0"/>
              <a:t>図形</a:t>
            </a:r>
            <a:r>
              <a:rPr lang="ja-JP" altLang="en-US" dirty="0"/>
              <a:t>の位置を</a:t>
            </a:r>
            <a:r>
              <a:rPr lang="en-US" altLang="ja-JP" dirty="0" err="1"/>
              <a:t>OutPort</a:t>
            </a:r>
            <a:r>
              <a:rPr lang="ja-JP" altLang="en-US" dirty="0"/>
              <a:t>から出力する事も可能</a:t>
            </a:r>
          </a:p>
          <a:p>
            <a:r>
              <a:rPr lang="ja-JP" altLang="en-US" dirty="0"/>
              <a:t>データポートは動的に追加可能</a:t>
            </a:r>
          </a:p>
          <a:p>
            <a:pPr lvl="1"/>
            <a:r>
              <a:rPr lang="en-US" altLang="ja-JP" dirty="0"/>
              <a:t>14</a:t>
            </a:r>
            <a:r>
              <a:rPr lang="ja-JP" altLang="en-US" dirty="0"/>
              <a:t>種類のデータ型に</a:t>
            </a:r>
            <a:r>
              <a:rPr lang="ja-JP" altLang="en-US" dirty="0" smtClean="0"/>
              <a:t>対応</a:t>
            </a:r>
            <a:endParaRPr lang="en-US" altLang="ja-JP" dirty="0" smtClean="0"/>
          </a:p>
          <a:p>
            <a:pPr lvl="1"/>
            <a:r>
              <a:rPr lang="en-US" altLang="ja-JP" dirty="0" smtClean="0"/>
              <a:t>GUI</a:t>
            </a:r>
            <a:r>
              <a:rPr lang="ja-JP" altLang="en-US" dirty="0" smtClean="0"/>
              <a:t>による操作により追加するデータポートの設定可能</a:t>
            </a:r>
            <a:endParaRPr lang="en-US" altLang="ja-JP" dirty="0" smtClean="0"/>
          </a:p>
          <a:p>
            <a:pPr lvl="1"/>
            <a:endParaRPr kumimoji="1" lang="ja-JP" altLang="en-US" dirty="0"/>
          </a:p>
        </p:txBody>
      </p:sp>
      <p:pic>
        <p:nvPicPr>
          <p:cNvPr id="5" name="図 4"/>
          <p:cNvPicPr>
            <a:picLocks noChangeAspect="1"/>
          </p:cNvPicPr>
          <p:nvPr/>
        </p:nvPicPr>
        <p:blipFill>
          <a:blip r:embed="rId2"/>
          <a:stretch>
            <a:fillRect/>
          </a:stretch>
        </p:blipFill>
        <p:spPr>
          <a:xfrm>
            <a:off x="7356765" y="1825625"/>
            <a:ext cx="3325089" cy="952255"/>
          </a:xfrm>
          <a:prstGeom prst="rect">
            <a:avLst/>
          </a:prstGeom>
        </p:spPr>
      </p:pic>
      <p:sp>
        <p:nvSpPr>
          <p:cNvPr id="2" name="タイトル 1"/>
          <p:cNvSpPr>
            <a:spLocks noGrp="1"/>
          </p:cNvSpPr>
          <p:nvPr>
            <p:ph type="title"/>
          </p:nvPr>
        </p:nvSpPr>
        <p:spPr/>
        <p:txBody>
          <a:bodyPr/>
          <a:lstStyle/>
          <a:p>
            <a:pPr algn="ctr"/>
            <a:r>
              <a:rPr lang="en-US" altLang="ja-JP" dirty="0"/>
              <a:t>Draw(</a:t>
            </a:r>
            <a:r>
              <a:rPr lang="ja-JP" altLang="en-US" dirty="0"/>
              <a:t>図形描画</a:t>
            </a:r>
            <a:r>
              <a:rPr lang="en-US" altLang="ja-JP" dirty="0"/>
              <a:t>)</a:t>
            </a:r>
            <a:r>
              <a:rPr lang="ja-JP" altLang="en-US" dirty="0"/>
              <a:t>を操作するための</a:t>
            </a:r>
            <a:r>
              <a:rPr lang="en-US" altLang="ja-JP" dirty="0"/>
              <a:t>RTC</a:t>
            </a:r>
            <a:endParaRPr kumimoji="1" lang="ja-JP" altLang="en-US" dirty="0"/>
          </a:p>
        </p:txBody>
      </p:sp>
      <p:pic>
        <p:nvPicPr>
          <p:cNvPr id="4" name="図 3"/>
          <p:cNvPicPr>
            <a:picLocks noChangeAspect="1"/>
          </p:cNvPicPr>
          <p:nvPr/>
        </p:nvPicPr>
        <p:blipFill>
          <a:blip r:embed="rId3"/>
          <a:stretch>
            <a:fillRect/>
          </a:stretch>
        </p:blipFill>
        <p:spPr>
          <a:xfrm>
            <a:off x="8712772" y="3760950"/>
            <a:ext cx="3479228" cy="2743703"/>
          </a:xfrm>
          <a:prstGeom prst="rect">
            <a:avLst/>
          </a:prstGeom>
        </p:spPr>
      </p:pic>
    </p:spTree>
    <p:extLst>
      <p:ext uri="{BB962C8B-B14F-4D97-AF65-F5344CB8AC3E}">
        <p14:creationId xmlns:p14="http://schemas.microsoft.com/office/powerpoint/2010/main" val="39650356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en-US" altLang="ja-JP" dirty="0" smtClean="0"/>
              <a:t>Draw(</a:t>
            </a:r>
            <a:r>
              <a:rPr lang="ja-JP" altLang="en-US" dirty="0" smtClean="0"/>
              <a:t>図形描画</a:t>
            </a:r>
            <a:r>
              <a:rPr lang="en-US" altLang="ja-JP" dirty="0" smtClean="0"/>
              <a:t>)</a:t>
            </a:r>
            <a:r>
              <a:rPr lang="ja-JP" altLang="en-US" dirty="0" smtClean="0"/>
              <a:t>を操作するための</a:t>
            </a:r>
            <a:r>
              <a:rPr lang="en-US" altLang="ja-JP" dirty="0" smtClean="0"/>
              <a:t>RTC</a:t>
            </a:r>
            <a:endParaRPr kumimoji="1" lang="ja-JP" altLang="en-US" dirty="0"/>
          </a:p>
        </p:txBody>
      </p:sp>
      <p:pic>
        <p:nvPicPr>
          <p:cNvPr id="5" name="図 4"/>
          <p:cNvPicPr>
            <a:picLocks noChangeAspect="1"/>
          </p:cNvPicPr>
          <p:nvPr/>
        </p:nvPicPr>
        <p:blipFill>
          <a:blip r:embed="rId2"/>
          <a:stretch>
            <a:fillRect/>
          </a:stretch>
        </p:blipFill>
        <p:spPr>
          <a:xfrm>
            <a:off x="1598258" y="3363479"/>
            <a:ext cx="8870793" cy="2550994"/>
          </a:xfrm>
          <a:prstGeom prst="rect">
            <a:avLst/>
          </a:prstGeom>
        </p:spPr>
      </p:pic>
      <p:sp>
        <p:nvSpPr>
          <p:cNvPr id="6" name="コンテンツ プレースホルダー 3"/>
          <p:cNvSpPr>
            <a:spLocks noGrp="1"/>
          </p:cNvSpPr>
          <p:nvPr>
            <p:ph idx="1"/>
          </p:nvPr>
        </p:nvSpPr>
        <p:spPr>
          <a:xfrm>
            <a:off x="838200" y="2507269"/>
            <a:ext cx="10515600" cy="518564"/>
          </a:xfrm>
        </p:spPr>
        <p:txBody>
          <a:bodyPr/>
          <a:lstStyle/>
          <a:p>
            <a:r>
              <a:rPr kumimoji="1" lang="ja-JP" altLang="en-US" dirty="0" smtClean="0"/>
              <a:t>データポートの追加の手順</a:t>
            </a:r>
          </a:p>
        </p:txBody>
      </p:sp>
    </p:spTree>
    <p:extLst>
      <p:ext uri="{BB962C8B-B14F-4D97-AF65-F5344CB8AC3E}">
        <p14:creationId xmlns:p14="http://schemas.microsoft.com/office/powerpoint/2010/main" val="18812884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en-US" altLang="ja-JP" dirty="0" smtClean="0"/>
              <a:t>Draw(</a:t>
            </a:r>
            <a:r>
              <a:rPr lang="ja-JP" altLang="en-US" dirty="0" smtClean="0"/>
              <a:t>図形描画</a:t>
            </a:r>
            <a:r>
              <a:rPr lang="en-US" altLang="ja-JP" dirty="0" smtClean="0"/>
              <a:t>)</a:t>
            </a:r>
            <a:r>
              <a:rPr lang="ja-JP" altLang="en-US" dirty="0" smtClean="0"/>
              <a:t>を操作するための</a:t>
            </a:r>
            <a:r>
              <a:rPr lang="en-US" altLang="ja-JP" dirty="0" smtClean="0"/>
              <a:t>RTC</a:t>
            </a:r>
            <a:endParaRPr kumimoji="1" lang="ja-JP" altLang="en-US" dirty="0"/>
          </a:p>
        </p:txBody>
      </p:sp>
      <p:pic>
        <p:nvPicPr>
          <p:cNvPr id="4" name="図 3"/>
          <p:cNvPicPr>
            <a:picLocks noChangeAspect="1"/>
          </p:cNvPicPr>
          <p:nvPr/>
        </p:nvPicPr>
        <p:blipFill>
          <a:blip r:embed="rId2"/>
          <a:stretch>
            <a:fillRect/>
          </a:stretch>
        </p:blipFill>
        <p:spPr>
          <a:xfrm>
            <a:off x="3391597" y="2050069"/>
            <a:ext cx="4861787" cy="4828714"/>
          </a:xfrm>
          <a:prstGeom prst="rect">
            <a:avLst/>
          </a:prstGeom>
        </p:spPr>
      </p:pic>
      <p:sp>
        <p:nvSpPr>
          <p:cNvPr id="5" name="コンテンツ プレースホルダー 2"/>
          <p:cNvSpPr txBox="1">
            <a:spLocks/>
          </p:cNvSpPr>
          <p:nvPr/>
        </p:nvSpPr>
        <p:spPr>
          <a:xfrm>
            <a:off x="838200" y="1670750"/>
            <a:ext cx="10515600" cy="6848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mtClean="0"/>
              <a:t>GUI</a:t>
            </a:r>
            <a:r>
              <a:rPr lang="ja-JP" altLang="en-US" smtClean="0"/>
              <a:t>を操作することで図形の位置を入出力するデータポートを追加</a:t>
            </a:r>
            <a:endParaRPr lang="ja-JP" altLang="en-US" dirty="0"/>
          </a:p>
        </p:txBody>
      </p:sp>
    </p:spTree>
    <p:extLst>
      <p:ext uri="{BB962C8B-B14F-4D97-AF65-F5344CB8AC3E}">
        <p14:creationId xmlns:p14="http://schemas.microsoft.com/office/powerpoint/2010/main" val="36443073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dirty="0"/>
              <a:t>開発概要</a:t>
            </a:r>
            <a:endParaRPr kumimoji="1" lang="ja-JP" altLang="en-US" dirty="0"/>
          </a:p>
        </p:txBody>
      </p:sp>
      <p:sp>
        <p:nvSpPr>
          <p:cNvPr id="3" name="コンテンツ プレースホルダー 2"/>
          <p:cNvSpPr>
            <a:spLocks noGrp="1"/>
          </p:cNvSpPr>
          <p:nvPr>
            <p:ph idx="1"/>
          </p:nvPr>
        </p:nvSpPr>
        <p:spPr>
          <a:xfrm>
            <a:off x="0" y="1389206"/>
            <a:ext cx="9968345" cy="4176418"/>
          </a:xfrm>
        </p:spPr>
        <p:txBody>
          <a:bodyPr>
            <a:normAutofit/>
          </a:bodyPr>
          <a:lstStyle/>
          <a:p>
            <a:r>
              <a:rPr lang="en-US" altLang="ja-JP" sz="2400" dirty="0"/>
              <a:t>Microsoft Office</a:t>
            </a:r>
            <a:r>
              <a:rPr lang="ja-JP" altLang="en-US" sz="2400" dirty="0" err="1"/>
              <a:t>、</a:t>
            </a:r>
            <a:r>
              <a:rPr lang="en-US" altLang="ja-JP" sz="2400" dirty="0" err="1"/>
              <a:t>OpenOffice</a:t>
            </a:r>
            <a:r>
              <a:rPr lang="ja-JP" altLang="en-US" sz="2400" dirty="0"/>
              <a:t>の表計算機能、文書作成機能等を</a:t>
            </a:r>
            <a:r>
              <a:rPr lang="en-US" altLang="ja-JP" sz="2400" dirty="0"/>
              <a:t>RT</a:t>
            </a:r>
            <a:r>
              <a:rPr lang="ja-JP" altLang="en-US" sz="2400" dirty="0"/>
              <a:t>ミドルウェアを用いたシステムで利用するための</a:t>
            </a:r>
            <a:r>
              <a:rPr lang="en-US" altLang="ja-JP" sz="2400" dirty="0"/>
              <a:t>RTC</a:t>
            </a:r>
            <a:r>
              <a:rPr lang="ja-JP" altLang="en-US" sz="2400" dirty="0"/>
              <a:t>群</a:t>
            </a:r>
          </a:p>
          <a:p>
            <a:pPr lvl="1"/>
            <a:r>
              <a:rPr lang="en-US" altLang="ja-JP" sz="2000" dirty="0"/>
              <a:t>Excel</a:t>
            </a:r>
            <a:r>
              <a:rPr lang="ja-JP" altLang="en-US" sz="2000" dirty="0" err="1"/>
              <a:t>、</a:t>
            </a:r>
            <a:r>
              <a:rPr lang="en-US" altLang="ja-JP" sz="2000" dirty="0" err="1"/>
              <a:t>Calc</a:t>
            </a:r>
            <a:r>
              <a:rPr lang="en-US" altLang="ja-JP" sz="2000" dirty="0"/>
              <a:t>(</a:t>
            </a:r>
            <a:r>
              <a:rPr lang="ja-JP" altLang="en-US" sz="2000" dirty="0"/>
              <a:t>表</a:t>
            </a:r>
            <a:r>
              <a:rPr lang="ja-JP" altLang="en-US" sz="2000" dirty="0" smtClean="0"/>
              <a:t>計算</a:t>
            </a:r>
            <a:r>
              <a:rPr lang="en-US" altLang="ja-JP" sz="2000" dirty="0" smtClean="0"/>
              <a:t>)</a:t>
            </a:r>
            <a:r>
              <a:rPr lang="ja-JP" altLang="en-US" sz="2000" dirty="0"/>
              <a:t>を操作する</a:t>
            </a:r>
            <a:r>
              <a:rPr lang="en-US" altLang="ja-JP" sz="2000" dirty="0"/>
              <a:t>RTC</a:t>
            </a:r>
          </a:p>
          <a:p>
            <a:pPr lvl="2"/>
            <a:r>
              <a:rPr lang="ja-JP" altLang="en-US" sz="1800" dirty="0"/>
              <a:t>セルのデータをデータポートから入出力</a:t>
            </a:r>
          </a:p>
          <a:p>
            <a:pPr lvl="1"/>
            <a:r>
              <a:rPr lang="en-US" altLang="ja-JP" sz="2000" dirty="0"/>
              <a:t>Draw(</a:t>
            </a:r>
            <a:r>
              <a:rPr lang="ja-JP" altLang="en-US" sz="2000" dirty="0"/>
              <a:t>図形描画</a:t>
            </a:r>
            <a:r>
              <a:rPr lang="en-US" altLang="ja-JP" sz="2000" dirty="0"/>
              <a:t>)</a:t>
            </a:r>
            <a:r>
              <a:rPr lang="ja-JP" altLang="en-US" sz="2000" dirty="0"/>
              <a:t>を操作する</a:t>
            </a:r>
            <a:r>
              <a:rPr lang="en-US" altLang="ja-JP" sz="2000" dirty="0"/>
              <a:t>RTC</a:t>
            </a:r>
          </a:p>
          <a:p>
            <a:pPr lvl="2"/>
            <a:r>
              <a:rPr lang="ja-JP" altLang="en-US" sz="1800" dirty="0"/>
              <a:t>図形の位置、姿勢をデータポートから入出力</a:t>
            </a:r>
          </a:p>
          <a:p>
            <a:pPr lvl="1"/>
            <a:r>
              <a:rPr lang="en-US" altLang="ja-JP" sz="2000" dirty="0"/>
              <a:t>Base(</a:t>
            </a:r>
            <a:r>
              <a:rPr lang="ja-JP" altLang="en-US" sz="2000" dirty="0"/>
              <a:t>データベース</a:t>
            </a:r>
            <a:r>
              <a:rPr lang="en-US" altLang="ja-JP" sz="2000" dirty="0"/>
              <a:t>)</a:t>
            </a:r>
            <a:r>
              <a:rPr lang="ja-JP" altLang="en-US" sz="2000" dirty="0"/>
              <a:t>を操作する</a:t>
            </a:r>
            <a:r>
              <a:rPr lang="en-US" altLang="ja-JP" sz="2000" dirty="0"/>
              <a:t>RTC</a:t>
            </a:r>
          </a:p>
          <a:p>
            <a:pPr lvl="2"/>
            <a:r>
              <a:rPr lang="ja-JP" altLang="en-US" sz="1800" dirty="0"/>
              <a:t>サービスポートを利用することでデータベースを操作</a:t>
            </a:r>
          </a:p>
          <a:p>
            <a:pPr lvl="1"/>
            <a:r>
              <a:rPr lang="en-US" altLang="ja-JP" sz="2000" dirty="0"/>
              <a:t>PowerPoint</a:t>
            </a:r>
            <a:r>
              <a:rPr lang="ja-JP" altLang="en-US" sz="2000" dirty="0" err="1"/>
              <a:t>、</a:t>
            </a:r>
            <a:r>
              <a:rPr lang="en-US" altLang="ja-JP" sz="2000" dirty="0"/>
              <a:t>Impress(</a:t>
            </a:r>
            <a:r>
              <a:rPr lang="ja-JP" altLang="en-US" sz="2000" dirty="0"/>
              <a:t>プレゼンテーション</a:t>
            </a:r>
            <a:r>
              <a:rPr lang="en-US" altLang="ja-JP" sz="2000" dirty="0"/>
              <a:t>)</a:t>
            </a:r>
            <a:r>
              <a:rPr lang="ja-JP" altLang="en-US" sz="2000" dirty="0"/>
              <a:t>を操作する</a:t>
            </a:r>
            <a:r>
              <a:rPr lang="en-US" altLang="ja-JP" sz="2000" dirty="0"/>
              <a:t>RTC</a:t>
            </a:r>
          </a:p>
          <a:p>
            <a:pPr lvl="2"/>
            <a:r>
              <a:rPr lang="ja-JP" altLang="en-US" sz="1800" dirty="0"/>
              <a:t>上映中のスライドの番号の変更、線の描画</a:t>
            </a:r>
          </a:p>
          <a:p>
            <a:pPr lvl="1"/>
            <a:r>
              <a:rPr lang="en-US" altLang="ja-JP" sz="2000" dirty="0"/>
              <a:t>Word</a:t>
            </a:r>
            <a:r>
              <a:rPr lang="ja-JP" altLang="en-US" sz="2000" dirty="0" err="1"/>
              <a:t>、</a:t>
            </a:r>
            <a:r>
              <a:rPr lang="en-US" altLang="ja-JP" sz="2000" dirty="0"/>
              <a:t>Writer(</a:t>
            </a:r>
            <a:r>
              <a:rPr lang="ja-JP" altLang="en-US" sz="2000" dirty="0"/>
              <a:t>文字表示</a:t>
            </a:r>
            <a:r>
              <a:rPr lang="en-US" altLang="ja-JP" sz="2000" dirty="0"/>
              <a:t>)</a:t>
            </a:r>
            <a:r>
              <a:rPr lang="ja-JP" altLang="en-US" sz="2000" dirty="0"/>
              <a:t>を操作する</a:t>
            </a:r>
            <a:r>
              <a:rPr lang="en-US" altLang="ja-JP" sz="2000" dirty="0"/>
              <a:t>RTC</a:t>
            </a:r>
          </a:p>
          <a:p>
            <a:pPr lvl="2"/>
            <a:r>
              <a:rPr lang="ja-JP" altLang="en-US" sz="1800" dirty="0"/>
              <a:t>データポートで受信した文字列を文書に入力</a:t>
            </a:r>
            <a:endParaRPr kumimoji="1" lang="ja-JP" altLang="en-US" sz="1800" dirty="0"/>
          </a:p>
        </p:txBody>
      </p:sp>
      <p:pic>
        <p:nvPicPr>
          <p:cNvPr id="5" name="図 4"/>
          <p:cNvPicPr>
            <a:picLocks noChangeAspect="1"/>
          </p:cNvPicPr>
          <p:nvPr/>
        </p:nvPicPr>
        <p:blipFill>
          <a:blip r:embed="rId2"/>
          <a:stretch>
            <a:fillRect/>
          </a:stretch>
        </p:blipFill>
        <p:spPr>
          <a:xfrm>
            <a:off x="7875442" y="1924229"/>
            <a:ext cx="4185805" cy="3324725"/>
          </a:xfrm>
          <a:prstGeom prst="rect">
            <a:avLst/>
          </a:prstGeom>
        </p:spPr>
      </p:pic>
      <p:sp>
        <p:nvSpPr>
          <p:cNvPr id="4" name="正方形/長方形 3"/>
          <p:cNvSpPr/>
          <p:nvPr/>
        </p:nvSpPr>
        <p:spPr>
          <a:xfrm>
            <a:off x="136050" y="5565624"/>
            <a:ext cx="9070295" cy="1015663"/>
          </a:xfrm>
          <a:prstGeom prst="rect">
            <a:avLst/>
          </a:prstGeom>
        </p:spPr>
        <p:txBody>
          <a:bodyPr wrap="square">
            <a:spAutoFit/>
          </a:bodyPr>
          <a:lstStyle/>
          <a:p>
            <a:pPr marL="285750" indent="-285750">
              <a:buFont typeface="Arial" panose="020B0604020202020204" pitchFamily="34" charset="0"/>
              <a:buChar char="•"/>
            </a:pPr>
            <a:r>
              <a:rPr lang="en-US" altLang="ja-JP" sz="2000" dirty="0" smtClean="0"/>
              <a:t>Ubuntu</a:t>
            </a:r>
            <a:r>
              <a:rPr lang="ja-JP" altLang="en-US" sz="2000" dirty="0" err="1" smtClean="0"/>
              <a:t>には</a:t>
            </a:r>
            <a:r>
              <a:rPr lang="en-US" altLang="ja-JP" sz="2000" dirty="0" err="1" smtClean="0"/>
              <a:t>LibreOffice</a:t>
            </a:r>
            <a:r>
              <a:rPr lang="ja-JP" altLang="en-US" sz="2000" dirty="0" smtClean="0"/>
              <a:t>が標準でインストールされている</a:t>
            </a:r>
            <a:endParaRPr lang="en-US" altLang="ja-JP" sz="2000" dirty="0" smtClean="0"/>
          </a:p>
          <a:p>
            <a:pPr marL="285750" indent="-285750">
              <a:buFont typeface="Arial" panose="020B0604020202020204" pitchFamily="34" charset="0"/>
              <a:buChar char="•"/>
            </a:pPr>
            <a:r>
              <a:rPr lang="ja-JP" altLang="en-US" sz="2000" dirty="0" smtClean="0"/>
              <a:t>多くの</a:t>
            </a:r>
            <a:r>
              <a:rPr lang="en-US" altLang="ja-JP" sz="2000" dirty="0" smtClean="0"/>
              <a:t>Windows</a:t>
            </a:r>
            <a:r>
              <a:rPr lang="ja-JP" altLang="en-US" sz="2000" dirty="0" smtClean="0"/>
              <a:t>を搭載している</a:t>
            </a:r>
            <a:r>
              <a:rPr lang="en-US" altLang="ja-JP" sz="2000" dirty="0" smtClean="0"/>
              <a:t>PC</a:t>
            </a:r>
            <a:r>
              <a:rPr lang="ja-JP" altLang="en-US" sz="2000" dirty="0"/>
              <a:t>で</a:t>
            </a:r>
            <a:r>
              <a:rPr lang="en-US" altLang="ja-JP" sz="2000" dirty="0" smtClean="0"/>
              <a:t>Microsoft Office</a:t>
            </a:r>
            <a:r>
              <a:rPr lang="ja-JP" altLang="en-US" sz="2000" dirty="0" smtClean="0"/>
              <a:t>がインストールされている</a:t>
            </a:r>
            <a:endParaRPr lang="en-US" altLang="ja-JP" sz="2000" dirty="0" smtClean="0"/>
          </a:p>
          <a:p>
            <a:pPr marL="742950" lvl="1" indent="-285750">
              <a:buFont typeface="Arial" panose="020B0604020202020204" pitchFamily="34" charset="0"/>
              <a:buChar char="•"/>
            </a:pPr>
            <a:r>
              <a:rPr lang="ja-JP" altLang="en-US" sz="2000" dirty="0" smtClean="0"/>
              <a:t>→ 手軽に使える</a:t>
            </a:r>
            <a:r>
              <a:rPr lang="en-US" altLang="ja-JP" sz="2000" dirty="0" smtClean="0"/>
              <a:t>RTC</a:t>
            </a:r>
            <a:r>
              <a:rPr lang="ja-JP" altLang="en-US" sz="2000" dirty="0" smtClean="0"/>
              <a:t>になるのではないか？</a:t>
            </a:r>
            <a:endParaRPr lang="ja-JP" altLang="en-US" sz="2000" dirty="0"/>
          </a:p>
        </p:txBody>
      </p:sp>
      <p:sp>
        <p:nvSpPr>
          <p:cNvPr id="6" name="正方形/長方形 5"/>
          <p:cNvSpPr/>
          <p:nvPr/>
        </p:nvSpPr>
        <p:spPr>
          <a:xfrm>
            <a:off x="83128" y="5565624"/>
            <a:ext cx="8956963" cy="1015663"/>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583135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en-US" altLang="ja-JP" dirty="0" smtClean="0"/>
              <a:t>Draw(</a:t>
            </a:r>
            <a:r>
              <a:rPr lang="ja-JP" altLang="en-US" dirty="0" smtClean="0"/>
              <a:t>図形描画</a:t>
            </a:r>
            <a:r>
              <a:rPr lang="en-US" altLang="ja-JP" dirty="0" smtClean="0"/>
              <a:t>)</a:t>
            </a:r>
            <a:r>
              <a:rPr lang="ja-JP" altLang="en-US" dirty="0" smtClean="0"/>
              <a:t>を操作するための</a:t>
            </a:r>
            <a:r>
              <a:rPr lang="en-US" altLang="ja-JP" dirty="0" smtClean="0"/>
              <a:t>RTC</a:t>
            </a:r>
            <a:endParaRPr kumimoji="1" lang="ja-JP" altLang="en-US" dirty="0"/>
          </a:p>
        </p:txBody>
      </p:sp>
      <p:pic>
        <p:nvPicPr>
          <p:cNvPr id="6" name="コンテンツ プレースホルダー 3"/>
          <p:cNvPicPr>
            <a:picLocks noChangeAspect="1"/>
          </p:cNvPicPr>
          <p:nvPr/>
        </p:nvPicPr>
        <p:blipFill>
          <a:blip r:embed="rId2"/>
          <a:stretch>
            <a:fillRect/>
          </a:stretch>
        </p:blipFill>
        <p:spPr>
          <a:xfrm>
            <a:off x="2155226" y="2884020"/>
            <a:ext cx="7881548" cy="2234548"/>
          </a:xfrm>
          <a:prstGeom prst="rect">
            <a:avLst/>
          </a:prstGeom>
        </p:spPr>
      </p:pic>
      <p:sp>
        <p:nvSpPr>
          <p:cNvPr id="8" name="コンテンツ プレースホルダー 2"/>
          <p:cNvSpPr>
            <a:spLocks noGrp="1"/>
          </p:cNvSpPr>
          <p:nvPr>
            <p:ph idx="1"/>
          </p:nvPr>
        </p:nvSpPr>
        <p:spPr>
          <a:xfrm>
            <a:off x="1461651" y="2022056"/>
            <a:ext cx="8779629" cy="530596"/>
          </a:xfrm>
        </p:spPr>
        <p:txBody>
          <a:bodyPr>
            <a:normAutofit/>
          </a:bodyPr>
          <a:lstStyle/>
          <a:p>
            <a:r>
              <a:rPr lang="ja-JP" altLang="en-US" dirty="0"/>
              <a:t>以上</a:t>
            </a:r>
            <a:r>
              <a:rPr kumimoji="1" lang="ja-JP" altLang="en-US" dirty="0" smtClean="0"/>
              <a:t>の手順でデータポートの生成、接続ができる</a:t>
            </a:r>
            <a:endParaRPr kumimoji="1" lang="ja-JP" altLang="en-US" dirty="0"/>
          </a:p>
        </p:txBody>
      </p:sp>
    </p:spTree>
    <p:extLst>
      <p:ext uri="{BB962C8B-B14F-4D97-AF65-F5344CB8AC3E}">
        <p14:creationId xmlns:p14="http://schemas.microsoft.com/office/powerpoint/2010/main" val="36959667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en-US" altLang="ja-JP" dirty="0" smtClean="0"/>
              <a:t>Draw(</a:t>
            </a:r>
            <a:r>
              <a:rPr lang="ja-JP" altLang="en-US" dirty="0" smtClean="0"/>
              <a:t>図形描画</a:t>
            </a:r>
            <a:r>
              <a:rPr lang="en-US" altLang="ja-JP" dirty="0" smtClean="0"/>
              <a:t>)</a:t>
            </a:r>
            <a:r>
              <a:rPr lang="ja-JP" altLang="en-US" dirty="0" smtClean="0"/>
              <a:t>を操作するための</a:t>
            </a:r>
            <a:r>
              <a:rPr lang="en-US" altLang="ja-JP" dirty="0" smtClean="0"/>
              <a:t>RTC</a:t>
            </a:r>
            <a:endParaRPr kumimoji="1" lang="ja-JP" altLang="en-US" dirty="0"/>
          </a:p>
        </p:txBody>
      </p:sp>
      <p:sp>
        <p:nvSpPr>
          <p:cNvPr id="5" name="コンテンツ プレースホルダー 4"/>
          <p:cNvSpPr>
            <a:spLocks noGrp="1"/>
          </p:cNvSpPr>
          <p:nvPr>
            <p:ph idx="1"/>
          </p:nvPr>
        </p:nvSpPr>
        <p:spPr/>
        <p:txBody>
          <a:bodyPr/>
          <a:lstStyle/>
          <a:p>
            <a:r>
              <a:rPr kumimoji="1" lang="en-US" altLang="ja-JP" dirty="0" err="1" smtClean="0"/>
              <a:t>InPort</a:t>
            </a:r>
            <a:r>
              <a:rPr kumimoji="1" lang="ja-JP" altLang="en-US" dirty="0" err="1" smtClean="0"/>
              <a:t>への</a:t>
            </a:r>
            <a:r>
              <a:rPr kumimoji="1" lang="ja-JP" altLang="en-US" dirty="0" smtClean="0"/>
              <a:t>入力により図形の位置を操作</a:t>
            </a:r>
            <a:endParaRPr kumimoji="1" lang="ja-JP" altLang="en-US" dirty="0"/>
          </a:p>
        </p:txBody>
      </p:sp>
      <p:pic>
        <p:nvPicPr>
          <p:cNvPr id="6" name="コンテンツ プレースホルダー 3"/>
          <p:cNvPicPr>
            <a:picLocks noChangeAspect="1"/>
          </p:cNvPicPr>
          <p:nvPr/>
        </p:nvPicPr>
        <p:blipFill>
          <a:blip r:embed="rId4"/>
          <a:stretch>
            <a:fillRect/>
          </a:stretch>
        </p:blipFill>
        <p:spPr>
          <a:xfrm>
            <a:off x="131921" y="2286000"/>
            <a:ext cx="5797823" cy="1643778"/>
          </a:xfrm>
          <a:prstGeom prst="rect">
            <a:avLst/>
          </a:prstGeom>
        </p:spPr>
      </p:pic>
      <p:pic>
        <p:nvPicPr>
          <p:cNvPr id="7" name="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37564" y="2286000"/>
            <a:ext cx="5708074" cy="4281056"/>
          </a:xfrm>
          <a:prstGeom prst="rect">
            <a:avLst/>
          </a:prstGeom>
        </p:spPr>
      </p:pic>
    </p:spTree>
    <p:extLst>
      <p:ext uri="{BB962C8B-B14F-4D97-AF65-F5344CB8AC3E}">
        <p14:creationId xmlns:p14="http://schemas.microsoft.com/office/powerpoint/2010/main" val="418852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8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838200" y="365125"/>
            <a:ext cx="10515600" cy="1325563"/>
          </a:xfrm>
        </p:spPr>
        <p:txBody>
          <a:bodyPr/>
          <a:lstStyle/>
          <a:p>
            <a:pPr algn="ctr"/>
            <a:r>
              <a:rPr lang="ja-JP" altLang="en-US" dirty="0" smtClean="0"/>
              <a:t>目次</a:t>
            </a:r>
            <a:endParaRPr kumimoji="1" lang="ja-JP" altLang="en-US" dirty="0"/>
          </a:p>
        </p:txBody>
      </p:sp>
      <p:sp>
        <p:nvSpPr>
          <p:cNvPr id="2" name="コンテンツ プレースホルダー 1"/>
          <p:cNvSpPr>
            <a:spLocks noGrp="1"/>
          </p:cNvSpPr>
          <p:nvPr>
            <p:ph idx="1"/>
          </p:nvPr>
        </p:nvSpPr>
        <p:spPr/>
        <p:txBody>
          <a:bodyPr/>
          <a:lstStyle/>
          <a:p>
            <a:r>
              <a:rPr kumimoji="1" lang="en-US" altLang="ja-JP" dirty="0" smtClean="0">
                <a:solidFill>
                  <a:schemeClr val="bg2">
                    <a:lumMod val="90000"/>
                  </a:schemeClr>
                </a:solidFill>
              </a:rPr>
              <a:t>Excel</a:t>
            </a:r>
            <a:r>
              <a:rPr kumimoji="1" lang="ja-JP" altLang="en-US" dirty="0" err="1" smtClean="0">
                <a:solidFill>
                  <a:schemeClr val="bg2">
                    <a:lumMod val="90000"/>
                  </a:schemeClr>
                </a:solidFill>
              </a:rPr>
              <a:t>、</a:t>
            </a:r>
            <a:r>
              <a:rPr kumimoji="1" lang="en-US" altLang="ja-JP" dirty="0" err="1" smtClean="0">
                <a:solidFill>
                  <a:schemeClr val="bg2">
                    <a:lumMod val="90000"/>
                  </a:schemeClr>
                </a:solidFill>
              </a:rPr>
              <a:t>Calc</a:t>
            </a:r>
            <a:r>
              <a:rPr kumimoji="1" lang="en-US" altLang="ja-JP" dirty="0" smtClean="0">
                <a:solidFill>
                  <a:schemeClr val="bg2">
                    <a:lumMod val="90000"/>
                  </a:schemeClr>
                </a:solidFill>
              </a:rPr>
              <a:t>(</a:t>
            </a:r>
            <a:r>
              <a:rPr kumimoji="1" lang="ja-JP" altLang="en-US" dirty="0" smtClean="0">
                <a:solidFill>
                  <a:schemeClr val="bg2">
                    <a:lumMod val="90000"/>
                  </a:schemeClr>
                </a:solidFill>
              </a:rPr>
              <a:t>表計算機能</a:t>
            </a:r>
            <a:r>
              <a:rPr kumimoji="1" lang="en-US" altLang="ja-JP" dirty="0" smtClean="0">
                <a:solidFill>
                  <a:schemeClr val="bg2">
                    <a:lumMod val="90000"/>
                  </a:schemeClr>
                </a:solidFill>
              </a:rPr>
              <a:t>)</a:t>
            </a:r>
            <a:r>
              <a:rPr kumimoji="1" lang="ja-JP" altLang="en-US" dirty="0" smtClean="0">
                <a:solidFill>
                  <a:schemeClr val="bg2">
                    <a:lumMod val="90000"/>
                  </a:schemeClr>
                </a:solidFill>
              </a:rPr>
              <a:t>を操作する</a:t>
            </a:r>
            <a:r>
              <a:rPr kumimoji="1" lang="en-US" altLang="ja-JP" dirty="0" smtClean="0">
                <a:solidFill>
                  <a:schemeClr val="bg2">
                    <a:lumMod val="90000"/>
                  </a:schemeClr>
                </a:solidFill>
              </a:rPr>
              <a:t>RTC</a:t>
            </a:r>
          </a:p>
          <a:p>
            <a:r>
              <a:rPr lang="en-US" altLang="ja-JP" dirty="0" smtClean="0">
                <a:solidFill>
                  <a:schemeClr val="bg2">
                    <a:lumMod val="90000"/>
                  </a:schemeClr>
                </a:solidFill>
              </a:rPr>
              <a:t>Draw(</a:t>
            </a:r>
            <a:r>
              <a:rPr lang="ja-JP" altLang="en-US" dirty="0" smtClean="0">
                <a:solidFill>
                  <a:schemeClr val="bg2">
                    <a:lumMod val="90000"/>
                  </a:schemeClr>
                </a:solidFill>
              </a:rPr>
              <a:t>図形描画機能</a:t>
            </a:r>
            <a:r>
              <a:rPr lang="en-US" altLang="ja-JP" dirty="0" smtClean="0">
                <a:solidFill>
                  <a:schemeClr val="bg2">
                    <a:lumMod val="90000"/>
                  </a:schemeClr>
                </a:solidFill>
              </a:rPr>
              <a:t>)</a:t>
            </a:r>
            <a:r>
              <a:rPr lang="ja-JP" altLang="en-US" dirty="0" smtClean="0">
                <a:solidFill>
                  <a:schemeClr val="bg2">
                    <a:lumMod val="90000"/>
                  </a:schemeClr>
                </a:solidFill>
              </a:rPr>
              <a:t>を操作する</a:t>
            </a:r>
            <a:r>
              <a:rPr lang="en-US" altLang="ja-JP" dirty="0" smtClean="0">
                <a:solidFill>
                  <a:schemeClr val="bg2">
                    <a:lumMod val="90000"/>
                  </a:schemeClr>
                </a:solidFill>
              </a:rPr>
              <a:t>RTC</a:t>
            </a:r>
          </a:p>
          <a:p>
            <a:r>
              <a:rPr kumimoji="1" lang="en-US" altLang="ja-JP" dirty="0" smtClean="0"/>
              <a:t>Base(</a:t>
            </a:r>
            <a:r>
              <a:rPr lang="ja-JP" altLang="en-US" dirty="0" smtClean="0"/>
              <a:t>データベース機能</a:t>
            </a:r>
            <a:r>
              <a:rPr kumimoji="1" lang="en-US" altLang="ja-JP" dirty="0" smtClean="0"/>
              <a:t>)</a:t>
            </a:r>
            <a:r>
              <a:rPr kumimoji="1" lang="ja-JP" altLang="en-US" dirty="0" smtClean="0"/>
              <a:t>を操作する</a:t>
            </a:r>
            <a:r>
              <a:rPr kumimoji="1" lang="en-US" altLang="ja-JP" dirty="0" smtClean="0"/>
              <a:t>RTC</a:t>
            </a:r>
          </a:p>
          <a:p>
            <a:r>
              <a:rPr lang="en-US" altLang="ja-JP" dirty="0" smtClean="0"/>
              <a:t>PowerPoint</a:t>
            </a:r>
            <a:r>
              <a:rPr lang="ja-JP" altLang="en-US" dirty="0" err="1" smtClean="0"/>
              <a:t>、</a:t>
            </a:r>
            <a:r>
              <a:rPr lang="en-US" altLang="ja-JP" dirty="0" err="1" smtClean="0"/>
              <a:t>Impree</a:t>
            </a:r>
            <a:r>
              <a:rPr lang="en-US" altLang="ja-JP" dirty="0" smtClean="0"/>
              <a:t>(</a:t>
            </a:r>
            <a:r>
              <a:rPr lang="ja-JP" altLang="en-US" dirty="0" smtClean="0"/>
              <a:t>プレゼンテーション機能</a:t>
            </a:r>
            <a:r>
              <a:rPr lang="en-US" altLang="ja-JP" dirty="0" smtClean="0"/>
              <a:t>)</a:t>
            </a:r>
            <a:r>
              <a:rPr lang="ja-JP" altLang="en-US" dirty="0" smtClean="0"/>
              <a:t>を操作する</a:t>
            </a:r>
            <a:r>
              <a:rPr lang="en-US" altLang="ja-JP" dirty="0" smtClean="0"/>
              <a:t>RTC</a:t>
            </a:r>
          </a:p>
          <a:p>
            <a:r>
              <a:rPr kumimoji="1" lang="ja-JP" altLang="en-US" dirty="0" smtClean="0"/>
              <a:t>システムの例</a:t>
            </a:r>
            <a:endParaRPr kumimoji="1" lang="ja-JP" altLang="en-US" dirty="0"/>
          </a:p>
        </p:txBody>
      </p:sp>
    </p:spTree>
    <p:extLst>
      <p:ext uri="{BB962C8B-B14F-4D97-AF65-F5344CB8AC3E}">
        <p14:creationId xmlns:p14="http://schemas.microsoft.com/office/powerpoint/2010/main" val="19808074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en-US" altLang="ja-JP" dirty="0"/>
              <a:t>Base(</a:t>
            </a:r>
            <a:r>
              <a:rPr lang="ja-JP" altLang="en-US" dirty="0"/>
              <a:t>データベース</a:t>
            </a:r>
            <a:r>
              <a:rPr lang="en-US" altLang="ja-JP" dirty="0"/>
              <a:t>)</a:t>
            </a:r>
            <a:r>
              <a:rPr lang="ja-JP" altLang="en-US" dirty="0"/>
              <a:t>を操作するための</a:t>
            </a:r>
            <a:r>
              <a:rPr lang="en-US" altLang="ja-JP" dirty="0"/>
              <a:t>RTC</a:t>
            </a:r>
            <a:endParaRPr kumimoji="1" lang="ja-JP" altLang="en-US" dirty="0"/>
          </a:p>
        </p:txBody>
      </p:sp>
      <p:sp>
        <p:nvSpPr>
          <p:cNvPr id="3" name="コンテンツ プレースホルダー 2"/>
          <p:cNvSpPr>
            <a:spLocks noGrp="1"/>
          </p:cNvSpPr>
          <p:nvPr>
            <p:ph idx="1"/>
          </p:nvPr>
        </p:nvSpPr>
        <p:spPr/>
        <p:txBody>
          <a:bodyPr/>
          <a:lstStyle/>
          <a:p>
            <a:r>
              <a:rPr lang="ja-JP" altLang="en-US" dirty="0"/>
              <a:t>他の</a:t>
            </a:r>
            <a:r>
              <a:rPr lang="en-US" altLang="ja-JP" dirty="0"/>
              <a:t>RTC</a:t>
            </a:r>
            <a:r>
              <a:rPr lang="ja-JP" altLang="en-US" dirty="0"/>
              <a:t>はサービスポートを利用することでデータベースを操作できる</a:t>
            </a:r>
          </a:p>
          <a:p>
            <a:pPr lvl="1"/>
            <a:r>
              <a:rPr lang="ja-JP" altLang="en-US" dirty="0"/>
              <a:t>データベースへの接続</a:t>
            </a:r>
          </a:p>
          <a:p>
            <a:pPr lvl="1"/>
            <a:r>
              <a:rPr lang="ja-JP" altLang="en-US" dirty="0"/>
              <a:t>データベースへの問い合わせ</a:t>
            </a:r>
            <a:r>
              <a:rPr lang="en-US" altLang="ja-JP" dirty="0"/>
              <a:t>(SQL</a:t>
            </a:r>
            <a:r>
              <a:rPr lang="ja-JP" altLang="en-US" dirty="0"/>
              <a:t>文を入力</a:t>
            </a:r>
            <a:r>
              <a:rPr lang="en-US" altLang="ja-JP" dirty="0"/>
              <a:t>)</a:t>
            </a:r>
          </a:p>
          <a:p>
            <a:pPr lvl="1"/>
            <a:r>
              <a:rPr lang="ja-JP" altLang="en-US" dirty="0" smtClean="0"/>
              <a:t>データベース</a:t>
            </a:r>
            <a:r>
              <a:rPr lang="ja-JP" altLang="en-US" dirty="0"/>
              <a:t>の追加、削除</a:t>
            </a:r>
            <a:endParaRPr kumimoji="1" lang="ja-JP" altLang="en-US" dirty="0"/>
          </a:p>
        </p:txBody>
      </p:sp>
      <p:pic>
        <p:nvPicPr>
          <p:cNvPr id="4" name="図 3"/>
          <p:cNvPicPr>
            <a:picLocks noChangeAspect="1"/>
          </p:cNvPicPr>
          <p:nvPr/>
        </p:nvPicPr>
        <p:blipFill>
          <a:blip r:embed="rId2"/>
          <a:stretch>
            <a:fillRect/>
          </a:stretch>
        </p:blipFill>
        <p:spPr>
          <a:xfrm>
            <a:off x="2363741" y="4738253"/>
            <a:ext cx="7464517" cy="732127"/>
          </a:xfrm>
          <a:prstGeom prst="rect">
            <a:avLst/>
          </a:prstGeom>
        </p:spPr>
      </p:pic>
    </p:spTree>
    <p:extLst>
      <p:ext uri="{BB962C8B-B14F-4D97-AF65-F5344CB8AC3E}">
        <p14:creationId xmlns:p14="http://schemas.microsoft.com/office/powerpoint/2010/main" val="38351505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en-US" altLang="ja-JP" dirty="0"/>
              <a:t>PowerPoint</a:t>
            </a:r>
            <a:r>
              <a:rPr lang="ja-JP" altLang="en-US" dirty="0" err="1"/>
              <a:t>、</a:t>
            </a:r>
            <a:r>
              <a:rPr lang="en-US" altLang="ja-JP" dirty="0"/>
              <a:t>Impress(</a:t>
            </a:r>
            <a:r>
              <a:rPr lang="ja-JP" altLang="en-US" dirty="0"/>
              <a:t>プレゼンテーション</a:t>
            </a:r>
            <a:r>
              <a:rPr lang="en-US" altLang="ja-JP" dirty="0"/>
              <a:t>)</a:t>
            </a:r>
            <a:r>
              <a:rPr lang="ja-JP" altLang="en-US" dirty="0"/>
              <a:t>を操作するための</a:t>
            </a:r>
            <a:r>
              <a:rPr lang="en-US" altLang="ja-JP" dirty="0"/>
              <a:t>RTC</a:t>
            </a:r>
            <a:endParaRPr kumimoji="1" lang="ja-JP" altLang="en-US" dirty="0"/>
          </a:p>
        </p:txBody>
      </p:sp>
      <p:sp>
        <p:nvSpPr>
          <p:cNvPr id="3" name="コンテンツ プレースホルダー 2"/>
          <p:cNvSpPr>
            <a:spLocks noGrp="1"/>
          </p:cNvSpPr>
          <p:nvPr>
            <p:ph idx="1"/>
          </p:nvPr>
        </p:nvSpPr>
        <p:spPr/>
        <p:txBody>
          <a:bodyPr/>
          <a:lstStyle/>
          <a:p>
            <a:r>
              <a:rPr lang="ja-JP" altLang="en-US" dirty="0"/>
              <a:t>上映中のスライドの操作</a:t>
            </a:r>
          </a:p>
          <a:p>
            <a:pPr lvl="1"/>
            <a:r>
              <a:rPr lang="ja-JP" altLang="en-US" dirty="0"/>
              <a:t>スライド番号の変更</a:t>
            </a:r>
          </a:p>
          <a:p>
            <a:pPr lvl="1"/>
            <a:r>
              <a:rPr lang="ja-JP" altLang="en-US" dirty="0"/>
              <a:t>設定したアニメーションの実行</a:t>
            </a:r>
          </a:p>
          <a:p>
            <a:pPr lvl="1"/>
            <a:r>
              <a:rPr lang="ja-JP" altLang="en-US" dirty="0"/>
              <a:t>線の描画</a:t>
            </a:r>
            <a:endParaRPr kumimoji="1" lang="ja-JP" altLang="en-US" dirty="0"/>
          </a:p>
        </p:txBody>
      </p:sp>
      <p:pic>
        <p:nvPicPr>
          <p:cNvPr id="4" name="図 3"/>
          <p:cNvPicPr>
            <a:picLocks noChangeAspect="1"/>
          </p:cNvPicPr>
          <p:nvPr/>
        </p:nvPicPr>
        <p:blipFill>
          <a:blip r:embed="rId2"/>
          <a:stretch>
            <a:fillRect/>
          </a:stretch>
        </p:blipFill>
        <p:spPr>
          <a:xfrm>
            <a:off x="838693" y="3763741"/>
            <a:ext cx="10515107" cy="1805785"/>
          </a:xfrm>
          <a:prstGeom prst="rect">
            <a:avLst/>
          </a:prstGeom>
        </p:spPr>
      </p:pic>
    </p:spTree>
    <p:extLst>
      <p:ext uri="{BB962C8B-B14F-4D97-AF65-F5344CB8AC3E}">
        <p14:creationId xmlns:p14="http://schemas.microsoft.com/office/powerpoint/2010/main" val="8385403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dirty="0"/>
              <a:t>システム</a:t>
            </a:r>
            <a:r>
              <a:rPr lang="ja-JP" altLang="en-US" dirty="0" smtClean="0"/>
              <a:t>の例</a:t>
            </a:r>
            <a:endParaRPr kumimoji="1" lang="ja-JP" altLang="en-US" dirty="0"/>
          </a:p>
        </p:txBody>
      </p:sp>
      <p:sp>
        <p:nvSpPr>
          <p:cNvPr id="5" name="コンテンツ プレースホルダー 4"/>
          <p:cNvSpPr>
            <a:spLocks noGrp="1"/>
          </p:cNvSpPr>
          <p:nvPr>
            <p:ph idx="1"/>
          </p:nvPr>
        </p:nvSpPr>
        <p:spPr>
          <a:xfrm>
            <a:off x="838200" y="1225088"/>
            <a:ext cx="9802091" cy="1331075"/>
          </a:xfrm>
        </p:spPr>
        <p:txBody>
          <a:bodyPr>
            <a:noAutofit/>
          </a:bodyPr>
          <a:lstStyle/>
          <a:p>
            <a:r>
              <a:rPr lang="en-US" altLang="ja-JP" sz="1800" dirty="0" smtClean="0"/>
              <a:t>Base</a:t>
            </a:r>
            <a:r>
              <a:rPr lang="ja-JP" altLang="en-US" sz="1800" dirty="0" err="1" smtClean="0"/>
              <a:t>、</a:t>
            </a:r>
            <a:r>
              <a:rPr lang="en-US" altLang="ja-JP" sz="1800" dirty="0" smtClean="0"/>
              <a:t>Impress(PowerPoint)</a:t>
            </a:r>
            <a:r>
              <a:rPr lang="ja-JP" altLang="en-US" sz="1800" dirty="0" smtClean="0"/>
              <a:t>の</a:t>
            </a:r>
            <a:r>
              <a:rPr lang="en-US" altLang="ja-JP" sz="1800" dirty="0" smtClean="0"/>
              <a:t>RTC</a:t>
            </a:r>
            <a:r>
              <a:rPr lang="ja-JP" altLang="en-US" sz="1800" dirty="0" smtClean="0"/>
              <a:t>を使用したシステム</a:t>
            </a:r>
            <a:endParaRPr lang="en-US" altLang="ja-JP" sz="1800" dirty="0" smtClean="0"/>
          </a:p>
          <a:p>
            <a:r>
              <a:rPr lang="ja-JP" altLang="en-US" sz="1800" dirty="0" smtClean="0"/>
              <a:t>スライドショーを</a:t>
            </a:r>
            <a:r>
              <a:rPr lang="en-US" altLang="ja-JP" sz="1800" dirty="0" smtClean="0"/>
              <a:t>GUI</a:t>
            </a:r>
            <a:r>
              <a:rPr lang="ja-JP" altLang="en-US" sz="1800" dirty="0" smtClean="0"/>
              <a:t>により操作する</a:t>
            </a:r>
            <a:endParaRPr lang="en-US" altLang="ja-JP" sz="1800" dirty="0" smtClean="0"/>
          </a:p>
          <a:p>
            <a:r>
              <a:rPr lang="ja-JP" altLang="en-US" sz="1800" dirty="0" smtClean="0"/>
              <a:t>データベースに</a:t>
            </a:r>
            <a:r>
              <a:rPr lang="en-US" altLang="ja-JP" sz="1800" dirty="0" smtClean="0"/>
              <a:t>RTC</a:t>
            </a:r>
            <a:r>
              <a:rPr lang="ja-JP" altLang="en-US" sz="1800" dirty="0" smtClean="0"/>
              <a:t>のパスなどのデータを挿入</a:t>
            </a:r>
            <a:endParaRPr lang="en-US" altLang="ja-JP" sz="1800" dirty="0" smtClean="0"/>
          </a:p>
          <a:p>
            <a:pPr lvl="1"/>
            <a:r>
              <a:rPr kumimoji="1" lang="ja-JP" altLang="en-US" sz="1400" dirty="0" smtClean="0"/>
              <a:t>そのデータを別の</a:t>
            </a:r>
            <a:r>
              <a:rPr kumimoji="1" lang="en-US" altLang="ja-JP" sz="1400" dirty="0" smtClean="0"/>
              <a:t>RTC</a:t>
            </a:r>
            <a:r>
              <a:rPr kumimoji="1" lang="ja-JP" altLang="en-US" sz="1400" dirty="0" smtClean="0"/>
              <a:t>で取得して、取得した</a:t>
            </a:r>
            <a:r>
              <a:rPr kumimoji="1" lang="en-US" altLang="ja-JP" sz="1400" dirty="0" smtClean="0"/>
              <a:t>RTC</a:t>
            </a:r>
            <a:r>
              <a:rPr kumimoji="1" lang="ja-JP" altLang="en-US" sz="1400" dirty="0" smtClean="0"/>
              <a:t>の情報を用いてデータポートを自動接続する</a:t>
            </a:r>
            <a:endParaRPr kumimoji="1" lang="ja-JP" altLang="en-US" sz="1400" dirty="0"/>
          </a:p>
        </p:txBody>
      </p:sp>
      <p:pic>
        <p:nvPicPr>
          <p:cNvPr id="4" name="図 3"/>
          <p:cNvPicPr>
            <a:picLocks noChangeAspect="1"/>
          </p:cNvPicPr>
          <p:nvPr/>
        </p:nvPicPr>
        <p:blipFill>
          <a:blip r:embed="rId2"/>
          <a:stretch>
            <a:fillRect/>
          </a:stretch>
        </p:blipFill>
        <p:spPr>
          <a:xfrm>
            <a:off x="1065029" y="2492975"/>
            <a:ext cx="9575262" cy="4321866"/>
          </a:xfrm>
          <a:prstGeom prst="rect">
            <a:avLst/>
          </a:prstGeom>
        </p:spPr>
      </p:pic>
    </p:spTree>
    <p:extLst>
      <p:ext uri="{BB962C8B-B14F-4D97-AF65-F5344CB8AC3E}">
        <p14:creationId xmlns:p14="http://schemas.microsoft.com/office/powerpoint/2010/main" val="9475292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dirty="0" smtClean="0"/>
              <a:t>画面キャプチャコンポーネント</a:t>
            </a:r>
            <a:endParaRPr kumimoji="1" lang="ja-JP" altLang="en-US" dirty="0"/>
          </a:p>
        </p:txBody>
      </p:sp>
      <p:sp>
        <p:nvSpPr>
          <p:cNvPr id="3" name="コンテンツ プレースホルダー 2"/>
          <p:cNvSpPr>
            <a:spLocks noGrp="1"/>
          </p:cNvSpPr>
          <p:nvPr>
            <p:ph idx="1"/>
          </p:nvPr>
        </p:nvSpPr>
        <p:spPr>
          <a:xfrm>
            <a:off x="838200" y="1825625"/>
            <a:ext cx="10515600" cy="1499466"/>
          </a:xfrm>
        </p:spPr>
        <p:txBody>
          <a:bodyPr/>
          <a:lstStyle/>
          <a:p>
            <a:r>
              <a:rPr lang="ja-JP" altLang="en-US" dirty="0"/>
              <a:t>画面をキャプチャして画像データを</a:t>
            </a:r>
            <a:r>
              <a:rPr lang="en-US" altLang="ja-JP" dirty="0" err="1"/>
              <a:t>OutPort</a:t>
            </a:r>
            <a:r>
              <a:rPr lang="ja-JP" altLang="en-US" dirty="0"/>
              <a:t>から</a:t>
            </a:r>
            <a:r>
              <a:rPr lang="ja-JP" altLang="en-US" dirty="0" smtClean="0"/>
              <a:t>出力</a:t>
            </a:r>
          </a:p>
        </p:txBody>
      </p:sp>
      <p:pic>
        <p:nvPicPr>
          <p:cNvPr id="5" name="図 4"/>
          <p:cNvPicPr>
            <a:picLocks noChangeAspect="1"/>
          </p:cNvPicPr>
          <p:nvPr/>
        </p:nvPicPr>
        <p:blipFill>
          <a:blip r:embed="rId2"/>
          <a:stretch>
            <a:fillRect/>
          </a:stretch>
        </p:blipFill>
        <p:spPr>
          <a:xfrm>
            <a:off x="2312410" y="3106448"/>
            <a:ext cx="5571181" cy="1320079"/>
          </a:xfrm>
          <a:prstGeom prst="rect">
            <a:avLst/>
          </a:prstGeom>
        </p:spPr>
      </p:pic>
      <p:sp>
        <p:nvSpPr>
          <p:cNvPr id="6" name="コンテンツ プレースホルダー 2"/>
          <p:cNvSpPr txBox="1">
            <a:spLocks/>
          </p:cNvSpPr>
          <p:nvPr/>
        </p:nvSpPr>
        <p:spPr>
          <a:xfrm>
            <a:off x="838200" y="4957617"/>
            <a:ext cx="10515600" cy="14994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smtClean="0"/>
              <a:t>上映中のスライドをキャプチャする</a:t>
            </a:r>
          </a:p>
        </p:txBody>
      </p:sp>
    </p:spTree>
    <p:extLst>
      <p:ext uri="{BB962C8B-B14F-4D97-AF65-F5344CB8AC3E}">
        <p14:creationId xmlns:p14="http://schemas.microsoft.com/office/powerpoint/2010/main" val="16865005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dirty="0"/>
              <a:t>プレゼンテーション表示コンポーネント</a:t>
            </a:r>
            <a:endParaRPr kumimoji="1" lang="ja-JP" altLang="en-US" dirty="0"/>
          </a:p>
        </p:txBody>
      </p:sp>
      <p:sp>
        <p:nvSpPr>
          <p:cNvPr id="3" name="コンテンツ プレースホルダー 2"/>
          <p:cNvSpPr>
            <a:spLocks noGrp="1"/>
          </p:cNvSpPr>
          <p:nvPr>
            <p:ph idx="1"/>
          </p:nvPr>
        </p:nvSpPr>
        <p:spPr>
          <a:xfrm>
            <a:off x="838200" y="1463245"/>
            <a:ext cx="10515600" cy="1935884"/>
          </a:xfrm>
        </p:spPr>
        <p:txBody>
          <a:bodyPr/>
          <a:lstStyle/>
          <a:p>
            <a:r>
              <a:rPr lang="en-US" altLang="ja-JP" dirty="0" err="1"/>
              <a:t>InPort</a:t>
            </a:r>
            <a:r>
              <a:rPr lang="ja-JP" altLang="en-US" dirty="0"/>
              <a:t>で受信した画像データの表示</a:t>
            </a:r>
          </a:p>
          <a:p>
            <a:r>
              <a:rPr lang="en-US" altLang="ja-JP" dirty="0"/>
              <a:t>Base</a:t>
            </a:r>
            <a:r>
              <a:rPr lang="ja-JP" altLang="en-US" dirty="0"/>
              <a:t>を操作する</a:t>
            </a:r>
            <a:r>
              <a:rPr lang="en-US" altLang="ja-JP" dirty="0"/>
              <a:t>RTC</a:t>
            </a:r>
            <a:r>
              <a:rPr lang="ja-JP" altLang="en-US" dirty="0"/>
              <a:t>に接続することで</a:t>
            </a:r>
            <a:r>
              <a:rPr lang="ja-JP" altLang="en-US" dirty="0" smtClean="0"/>
              <a:t>、データ入力コンポーネントが追加した</a:t>
            </a:r>
            <a:r>
              <a:rPr lang="ja-JP" altLang="en-US" dirty="0"/>
              <a:t>データを取得</a:t>
            </a:r>
          </a:p>
          <a:p>
            <a:r>
              <a:rPr lang="en-US" altLang="ja-JP" dirty="0" err="1"/>
              <a:t>OutPort</a:t>
            </a:r>
            <a:r>
              <a:rPr lang="ja-JP" altLang="en-US" dirty="0"/>
              <a:t>からの出力に</a:t>
            </a:r>
            <a:r>
              <a:rPr lang="ja-JP" altLang="en-US" dirty="0" smtClean="0"/>
              <a:t>より</a:t>
            </a:r>
            <a:r>
              <a:rPr lang="en-US" altLang="ja-JP" dirty="0" smtClean="0"/>
              <a:t>Impress(PowerPoint)</a:t>
            </a:r>
            <a:r>
              <a:rPr lang="ja-JP" altLang="en-US" dirty="0" smtClean="0"/>
              <a:t>を</a:t>
            </a:r>
            <a:r>
              <a:rPr lang="ja-JP" altLang="en-US" dirty="0"/>
              <a:t>操作</a:t>
            </a:r>
            <a:endParaRPr kumimoji="1" lang="ja-JP" altLang="en-US" dirty="0"/>
          </a:p>
        </p:txBody>
      </p:sp>
      <p:pic>
        <p:nvPicPr>
          <p:cNvPr id="4" name="図 3"/>
          <p:cNvPicPr>
            <a:picLocks noChangeAspect="1"/>
          </p:cNvPicPr>
          <p:nvPr/>
        </p:nvPicPr>
        <p:blipFill>
          <a:blip r:embed="rId2"/>
          <a:stretch>
            <a:fillRect/>
          </a:stretch>
        </p:blipFill>
        <p:spPr>
          <a:xfrm>
            <a:off x="0" y="4426526"/>
            <a:ext cx="6593002" cy="1664635"/>
          </a:xfrm>
          <a:prstGeom prst="rect">
            <a:avLst/>
          </a:prstGeom>
        </p:spPr>
      </p:pic>
      <p:pic>
        <p:nvPicPr>
          <p:cNvPr id="5" name="図 4"/>
          <p:cNvPicPr>
            <a:picLocks noChangeAspect="1"/>
          </p:cNvPicPr>
          <p:nvPr/>
        </p:nvPicPr>
        <p:blipFill>
          <a:blip r:embed="rId3"/>
          <a:stretch>
            <a:fillRect/>
          </a:stretch>
        </p:blipFill>
        <p:spPr>
          <a:xfrm>
            <a:off x="7585363" y="3295219"/>
            <a:ext cx="4523509" cy="3531220"/>
          </a:xfrm>
          <a:prstGeom prst="rect">
            <a:avLst/>
          </a:prstGeom>
        </p:spPr>
      </p:pic>
    </p:spTree>
    <p:extLst>
      <p:ext uri="{BB962C8B-B14F-4D97-AF65-F5344CB8AC3E}">
        <p14:creationId xmlns:p14="http://schemas.microsoft.com/office/powerpoint/2010/main" val="22357587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dirty="0" smtClean="0"/>
              <a:t>データ入力コンポーネント</a:t>
            </a:r>
            <a:endParaRPr kumimoji="1" lang="ja-JP" altLang="en-US" dirty="0"/>
          </a:p>
        </p:txBody>
      </p:sp>
      <p:sp>
        <p:nvSpPr>
          <p:cNvPr id="3" name="コンテンツ プレースホルダー 2"/>
          <p:cNvSpPr>
            <a:spLocks noGrp="1"/>
          </p:cNvSpPr>
          <p:nvPr>
            <p:ph idx="1"/>
          </p:nvPr>
        </p:nvSpPr>
        <p:spPr>
          <a:xfrm>
            <a:off x="838200" y="1825625"/>
            <a:ext cx="10238509" cy="1250084"/>
          </a:xfrm>
        </p:spPr>
        <p:txBody>
          <a:bodyPr/>
          <a:lstStyle/>
          <a:p>
            <a:r>
              <a:rPr lang="ja-JP" altLang="en-US" dirty="0" smtClean="0"/>
              <a:t>コンフィギュレーションパラメータで設定した情報をデータベースに</a:t>
            </a:r>
            <a:r>
              <a:rPr lang="ja-JP" altLang="en-US" dirty="0"/>
              <a:t>挿入</a:t>
            </a:r>
            <a:r>
              <a:rPr lang="ja-JP" altLang="en-US" dirty="0" smtClean="0"/>
              <a:t>したい時に利用</a:t>
            </a:r>
            <a:endParaRPr kumimoji="1" lang="ja-JP" altLang="en-US" dirty="0"/>
          </a:p>
        </p:txBody>
      </p:sp>
      <p:pic>
        <p:nvPicPr>
          <p:cNvPr id="5" name="図 4"/>
          <p:cNvPicPr>
            <a:picLocks noChangeAspect="1"/>
          </p:cNvPicPr>
          <p:nvPr/>
        </p:nvPicPr>
        <p:blipFill>
          <a:blip r:embed="rId2"/>
          <a:stretch>
            <a:fillRect/>
          </a:stretch>
        </p:blipFill>
        <p:spPr>
          <a:xfrm>
            <a:off x="1842871" y="3414278"/>
            <a:ext cx="8506257" cy="2196811"/>
          </a:xfrm>
          <a:prstGeom prst="rect">
            <a:avLst/>
          </a:prstGeom>
        </p:spPr>
      </p:pic>
      <p:sp>
        <p:nvSpPr>
          <p:cNvPr id="6" name="コンテンツ プレースホルダー 2"/>
          <p:cNvSpPr txBox="1">
            <a:spLocks/>
          </p:cNvSpPr>
          <p:nvPr/>
        </p:nvSpPr>
        <p:spPr>
          <a:xfrm>
            <a:off x="838200" y="5324616"/>
            <a:ext cx="10238509" cy="12500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smtClean="0"/>
              <a:t>上映中のスライドショーの名前、画面キャプチャコンポーネント</a:t>
            </a:r>
            <a:r>
              <a:rPr lang="ja-JP" altLang="en-US" smtClean="0"/>
              <a:t>、</a:t>
            </a:r>
            <a:r>
              <a:rPr lang="en-US" altLang="ja-JP" smtClean="0"/>
              <a:t>Impress(PowerPoint)</a:t>
            </a:r>
            <a:r>
              <a:rPr lang="ja-JP" altLang="en-US" smtClean="0"/>
              <a:t>を操作する</a:t>
            </a:r>
            <a:r>
              <a:rPr lang="en-US" altLang="ja-JP" smtClean="0"/>
              <a:t>RTC</a:t>
            </a:r>
            <a:r>
              <a:rPr lang="ja-JP" altLang="en-US" dirty="0" smtClean="0"/>
              <a:t>のパス等をデータベースに入力</a:t>
            </a:r>
            <a:endParaRPr lang="ja-JP" altLang="en-US" dirty="0"/>
          </a:p>
        </p:txBody>
      </p:sp>
    </p:spTree>
    <p:extLst>
      <p:ext uri="{BB962C8B-B14F-4D97-AF65-F5344CB8AC3E}">
        <p14:creationId xmlns:p14="http://schemas.microsoft.com/office/powerpoint/2010/main" val="30428827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kumimoji="1" lang="ja-JP" altLang="en-US" dirty="0" smtClean="0"/>
              <a:t>システムの例</a:t>
            </a:r>
            <a:endParaRPr kumimoji="1" lang="ja-JP" altLang="en-US" dirty="0"/>
          </a:p>
        </p:txBody>
      </p:sp>
      <p:sp>
        <p:nvSpPr>
          <p:cNvPr id="5" name="コンテンツ プレースホルダー 4"/>
          <p:cNvSpPr>
            <a:spLocks noGrp="1"/>
          </p:cNvSpPr>
          <p:nvPr>
            <p:ph idx="1"/>
          </p:nvPr>
        </p:nvSpPr>
        <p:spPr>
          <a:xfrm>
            <a:off x="838200" y="1225087"/>
            <a:ext cx="9843655" cy="2411731"/>
          </a:xfrm>
        </p:spPr>
        <p:txBody>
          <a:bodyPr>
            <a:noAutofit/>
          </a:bodyPr>
          <a:lstStyle/>
          <a:p>
            <a:r>
              <a:rPr kumimoji="1" lang="ja-JP" altLang="en-US" sz="2000" dirty="0" smtClean="0"/>
              <a:t>全体的な流れ</a:t>
            </a:r>
            <a:endParaRPr kumimoji="1" lang="en-US" altLang="ja-JP" sz="2000" dirty="0" smtClean="0"/>
          </a:p>
          <a:p>
            <a:pPr lvl="1"/>
            <a:r>
              <a:rPr lang="ja-JP" altLang="en-US" sz="2000" dirty="0" smtClean="0"/>
              <a:t>データ入力コンポーネントが</a:t>
            </a:r>
            <a:r>
              <a:rPr lang="en-US" altLang="ja-JP" sz="2000" dirty="0" smtClean="0"/>
              <a:t>Base</a:t>
            </a:r>
            <a:r>
              <a:rPr lang="ja-JP" altLang="en-US" sz="2000" dirty="0" smtClean="0"/>
              <a:t>の</a:t>
            </a:r>
            <a:r>
              <a:rPr lang="en-US" altLang="ja-JP" sz="2000" dirty="0" smtClean="0"/>
              <a:t>RTC</a:t>
            </a:r>
            <a:r>
              <a:rPr lang="ja-JP" altLang="en-US" sz="2000" dirty="0" smtClean="0"/>
              <a:t>のサービスポートを利用してデータベースにデータを挿入</a:t>
            </a:r>
            <a:endParaRPr lang="en-US" altLang="ja-JP" sz="2000" dirty="0" smtClean="0"/>
          </a:p>
          <a:p>
            <a:pPr lvl="1"/>
            <a:r>
              <a:rPr lang="en-US" altLang="ja-JP" sz="2000" dirty="0" smtClean="0"/>
              <a:t>Impress(PowerPoint)</a:t>
            </a:r>
            <a:r>
              <a:rPr lang="ja-JP" altLang="en-US" sz="2000" dirty="0" smtClean="0"/>
              <a:t>の</a:t>
            </a:r>
            <a:r>
              <a:rPr lang="en-US" altLang="ja-JP" sz="2000" dirty="0" smtClean="0"/>
              <a:t>RTC</a:t>
            </a:r>
            <a:r>
              <a:rPr lang="ja-JP" altLang="en-US" sz="2000" dirty="0" smtClean="0"/>
              <a:t>をアクティブにすることでスライドショーを開始</a:t>
            </a:r>
            <a:endParaRPr lang="en-US" altLang="ja-JP" sz="2000" dirty="0" smtClean="0"/>
          </a:p>
          <a:p>
            <a:pPr lvl="1"/>
            <a:r>
              <a:rPr lang="ja-JP" altLang="en-US" sz="2000" dirty="0" smtClean="0"/>
              <a:t>画面キャプチャコンポーネントでスライドショーをキャプチャ</a:t>
            </a:r>
            <a:endParaRPr lang="en-US" altLang="ja-JP" sz="2000" dirty="0" smtClean="0"/>
          </a:p>
          <a:p>
            <a:pPr lvl="1"/>
            <a:r>
              <a:rPr lang="ja-JP" altLang="en-US" sz="2000" dirty="0" smtClean="0"/>
              <a:t>プレゼンテーション表示コンポーネントの</a:t>
            </a:r>
            <a:r>
              <a:rPr lang="en-US" altLang="ja-JP" sz="2000" dirty="0" smtClean="0"/>
              <a:t>GUI</a:t>
            </a:r>
            <a:r>
              <a:rPr lang="ja-JP" altLang="en-US" sz="2000" dirty="0" err="1" smtClean="0"/>
              <a:t>での</a:t>
            </a:r>
            <a:r>
              <a:rPr lang="ja-JP" altLang="en-US" sz="2000" dirty="0" smtClean="0"/>
              <a:t>操作により</a:t>
            </a:r>
            <a:r>
              <a:rPr lang="ja-JP" altLang="en-US" sz="2000" dirty="0"/>
              <a:t>データベース</a:t>
            </a:r>
            <a:r>
              <a:rPr lang="ja-JP" altLang="en-US" sz="2000" dirty="0" smtClean="0"/>
              <a:t>からデータを取得、データポートを自動接続してスライドショーの操作ができるようになる</a:t>
            </a:r>
            <a:endParaRPr lang="en-US" altLang="ja-JP" sz="2000" dirty="0" smtClean="0"/>
          </a:p>
          <a:p>
            <a:pPr lvl="1"/>
            <a:endParaRPr lang="en-US" altLang="ja-JP" sz="2000" dirty="0" smtClean="0"/>
          </a:p>
          <a:p>
            <a:pPr lvl="1"/>
            <a:endParaRPr kumimoji="1" lang="ja-JP" altLang="en-US" sz="2000" dirty="0"/>
          </a:p>
        </p:txBody>
      </p:sp>
      <p:pic>
        <p:nvPicPr>
          <p:cNvPr id="7" name="図 6"/>
          <p:cNvPicPr>
            <a:picLocks noChangeAspect="1"/>
          </p:cNvPicPr>
          <p:nvPr/>
        </p:nvPicPr>
        <p:blipFill>
          <a:blip r:embed="rId2"/>
          <a:stretch>
            <a:fillRect/>
          </a:stretch>
        </p:blipFill>
        <p:spPr>
          <a:xfrm>
            <a:off x="3034146" y="3655664"/>
            <a:ext cx="4838062" cy="2960215"/>
          </a:xfrm>
          <a:prstGeom prst="rect">
            <a:avLst/>
          </a:prstGeom>
        </p:spPr>
      </p:pic>
      <p:pic>
        <p:nvPicPr>
          <p:cNvPr id="8" name="図 7"/>
          <p:cNvPicPr>
            <a:picLocks noChangeAspect="1"/>
          </p:cNvPicPr>
          <p:nvPr/>
        </p:nvPicPr>
        <p:blipFill>
          <a:blip r:embed="rId3"/>
          <a:stretch>
            <a:fillRect/>
          </a:stretch>
        </p:blipFill>
        <p:spPr>
          <a:xfrm>
            <a:off x="3027556" y="3530972"/>
            <a:ext cx="4892155" cy="3327028"/>
          </a:xfrm>
          <a:prstGeom prst="rect">
            <a:avLst/>
          </a:prstGeom>
        </p:spPr>
      </p:pic>
    </p:spTree>
    <p:extLst>
      <p:ext uri="{BB962C8B-B14F-4D97-AF65-F5344CB8AC3E}">
        <p14:creationId xmlns:p14="http://schemas.microsoft.com/office/powerpoint/2010/main" val="266202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dirty="0" smtClean="0"/>
              <a:t>開発概要</a:t>
            </a:r>
            <a:endParaRPr kumimoji="1" lang="ja-JP" altLang="en-US" dirty="0"/>
          </a:p>
        </p:txBody>
      </p:sp>
      <p:sp>
        <p:nvSpPr>
          <p:cNvPr id="3" name="コンテンツ プレースホルダー 2"/>
          <p:cNvSpPr>
            <a:spLocks noGrp="1"/>
          </p:cNvSpPr>
          <p:nvPr>
            <p:ph idx="1"/>
          </p:nvPr>
        </p:nvSpPr>
        <p:spPr>
          <a:xfrm>
            <a:off x="838200" y="1458009"/>
            <a:ext cx="10515600" cy="751320"/>
          </a:xfrm>
        </p:spPr>
        <p:txBody>
          <a:bodyPr/>
          <a:lstStyle/>
          <a:p>
            <a:r>
              <a:rPr kumimoji="1" lang="en-US" altLang="ja-JP" dirty="0" err="1" smtClean="0"/>
              <a:t>InPort</a:t>
            </a:r>
            <a:r>
              <a:rPr kumimoji="1" lang="ja-JP" altLang="en-US" dirty="0" smtClean="0"/>
              <a:t>で受信したデータをセルに入力する例</a:t>
            </a:r>
            <a:endParaRPr kumimoji="1" lang="ja-JP" altLang="en-US" dirty="0"/>
          </a:p>
        </p:txBody>
      </p:sp>
      <p:pic>
        <p:nvPicPr>
          <p:cNvPr id="4" name="図 3"/>
          <p:cNvPicPr>
            <a:picLocks noChangeAspect="1"/>
          </p:cNvPicPr>
          <p:nvPr/>
        </p:nvPicPr>
        <p:blipFill>
          <a:blip r:embed="rId4"/>
          <a:stretch>
            <a:fillRect/>
          </a:stretch>
        </p:blipFill>
        <p:spPr>
          <a:xfrm>
            <a:off x="838200" y="1999936"/>
            <a:ext cx="4504762" cy="2314286"/>
          </a:xfrm>
          <a:prstGeom prst="rect">
            <a:avLst/>
          </a:prstGeom>
        </p:spPr>
      </p:pic>
      <p:pic>
        <p:nvPicPr>
          <p:cNvPr id="5" name="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561144" y="1999936"/>
            <a:ext cx="4528034" cy="3396026"/>
          </a:xfrm>
          <a:prstGeom prst="rect">
            <a:avLst/>
          </a:prstGeom>
        </p:spPr>
      </p:pic>
      <p:sp>
        <p:nvSpPr>
          <p:cNvPr id="6" name="コンテンツ プレースホルダー 2"/>
          <p:cNvSpPr txBox="1">
            <a:spLocks/>
          </p:cNvSpPr>
          <p:nvPr/>
        </p:nvSpPr>
        <p:spPr>
          <a:xfrm>
            <a:off x="838200" y="5500010"/>
            <a:ext cx="9469582" cy="135799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err="1" smtClean="0"/>
              <a:t>OpenOffice</a:t>
            </a:r>
            <a:r>
              <a:rPr lang="ja-JP" altLang="en-US" dirty="0" err="1" smtClean="0"/>
              <a:t>、</a:t>
            </a:r>
            <a:r>
              <a:rPr lang="en-US" altLang="ja-JP" dirty="0" smtClean="0"/>
              <a:t>Microsoft Office</a:t>
            </a:r>
            <a:r>
              <a:rPr lang="ja-JP" altLang="en-US" dirty="0" smtClean="0"/>
              <a:t>のドキュメントを</a:t>
            </a:r>
            <a:r>
              <a:rPr lang="en-US" altLang="ja-JP" dirty="0" smtClean="0"/>
              <a:t>RTC</a:t>
            </a:r>
            <a:r>
              <a:rPr lang="ja-JP" altLang="en-US" dirty="0" smtClean="0"/>
              <a:t>で操作できれば面白いかもしれない</a:t>
            </a:r>
            <a:endParaRPr lang="en-US" altLang="ja-JP" dirty="0" smtClean="0"/>
          </a:p>
          <a:p>
            <a:pPr lvl="1"/>
            <a:r>
              <a:rPr lang="ja-JP" altLang="en-US" dirty="0"/>
              <a:t>用途</a:t>
            </a:r>
            <a:r>
              <a:rPr lang="ja-JP" altLang="en-US" dirty="0" smtClean="0"/>
              <a:t>は各</a:t>
            </a:r>
            <a:r>
              <a:rPr lang="en-US" altLang="ja-JP" dirty="0" smtClean="0"/>
              <a:t>RTC</a:t>
            </a:r>
            <a:r>
              <a:rPr lang="ja-JP" altLang="en-US" dirty="0" smtClean="0"/>
              <a:t>によって様々</a:t>
            </a:r>
            <a:endParaRPr lang="en-US" altLang="ja-JP" dirty="0" smtClean="0"/>
          </a:p>
          <a:p>
            <a:pPr lvl="2"/>
            <a:r>
              <a:rPr lang="ja-JP" altLang="en-US" dirty="0" smtClean="0"/>
              <a:t>中には使いどころのわからない</a:t>
            </a:r>
            <a:r>
              <a:rPr lang="en-US" altLang="ja-JP" dirty="0" smtClean="0"/>
              <a:t>RTC</a:t>
            </a:r>
            <a:r>
              <a:rPr lang="ja-JP" altLang="en-US" dirty="0" smtClean="0"/>
              <a:t>もある</a:t>
            </a:r>
            <a:endParaRPr lang="ja-JP" altLang="en-US" dirty="0"/>
          </a:p>
        </p:txBody>
      </p:sp>
      <p:sp>
        <p:nvSpPr>
          <p:cNvPr id="7" name="正方形/長方形 6"/>
          <p:cNvSpPr/>
          <p:nvPr/>
        </p:nvSpPr>
        <p:spPr>
          <a:xfrm>
            <a:off x="8481772" y="2258623"/>
            <a:ext cx="721395" cy="134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7435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3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dirty="0"/>
              <a:t>システムの例</a:t>
            </a:r>
            <a:endParaRPr kumimoji="1" lang="ja-JP" altLang="en-US" dirty="0"/>
          </a:p>
        </p:txBody>
      </p:sp>
      <p:sp>
        <p:nvSpPr>
          <p:cNvPr id="3" name="コンテンツ プレースホルダー 2"/>
          <p:cNvSpPr>
            <a:spLocks noGrp="1"/>
          </p:cNvSpPr>
          <p:nvPr>
            <p:ph idx="1"/>
          </p:nvPr>
        </p:nvSpPr>
        <p:spPr>
          <a:xfrm>
            <a:off x="838200" y="1534679"/>
            <a:ext cx="10515600" cy="4351338"/>
          </a:xfrm>
        </p:spPr>
        <p:txBody>
          <a:bodyPr/>
          <a:lstStyle/>
          <a:p>
            <a:r>
              <a:rPr kumimoji="1" lang="ja-JP" altLang="en-US" dirty="0" smtClean="0"/>
              <a:t>プレゼンテーション表示コンポーネントの</a:t>
            </a:r>
            <a:r>
              <a:rPr lang="en-US" altLang="ja-JP" dirty="0" smtClean="0"/>
              <a:t>GUI</a:t>
            </a:r>
            <a:r>
              <a:rPr lang="ja-JP" altLang="en-US" dirty="0" smtClean="0"/>
              <a:t>を操作</a:t>
            </a:r>
            <a:endParaRPr kumimoji="1" lang="ja-JP" altLang="en-US" dirty="0"/>
          </a:p>
        </p:txBody>
      </p:sp>
      <p:pic>
        <p:nvPicPr>
          <p:cNvPr id="6" name="図 5"/>
          <p:cNvPicPr>
            <a:picLocks noChangeAspect="1"/>
          </p:cNvPicPr>
          <p:nvPr/>
        </p:nvPicPr>
        <p:blipFill>
          <a:blip r:embed="rId2"/>
          <a:stretch>
            <a:fillRect/>
          </a:stretch>
        </p:blipFill>
        <p:spPr>
          <a:xfrm>
            <a:off x="207818" y="1968314"/>
            <a:ext cx="11470630" cy="5087257"/>
          </a:xfrm>
          <a:prstGeom prst="rect">
            <a:avLst/>
          </a:prstGeom>
        </p:spPr>
      </p:pic>
    </p:spTree>
    <p:extLst>
      <p:ext uri="{BB962C8B-B14F-4D97-AF65-F5344CB8AC3E}">
        <p14:creationId xmlns:p14="http://schemas.microsoft.com/office/powerpoint/2010/main" val="20217914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6628" y="0"/>
            <a:ext cx="9318743" cy="6858000"/>
          </a:xfrm>
          <a:prstGeom prst="rect">
            <a:avLst/>
          </a:prstGeom>
        </p:spPr>
      </p:pic>
      <p:pic>
        <p:nvPicPr>
          <p:cNvPr id="3" name="図 2"/>
          <p:cNvPicPr>
            <a:picLocks noChangeAspect="1"/>
          </p:cNvPicPr>
          <p:nvPr/>
        </p:nvPicPr>
        <p:blipFill>
          <a:blip r:embed="rId3"/>
          <a:stretch>
            <a:fillRect/>
          </a:stretch>
        </p:blipFill>
        <p:spPr>
          <a:xfrm>
            <a:off x="1292712" y="0"/>
            <a:ext cx="9546867" cy="7024255"/>
          </a:xfrm>
          <a:prstGeom prst="rect">
            <a:avLst/>
          </a:prstGeom>
        </p:spPr>
      </p:pic>
    </p:spTree>
    <p:extLst>
      <p:ext uri="{BB962C8B-B14F-4D97-AF65-F5344CB8AC3E}">
        <p14:creationId xmlns:p14="http://schemas.microsoft.com/office/powerpoint/2010/main" val="90937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dirty="0"/>
              <a:t>システム</a:t>
            </a:r>
            <a:r>
              <a:rPr lang="ja-JP" altLang="en-US" dirty="0" smtClean="0"/>
              <a:t>の</a:t>
            </a:r>
            <a:r>
              <a:rPr lang="ja-JP" altLang="en-US" dirty="0"/>
              <a:t>例</a:t>
            </a:r>
            <a:endParaRPr kumimoji="1" lang="ja-JP" altLang="en-US" dirty="0"/>
          </a:p>
        </p:txBody>
      </p:sp>
      <p:sp>
        <p:nvSpPr>
          <p:cNvPr id="3" name="コンテンツ プレースホルダー 2"/>
          <p:cNvSpPr>
            <a:spLocks noGrp="1"/>
          </p:cNvSpPr>
          <p:nvPr>
            <p:ph idx="1"/>
          </p:nvPr>
        </p:nvSpPr>
        <p:spPr>
          <a:xfrm>
            <a:off x="838200" y="1534679"/>
            <a:ext cx="10515600" cy="4351338"/>
          </a:xfrm>
        </p:spPr>
        <p:txBody>
          <a:bodyPr/>
          <a:lstStyle/>
          <a:p>
            <a:r>
              <a:rPr lang="ja-JP" altLang="en-US" dirty="0" smtClean="0"/>
              <a:t>コンフィギュレーションパラメータの設定、</a:t>
            </a:r>
            <a:r>
              <a:rPr lang="en-US" altLang="ja-JP" dirty="0" smtClean="0"/>
              <a:t>RTC</a:t>
            </a:r>
            <a:r>
              <a:rPr lang="ja-JP" altLang="en-US" dirty="0" smtClean="0"/>
              <a:t>のアクティブ化</a:t>
            </a:r>
            <a:endParaRPr lang="en-US" altLang="ja-JP" dirty="0" smtClean="0"/>
          </a:p>
          <a:p>
            <a:pPr lvl="1"/>
            <a:r>
              <a:rPr lang="ja-JP" altLang="en-US" dirty="0"/>
              <a:t>データベース</a:t>
            </a:r>
            <a:r>
              <a:rPr lang="ja-JP" altLang="en-US" dirty="0" smtClean="0"/>
              <a:t>に上映するスライドショーの名前、画面キャプチャコンポーネント、</a:t>
            </a:r>
            <a:r>
              <a:rPr lang="en-US" altLang="ja-JP" dirty="0"/>
              <a:t>Impress(PowerPoint)</a:t>
            </a:r>
            <a:r>
              <a:rPr lang="ja-JP" altLang="en-US" dirty="0" smtClean="0"/>
              <a:t>を操作する</a:t>
            </a:r>
            <a:r>
              <a:rPr lang="en-US" altLang="ja-JP" dirty="0" smtClean="0"/>
              <a:t>RTC</a:t>
            </a:r>
            <a:r>
              <a:rPr lang="ja-JP" altLang="en-US" dirty="0" smtClean="0"/>
              <a:t>の情報を入力</a:t>
            </a:r>
            <a:endParaRPr kumimoji="1" lang="ja-JP" altLang="en-US" dirty="0"/>
          </a:p>
        </p:txBody>
      </p:sp>
      <p:pic>
        <p:nvPicPr>
          <p:cNvPr id="5" name="図 4"/>
          <p:cNvPicPr>
            <a:picLocks noChangeAspect="1"/>
          </p:cNvPicPr>
          <p:nvPr/>
        </p:nvPicPr>
        <p:blipFill>
          <a:blip r:embed="rId2"/>
          <a:stretch>
            <a:fillRect/>
          </a:stretch>
        </p:blipFill>
        <p:spPr>
          <a:xfrm>
            <a:off x="619125" y="2860242"/>
            <a:ext cx="10734675" cy="3476625"/>
          </a:xfrm>
          <a:prstGeom prst="rect">
            <a:avLst/>
          </a:prstGeom>
        </p:spPr>
      </p:pic>
    </p:spTree>
    <p:extLst>
      <p:ext uri="{BB962C8B-B14F-4D97-AF65-F5344CB8AC3E}">
        <p14:creationId xmlns:p14="http://schemas.microsoft.com/office/powerpoint/2010/main" val="7680866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dirty="0"/>
              <a:t>システムの例</a:t>
            </a:r>
            <a:endParaRPr kumimoji="1" lang="ja-JP" altLang="en-US" dirty="0"/>
          </a:p>
        </p:txBody>
      </p:sp>
      <p:sp>
        <p:nvSpPr>
          <p:cNvPr id="3" name="コンテンツ プレースホルダー 2"/>
          <p:cNvSpPr>
            <a:spLocks noGrp="1"/>
          </p:cNvSpPr>
          <p:nvPr>
            <p:ph idx="1"/>
          </p:nvPr>
        </p:nvSpPr>
        <p:spPr>
          <a:xfrm>
            <a:off x="838200" y="1347641"/>
            <a:ext cx="10515600" cy="4351338"/>
          </a:xfrm>
        </p:spPr>
        <p:txBody>
          <a:bodyPr/>
          <a:lstStyle/>
          <a:p>
            <a:r>
              <a:rPr kumimoji="1" lang="ja-JP" altLang="en-US" dirty="0" smtClean="0"/>
              <a:t>プレゼンテーション表示コンポーネントの</a:t>
            </a:r>
            <a:r>
              <a:rPr lang="en-US" altLang="ja-JP" dirty="0" smtClean="0"/>
              <a:t>GUI</a:t>
            </a:r>
            <a:r>
              <a:rPr lang="ja-JP" altLang="en-US" dirty="0" smtClean="0"/>
              <a:t>を操作</a:t>
            </a:r>
            <a:endParaRPr lang="en-US" altLang="ja-JP" dirty="0" smtClean="0"/>
          </a:p>
          <a:p>
            <a:pPr lvl="1"/>
            <a:r>
              <a:rPr kumimoji="1" lang="ja-JP" altLang="en-US" dirty="0" smtClean="0"/>
              <a:t>データ</a:t>
            </a:r>
            <a:r>
              <a:rPr kumimoji="1" lang="ja-JP" altLang="en-US" dirty="0"/>
              <a:t>ポート</a:t>
            </a:r>
            <a:r>
              <a:rPr kumimoji="1" lang="ja-JP" altLang="en-US" dirty="0" smtClean="0"/>
              <a:t>の</a:t>
            </a:r>
            <a:r>
              <a:rPr kumimoji="1" lang="ja-JP" altLang="en-US" dirty="0"/>
              <a:t>接続</a:t>
            </a:r>
          </a:p>
        </p:txBody>
      </p:sp>
      <p:pic>
        <p:nvPicPr>
          <p:cNvPr id="6" name="図 5"/>
          <p:cNvPicPr>
            <a:picLocks noChangeAspect="1"/>
          </p:cNvPicPr>
          <p:nvPr/>
        </p:nvPicPr>
        <p:blipFill>
          <a:blip r:embed="rId2"/>
          <a:stretch>
            <a:fillRect/>
          </a:stretch>
        </p:blipFill>
        <p:spPr>
          <a:xfrm>
            <a:off x="1246909" y="2144551"/>
            <a:ext cx="9698182" cy="4692668"/>
          </a:xfrm>
          <a:prstGeom prst="rect">
            <a:avLst/>
          </a:prstGeom>
        </p:spPr>
      </p:pic>
    </p:spTree>
    <p:extLst>
      <p:ext uri="{BB962C8B-B14F-4D97-AF65-F5344CB8AC3E}">
        <p14:creationId xmlns:p14="http://schemas.microsoft.com/office/powerpoint/2010/main" val="7009646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4"/>
          <a:stretch>
            <a:fillRect/>
          </a:stretch>
        </p:blipFill>
        <p:spPr>
          <a:xfrm>
            <a:off x="0" y="2616573"/>
            <a:ext cx="5709286" cy="3493282"/>
          </a:xfrm>
          <a:prstGeom prst="rect">
            <a:avLst/>
          </a:prstGeom>
        </p:spPr>
      </p:pic>
      <p:sp>
        <p:nvSpPr>
          <p:cNvPr id="2" name="タイトル 1"/>
          <p:cNvSpPr>
            <a:spLocks noGrp="1"/>
          </p:cNvSpPr>
          <p:nvPr>
            <p:ph type="title"/>
          </p:nvPr>
        </p:nvSpPr>
        <p:spPr/>
        <p:txBody>
          <a:bodyPr/>
          <a:lstStyle/>
          <a:p>
            <a:pPr algn="ctr"/>
            <a:r>
              <a:rPr lang="ja-JP" altLang="en-US" dirty="0"/>
              <a:t>システムの例</a:t>
            </a:r>
            <a:endParaRPr kumimoji="1" lang="ja-JP" altLang="en-US" dirty="0"/>
          </a:p>
        </p:txBody>
      </p:sp>
      <p:sp>
        <p:nvSpPr>
          <p:cNvPr id="3" name="コンテンツ プレースホルダー 2"/>
          <p:cNvSpPr>
            <a:spLocks noGrp="1"/>
          </p:cNvSpPr>
          <p:nvPr>
            <p:ph idx="1"/>
          </p:nvPr>
        </p:nvSpPr>
        <p:spPr>
          <a:xfrm>
            <a:off x="838200" y="1254269"/>
            <a:ext cx="10515600" cy="4351338"/>
          </a:xfrm>
        </p:spPr>
        <p:txBody>
          <a:bodyPr/>
          <a:lstStyle/>
          <a:p>
            <a:r>
              <a:rPr kumimoji="1" lang="ja-JP" altLang="en-US" sz="2400" dirty="0" smtClean="0"/>
              <a:t>データポートを自動的に接続する</a:t>
            </a:r>
            <a:endParaRPr kumimoji="1" lang="en-US" altLang="ja-JP" sz="2400" dirty="0" smtClean="0"/>
          </a:p>
          <a:p>
            <a:pPr lvl="1"/>
            <a:r>
              <a:rPr lang="ja-JP" altLang="en-US" sz="2000" dirty="0" smtClean="0"/>
              <a:t>プレゼンテーション表示コンポーネントの</a:t>
            </a:r>
            <a:r>
              <a:rPr lang="en-US" altLang="ja-JP" sz="2000" dirty="0" smtClean="0"/>
              <a:t>GUI</a:t>
            </a:r>
            <a:r>
              <a:rPr lang="ja-JP" altLang="en-US" sz="2000" dirty="0" smtClean="0"/>
              <a:t>にスライドショーの画像が表示</a:t>
            </a:r>
            <a:endParaRPr lang="en-US" altLang="ja-JP" sz="2000" dirty="0" smtClean="0"/>
          </a:p>
          <a:p>
            <a:pPr lvl="1"/>
            <a:r>
              <a:rPr lang="ja-JP" altLang="en-US" sz="2000" dirty="0" smtClean="0"/>
              <a:t>ボタン押下によるスライド番号の変更</a:t>
            </a:r>
            <a:r>
              <a:rPr lang="en-US" altLang="ja-JP" sz="2000" dirty="0" smtClean="0"/>
              <a:t> </a:t>
            </a:r>
            <a:r>
              <a:rPr lang="ja-JP" altLang="en-US" sz="2000" dirty="0" err="1" smtClean="0"/>
              <a:t>、</a:t>
            </a:r>
            <a:r>
              <a:rPr lang="ja-JP" altLang="en-US" sz="2000" dirty="0" smtClean="0"/>
              <a:t>マウス操作による線描画</a:t>
            </a:r>
            <a:endParaRPr lang="en-US" altLang="ja-JP" sz="2000" dirty="0" smtClean="0"/>
          </a:p>
          <a:p>
            <a:pPr lvl="1"/>
            <a:endParaRPr kumimoji="1" lang="ja-JP" altLang="en-US" dirty="0"/>
          </a:p>
        </p:txBody>
      </p:sp>
      <p:pic>
        <p:nvPicPr>
          <p:cNvPr id="8" name="図 7"/>
          <p:cNvPicPr>
            <a:picLocks noChangeAspect="1"/>
          </p:cNvPicPr>
          <p:nvPr/>
        </p:nvPicPr>
        <p:blipFill>
          <a:blip r:embed="rId5"/>
          <a:stretch>
            <a:fillRect/>
          </a:stretch>
        </p:blipFill>
        <p:spPr>
          <a:xfrm>
            <a:off x="-6590" y="2491881"/>
            <a:ext cx="5773121" cy="3926150"/>
          </a:xfrm>
          <a:prstGeom prst="rect">
            <a:avLst/>
          </a:prstGeom>
        </p:spPr>
      </p:pic>
      <p:pic>
        <p:nvPicPr>
          <p:cNvPr id="4" name="6">
            <a:hlinkClick r:id="" action="ppaction://media"/>
          </p:cNvPr>
          <p:cNvPicPr>
            <a:picLocks noChangeAspect="1"/>
          </p:cNvPicPr>
          <p:nvPr>
            <a:videoFile r:link="rId1"/>
            <p:extLst>
              <p:ext uri="{DAA4B4D4-6D71-4841-9C94-3DE7FCFB9230}">
                <p14:media xmlns:p14="http://schemas.microsoft.com/office/powerpoint/2010/main" r:embed="rId2">
                  <p14:trim st="18000"/>
                </p14:media>
              </p:ext>
            </p:extLst>
          </p:nvPr>
        </p:nvPicPr>
        <p:blipFill>
          <a:blip r:embed="rId6"/>
          <a:stretch>
            <a:fillRect/>
          </a:stretch>
        </p:blipFill>
        <p:spPr>
          <a:xfrm>
            <a:off x="6026727" y="2313463"/>
            <a:ext cx="5964043" cy="4473032"/>
          </a:xfrm>
          <a:prstGeom prst="rect">
            <a:avLst/>
          </a:prstGeom>
        </p:spPr>
      </p:pic>
      <p:sp>
        <p:nvSpPr>
          <p:cNvPr id="5" name="正方形/長方形 4"/>
          <p:cNvSpPr/>
          <p:nvPr/>
        </p:nvSpPr>
        <p:spPr>
          <a:xfrm>
            <a:off x="8125691" y="2313463"/>
            <a:ext cx="1267691" cy="4505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299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57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with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dirty="0"/>
              <a:t>システムの例</a:t>
            </a:r>
            <a:endParaRPr kumimoji="1" lang="ja-JP" altLang="en-US" dirty="0"/>
          </a:p>
        </p:txBody>
      </p:sp>
      <p:sp>
        <p:nvSpPr>
          <p:cNvPr id="3" name="コンテンツ プレースホルダー 2"/>
          <p:cNvSpPr>
            <a:spLocks noGrp="1"/>
          </p:cNvSpPr>
          <p:nvPr>
            <p:ph idx="1"/>
          </p:nvPr>
        </p:nvSpPr>
        <p:spPr>
          <a:xfrm>
            <a:off x="838200" y="1222952"/>
            <a:ext cx="10515600" cy="4351338"/>
          </a:xfrm>
        </p:spPr>
        <p:txBody>
          <a:bodyPr/>
          <a:lstStyle/>
          <a:p>
            <a:r>
              <a:rPr kumimoji="1" lang="en-US" altLang="ja-JP" dirty="0" smtClean="0"/>
              <a:t>3</a:t>
            </a:r>
            <a:r>
              <a:rPr kumimoji="1" lang="ja-JP" altLang="en-US" dirty="0" smtClean="0"/>
              <a:t>台の</a:t>
            </a:r>
            <a:r>
              <a:rPr lang="ja-JP" altLang="en-US" dirty="0"/>
              <a:t>マシン</a:t>
            </a:r>
            <a:r>
              <a:rPr lang="ja-JP" altLang="en-US" dirty="0" smtClean="0"/>
              <a:t>で</a:t>
            </a:r>
            <a:r>
              <a:rPr lang="en-US" altLang="ja-JP" dirty="0" smtClean="0"/>
              <a:t>RTC</a:t>
            </a:r>
            <a:r>
              <a:rPr lang="ja-JP" altLang="en-US" dirty="0" smtClean="0"/>
              <a:t>を起動する</a:t>
            </a:r>
            <a:endParaRPr lang="en-US" altLang="ja-JP" dirty="0" smtClean="0"/>
          </a:p>
          <a:p>
            <a:pPr lvl="1"/>
            <a:r>
              <a:rPr kumimoji="1" lang="en-US" altLang="ja-JP" dirty="0" smtClean="0"/>
              <a:t>PC1</a:t>
            </a:r>
            <a:r>
              <a:rPr kumimoji="1" lang="ja-JP" altLang="en-US" dirty="0" smtClean="0"/>
              <a:t>はスライドショーを上映している</a:t>
            </a:r>
            <a:r>
              <a:rPr kumimoji="1" lang="en-US" altLang="ja-JP" dirty="0" smtClean="0"/>
              <a:t>PC</a:t>
            </a:r>
          </a:p>
          <a:p>
            <a:pPr lvl="1"/>
            <a:r>
              <a:rPr lang="en-US" altLang="ja-JP" dirty="0" smtClean="0"/>
              <a:t>PC3</a:t>
            </a:r>
            <a:r>
              <a:rPr lang="ja-JP" altLang="en-US" dirty="0" smtClean="0"/>
              <a:t>はプレゼンテーションを聞いている人の</a:t>
            </a:r>
            <a:r>
              <a:rPr lang="en-US" altLang="ja-JP" dirty="0" smtClean="0"/>
              <a:t>PC</a:t>
            </a:r>
            <a:endParaRPr kumimoji="1" lang="en-US" altLang="ja-JP" dirty="0" smtClean="0"/>
          </a:p>
          <a:p>
            <a:pPr lvl="1"/>
            <a:endParaRPr kumimoji="1" lang="ja-JP" altLang="en-US" dirty="0"/>
          </a:p>
        </p:txBody>
      </p:sp>
      <p:sp>
        <p:nvSpPr>
          <p:cNvPr id="5" name="コンテンツ プレースホルダー 2"/>
          <p:cNvSpPr txBox="1">
            <a:spLocks/>
          </p:cNvSpPr>
          <p:nvPr/>
        </p:nvSpPr>
        <p:spPr>
          <a:xfrm>
            <a:off x="838200" y="5678200"/>
            <a:ext cx="9303327" cy="93593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lvl="1"/>
            <a:r>
              <a:rPr lang="en-US" altLang="ja-JP" dirty="0" smtClean="0"/>
              <a:t>PC3</a:t>
            </a:r>
            <a:r>
              <a:rPr lang="ja-JP" altLang="en-US" dirty="0" smtClean="0"/>
              <a:t>から</a:t>
            </a:r>
            <a:r>
              <a:rPr lang="ja-JP" altLang="en-US" dirty="0"/>
              <a:t>は</a:t>
            </a:r>
            <a:r>
              <a:rPr lang="en-US" altLang="ja-JP" dirty="0" smtClean="0"/>
              <a:t>Base</a:t>
            </a:r>
            <a:r>
              <a:rPr lang="ja-JP" altLang="en-US" dirty="0" smtClean="0"/>
              <a:t>を操作する</a:t>
            </a:r>
            <a:r>
              <a:rPr lang="en-US" altLang="ja-JP" dirty="0" smtClean="0"/>
              <a:t>RTC</a:t>
            </a:r>
            <a:r>
              <a:rPr lang="ja-JP" altLang="en-US" dirty="0" smtClean="0"/>
              <a:t>のパスさえ知っていればデータベースに入力されている</a:t>
            </a:r>
            <a:r>
              <a:rPr lang="en-US" altLang="ja-JP" dirty="0" smtClean="0"/>
              <a:t>RTC</a:t>
            </a:r>
            <a:r>
              <a:rPr lang="ja-JP" altLang="en-US" dirty="0" smtClean="0"/>
              <a:t>の情報から</a:t>
            </a:r>
            <a:r>
              <a:rPr lang="en-US" altLang="ja-JP" dirty="0" smtClean="0"/>
              <a:t>GUI</a:t>
            </a:r>
            <a:r>
              <a:rPr lang="ja-JP" altLang="en-US" dirty="0" err="1" smtClean="0"/>
              <a:t>での</a:t>
            </a:r>
            <a:r>
              <a:rPr lang="ja-JP" altLang="en-US" dirty="0" smtClean="0"/>
              <a:t>操作により簡単に接続できる</a:t>
            </a:r>
            <a:endParaRPr lang="en-US" altLang="ja-JP" dirty="0" smtClean="0"/>
          </a:p>
          <a:p>
            <a:pPr lvl="2"/>
            <a:r>
              <a:rPr lang="ja-JP" altLang="en-US" dirty="0" smtClean="0"/>
              <a:t>質疑応答などで</a:t>
            </a:r>
            <a:r>
              <a:rPr lang="ja-JP" altLang="en-US" dirty="0"/>
              <a:t>利用</a:t>
            </a:r>
            <a:endParaRPr lang="ja-JP" altLang="en-US" dirty="0" smtClean="0"/>
          </a:p>
          <a:p>
            <a:pPr marL="457200" lvl="1" indent="0">
              <a:buNone/>
            </a:pPr>
            <a:endParaRPr lang="ja-JP" altLang="en-US" dirty="0"/>
          </a:p>
        </p:txBody>
      </p:sp>
      <p:pic>
        <p:nvPicPr>
          <p:cNvPr id="6" name="図 5"/>
          <p:cNvPicPr>
            <a:picLocks noChangeAspect="1"/>
          </p:cNvPicPr>
          <p:nvPr/>
        </p:nvPicPr>
        <p:blipFill>
          <a:blip r:embed="rId2"/>
          <a:stretch>
            <a:fillRect/>
          </a:stretch>
        </p:blipFill>
        <p:spPr>
          <a:xfrm>
            <a:off x="2832522" y="2426659"/>
            <a:ext cx="5314681" cy="3080524"/>
          </a:xfrm>
          <a:prstGeom prst="rect">
            <a:avLst/>
          </a:prstGeom>
        </p:spPr>
      </p:pic>
    </p:spTree>
    <p:extLst>
      <p:ext uri="{BB962C8B-B14F-4D97-AF65-F5344CB8AC3E}">
        <p14:creationId xmlns:p14="http://schemas.microsoft.com/office/powerpoint/2010/main" val="18704526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281998"/>
            <a:ext cx="10515600" cy="1325563"/>
          </a:xfrm>
        </p:spPr>
        <p:txBody>
          <a:bodyPr>
            <a:normAutofit/>
          </a:bodyPr>
          <a:lstStyle/>
          <a:p>
            <a:pPr algn="ctr"/>
            <a:r>
              <a:rPr lang="ja-JP" altLang="en-US" dirty="0"/>
              <a:t>今後</a:t>
            </a:r>
            <a:r>
              <a:rPr lang="ja-JP" altLang="en-US" dirty="0" smtClean="0"/>
              <a:t>の</a:t>
            </a:r>
            <a:r>
              <a:rPr lang="ja-JP" altLang="en-US" dirty="0"/>
              <a:t>課題</a:t>
            </a:r>
            <a:endParaRPr kumimoji="1" lang="ja-JP" altLang="en-US" dirty="0"/>
          </a:p>
        </p:txBody>
      </p:sp>
      <p:sp>
        <p:nvSpPr>
          <p:cNvPr id="3" name="コンテンツ プレースホルダー 2"/>
          <p:cNvSpPr>
            <a:spLocks noGrp="1"/>
          </p:cNvSpPr>
          <p:nvPr>
            <p:ph idx="1"/>
          </p:nvPr>
        </p:nvSpPr>
        <p:spPr>
          <a:xfrm>
            <a:off x="838200" y="1607561"/>
            <a:ext cx="10515600" cy="2933411"/>
          </a:xfrm>
        </p:spPr>
        <p:txBody>
          <a:bodyPr/>
          <a:lstStyle/>
          <a:p>
            <a:r>
              <a:rPr lang="en-US" altLang="ja-JP" dirty="0" smtClean="0"/>
              <a:t>Microsoft </a:t>
            </a:r>
            <a:r>
              <a:rPr lang="en-US" altLang="ja-JP" dirty="0"/>
              <a:t>Office</a:t>
            </a:r>
            <a:r>
              <a:rPr lang="ja-JP" altLang="en-US" dirty="0"/>
              <a:t>を操作する</a:t>
            </a:r>
            <a:r>
              <a:rPr lang="en-US" altLang="ja-JP" dirty="0"/>
              <a:t>RTC</a:t>
            </a:r>
            <a:r>
              <a:rPr lang="ja-JP" altLang="en-US" dirty="0"/>
              <a:t>群を</a:t>
            </a:r>
            <a:r>
              <a:rPr lang="en-US" altLang="ja-JP" dirty="0"/>
              <a:t>Python</a:t>
            </a:r>
            <a:r>
              <a:rPr lang="ja-JP" altLang="en-US" dirty="0" err="1"/>
              <a:t>で開</a:t>
            </a:r>
            <a:r>
              <a:rPr lang="ja-JP" altLang="en-US" dirty="0"/>
              <a:t>発することで、</a:t>
            </a:r>
            <a:r>
              <a:rPr lang="en-US" altLang="ja-JP" dirty="0" err="1"/>
              <a:t>OpenOffice</a:t>
            </a:r>
            <a:r>
              <a:rPr lang="ja-JP" altLang="en-US" dirty="0"/>
              <a:t>を操作する</a:t>
            </a:r>
            <a:r>
              <a:rPr lang="en-US" altLang="ja-JP" dirty="0"/>
              <a:t>RTC</a:t>
            </a:r>
            <a:r>
              <a:rPr lang="ja-JP" altLang="en-US" dirty="0"/>
              <a:t>群のコードを共有する</a:t>
            </a:r>
          </a:p>
          <a:p>
            <a:pPr lvl="1"/>
            <a:r>
              <a:rPr lang="en-US" altLang="ja-JP" dirty="0"/>
              <a:t>Excel</a:t>
            </a:r>
            <a:r>
              <a:rPr lang="ja-JP" altLang="en-US" dirty="0" err="1"/>
              <a:t>、</a:t>
            </a:r>
            <a:r>
              <a:rPr lang="en-US" altLang="ja-JP" dirty="0"/>
              <a:t>Word</a:t>
            </a:r>
            <a:r>
              <a:rPr lang="ja-JP" altLang="en-US" dirty="0" err="1"/>
              <a:t>、</a:t>
            </a:r>
            <a:r>
              <a:rPr lang="en-US" altLang="ja-JP" dirty="0"/>
              <a:t>PowerPoint</a:t>
            </a:r>
            <a:r>
              <a:rPr lang="ja-JP" altLang="en-US" dirty="0"/>
              <a:t>を操作する</a:t>
            </a:r>
            <a:r>
              <a:rPr lang="en-US" altLang="ja-JP" dirty="0"/>
              <a:t>RTC</a:t>
            </a:r>
            <a:r>
              <a:rPr lang="ja-JP" altLang="en-US" dirty="0"/>
              <a:t>の</a:t>
            </a:r>
            <a:r>
              <a:rPr lang="en-US" altLang="ja-JP" dirty="0"/>
              <a:t>Python</a:t>
            </a:r>
            <a:r>
              <a:rPr lang="ja-JP" altLang="en-US" dirty="0"/>
              <a:t>版を配布しているが、バグがある</a:t>
            </a:r>
          </a:p>
          <a:p>
            <a:r>
              <a:rPr lang="en-US" altLang="ja-JP" dirty="0"/>
              <a:t>Microsoft Office</a:t>
            </a:r>
            <a:r>
              <a:rPr lang="ja-JP" altLang="en-US" dirty="0"/>
              <a:t>を操作する</a:t>
            </a:r>
            <a:r>
              <a:rPr lang="en-US" altLang="ja-JP" dirty="0"/>
              <a:t>RTC</a:t>
            </a:r>
            <a:r>
              <a:rPr lang="ja-JP" altLang="en-US" dirty="0"/>
              <a:t>群の動作速度が遅い</a:t>
            </a:r>
          </a:p>
          <a:p>
            <a:pPr lvl="1"/>
            <a:r>
              <a:rPr lang="en-US" altLang="ja-JP" dirty="0" smtClean="0"/>
              <a:t>RTC</a:t>
            </a:r>
            <a:r>
              <a:rPr lang="ja-JP" altLang="en-US" dirty="0" smtClean="0"/>
              <a:t>を起動したプロセスから</a:t>
            </a:r>
            <a:r>
              <a:rPr lang="en-US" altLang="ja-JP" dirty="0" smtClean="0"/>
              <a:t>Excel</a:t>
            </a:r>
            <a:r>
              <a:rPr lang="ja-JP" altLang="en-US" dirty="0" smtClean="0"/>
              <a:t>等のプロセスへの通信に時間がかかるため</a:t>
            </a:r>
            <a:endParaRPr kumimoji="1" lang="ja-JP" altLang="en-US" dirty="0"/>
          </a:p>
        </p:txBody>
      </p:sp>
    </p:spTree>
    <p:extLst>
      <p:ext uri="{BB962C8B-B14F-4D97-AF65-F5344CB8AC3E}">
        <p14:creationId xmlns:p14="http://schemas.microsoft.com/office/powerpoint/2010/main" val="4163871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en-US" altLang="ja-JP" dirty="0"/>
              <a:t>MODI(</a:t>
            </a:r>
            <a:r>
              <a:rPr lang="ja-JP" altLang="en-US" dirty="0"/>
              <a:t>文字認識</a:t>
            </a:r>
            <a:r>
              <a:rPr lang="en-US" altLang="ja-JP" dirty="0"/>
              <a:t>)</a:t>
            </a:r>
            <a:r>
              <a:rPr lang="ja-JP" altLang="en-US" dirty="0"/>
              <a:t>の</a:t>
            </a:r>
            <a:r>
              <a:rPr lang="en-US" altLang="ja-JP" dirty="0"/>
              <a:t>RTC</a:t>
            </a:r>
            <a:endParaRPr kumimoji="1" lang="ja-JP" altLang="en-US" dirty="0"/>
          </a:p>
        </p:txBody>
      </p:sp>
      <p:sp>
        <p:nvSpPr>
          <p:cNvPr id="3" name="コンテンツ プレースホルダー 2"/>
          <p:cNvSpPr>
            <a:spLocks noGrp="1"/>
          </p:cNvSpPr>
          <p:nvPr>
            <p:ph idx="1"/>
          </p:nvPr>
        </p:nvSpPr>
        <p:spPr/>
        <p:txBody>
          <a:bodyPr/>
          <a:lstStyle/>
          <a:p>
            <a:r>
              <a:rPr lang="ja-JP" altLang="en-US" dirty="0"/>
              <a:t>入力された画像から認識した文字列を出力</a:t>
            </a:r>
            <a:endParaRPr kumimoji="1" lang="ja-JP" altLang="en-US" dirty="0"/>
          </a:p>
        </p:txBody>
      </p:sp>
      <p:pic>
        <p:nvPicPr>
          <p:cNvPr id="4" name="図 3"/>
          <p:cNvPicPr>
            <a:picLocks noChangeAspect="1"/>
          </p:cNvPicPr>
          <p:nvPr/>
        </p:nvPicPr>
        <p:blipFill>
          <a:blip r:embed="rId2"/>
          <a:stretch>
            <a:fillRect/>
          </a:stretch>
        </p:blipFill>
        <p:spPr>
          <a:xfrm>
            <a:off x="1652366" y="2645403"/>
            <a:ext cx="9701434" cy="2425360"/>
          </a:xfrm>
          <a:prstGeom prst="rect">
            <a:avLst/>
          </a:prstGeom>
        </p:spPr>
      </p:pic>
    </p:spTree>
    <p:extLst>
      <p:ext uri="{BB962C8B-B14F-4D97-AF65-F5344CB8AC3E}">
        <p14:creationId xmlns:p14="http://schemas.microsoft.com/office/powerpoint/2010/main" val="36859093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en-US" altLang="ja-JP" dirty="0"/>
              <a:t>Word</a:t>
            </a:r>
            <a:r>
              <a:rPr lang="ja-JP" altLang="en-US" dirty="0" err="1"/>
              <a:t>、</a:t>
            </a:r>
            <a:r>
              <a:rPr lang="en-US" altLang="ja-JP" dirty="0"/>
              <a:t>Writer(</a:t>
            </a:r>
            <a:r>
              <a:rPr lang="ja-JP" altLang="en-US" dirty="0"/>
              <a:t>文字表示</a:t>
            </a:r>
            <a:r>
              <a:rPr lang="en-US" altLang="ja-JP" dirty="0"/>
              <a:t>)</a:t>
            </a:r>
            <a:r>
              <a:rPr lang="ja-JP" altLang="en-US" dirty="0"/>
              <a:t>を操作する</a:t>
            </a:r>
            <a:r>
              <a:rPr lang="ja-JP" altLang="en-US" dirty="0" smtClean="0"/>
              <a:t>ための</a:t>
            </a:r>
            <a:r>
              <a:rPr lang="en-US" altLang="ja-JP" dirty="0"/>
              <a:t>RTC</a:t>
            </a:r>
            <a:endParaRPr kumimoji="1" lang="ja-JP" altLang="en-US" dirty="0"/>
          </a:p>
        </p:txBody>
      </p:sp>
      <p:sp>
        <p:nvSpPr>
          <p:cNvPr id="3" name="コンテンツ プレースホルダー 2"/>
          <p:cNvSpPr>
            <a:spLocks noGrp="1"/>
          </p:cNvSpPr>
          <p:nvPr>
            <p:ph idx="1"/>
          </p:nvPr>
        </p:nvSpPr>
        <p:spPr>
          <a:xfrm>
            <a:off x="838200" y="1825625"/>
            <a:ext cx="5999018" cy="4351338"/>
          </a:xfrm>
        </p:spPr>
        <p:txBody>
          <a:bodyPr/>
          <a:lstStyle/>
          <a:p>
            <a:r>
              <a:rPr lang="en-US" altLang="ja-JP" dirty="0" err="1"/>
              <a:t>InPort</a:t>
            </a:r>
            <a:r>
              <a:rPr lang="ja-JP" altLang="en-US" dirty="0"/>
              <a:t>から入力された文字列の表示</a:t>
            </a:r>
          </a:p>
          <a:p>
            <a:pPr lvl="1"/>
            <a:r>
              <a:rPr lang="ja-JP" altLang="en-US" dirty="0"/>
              <a:t>フォントの変更</a:t>
            </a:r>
          </a:p>
          <a:p>
            <a:pPr lvl="1"/>
            <a:r>
              <a:rPr lang="ja-JP" altLang="en-US" dirty="0"/>
              <a:t>カーソル位置の変更</a:t>
            </a:r>
            <a:endParaRPr kumimoji="1" lang="ja-JP" altLang="en-US" dirty="0"/>
          </a:p>
        </p:txBody>
      </p:sp>
      <p:pic>
        <p:nvPicPr>
          <p:cNvPr id="5" name="図 4"/>
          <p:cNvPicPr>
            <a:picLocks noChangeAspect="1"/>
          </p:cNvPicPr>
          <p:nvPr/>
        </p:nvPicPr>
        <p:blipFill>
          <a:blip r:embed="rId2"/>
          <a:stretch>
            <a:fillRect/>
          </a:stretch>
        </p:blipFill>
        <p:spPr>
          <a:xfrm>
            <a:off x="5282881" y="2521424"/>
            <a:ext cx="6447619" cy="3790476"/>
          </a:xfrm>
          <a:prstGeom prst="rect">
            <a:avLst/>
          </a:prstGeom>
        </p:spPr>
      </p:pic>
    </p:spTree>
    <p:extLst>
      <p:ext uri="{BB962C8B-B14F-4D97-AF65-F5344CB8AC3E}">
        <p14:creationId xmlns:p14="http://schemas.microsoft.com/office/powerpoint/2010/main" val="37452370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dirty="0" smtClean="0"/>
              <a:t>デモ</a:t>
            </a:r>
            <a:r>
              <a:rPr lang="en-US" altLang="ja-JP" dirty="0" smtClean="0"/>
              <a:t>2</a:t>
            </a:r>
            <a:endParaRPr kumimoji="1" lang="ja-JP" altLang="en-US" dirty="0"/>
          </a:p>
        </p:txBody>
      </p:sp>
      <p:sp>
        <p:nvSpPr>
          <p:cNvPr id="3" name="コンテンツ プレースホルダー 2"/>
          <p:cNvSpPr>
            <a:spLocks noGrp="1"/>
          </p:cNvSpPr>
          <p:nvPr>
            <p:ph idx="1"/>
          </p:nvPr>
        </p:nvSpPr>
        <p:spPr>
          <a:xfrm>
            <a:off x="540327" y="1822450"/>
            <a:ext cx="5943600" cy="4351338"/>
          </a:xfrm>
        </p:spPr>
        <p:txBody>
          <a:bodyPr/>
          <a:lstStyle/>
          <a:p>
            <a:r>
              <a:rPr lang="en-US" altLang="ja-JP" dirty="0" err="1"/>
              <a:t>OpenHRI</a:t>
            </a:r>
            <a:r>
              <a:rPr lang="ja-JP" altLang="en-US" dirty="0"/>
              <a:t>の</a:t>
            </a:r>
            <a:r>
              <a:rPr lang="en-US" altLang="ja-JP" dirty="0"/>
              <a:t>RTC</a:t>
            </a:r>
            <a:r>
              <a:rPr lang="ja-JP" altLang="en-US" dirty="0"/>
              <a:t>を利用</a:t>
            </a:r>
          </a:p>
          <a:p>
            <a:r>
              <a:rPr lang="ja-JP" altLang="en-US" dirty="0"/>
              <a:t>入力された文字列を発音すると同時に</a:t>
            </a:r>
            <a:r>
              <a:rPr lang="en-US" altLang="ja-JP" dirty="0"/>
              <a:t>Word</a:t>
            </a:r>
            <a:r>
              <a:rPr lang="ja-JP" altLang="en-US" dirty="0" err="1"/>
              <a:t>、</a:t>
            </a:r>
            <a:r>
              <a:rPr lang="en-US" altLang="ja-JP" dirty="0"/>
              <a:t>Writer</a:t>
            </a:r>
            <a:r>
              <a:rPr lang="ja-JP" altLang="en-US" dirty="0"/>
              <a:t>の文書に表示</a:t>
            </a:r>
          </a:p>
          <a:p>
            <a:pPr lvl="1"/>
            <a:r>
              <a:rPr lang="ja-JP" altLang="en-US" dirty="0"/>
              <a:t>指定</a:t>
            </a:r>
            <a:r>
              <a:rPr lang="ja-JP" altLang="en-US" dirty="0" smtClean="0"/>
              <a:t>した</a:t>
            </a:r>
            <a:r>
              <a:rPr lang="ja-JP" altLang="en-US" dirty="0"/>
              <a:t>文字列は太字で表示</a:t>
            </a:r>
            <a:endParaRPr kumimoji="1" lang="ja-JP" altLang="en-US" dirty="0"/>
          </a:p>
        </p:txBody>
      </p:sp>
      <p:pic>
        <p:nvPicPr>
          <p:cNvPr id="4" name="図 3"/>
          <p:cNvPicPr>
            <a:picLocks noChangeAspect="1"/>
          </p:cNvPicPr>
          <p:nvPr/>
        </p:nvPicPr>
        <p:blipFill>
          <a:blip r:embed="rId4"/>
          <a:stretch>
            <a:fillRect/>
          </a:stretch>
        </p:blipFill>
        <p:spPr>
          <a:xfrm>
            <a:off x="6266918" y="1825625"/>
            <a:ext cx="5352381" cy="4704762"/>
          </a:xfrm>
          <a:prstGeom prst="rect">
            <a:avLst/>
          </a:prstGeom>
        </p:spPr>
      </p:pic>
      <p:pic>
        <p:nvPicPr>
          <p:cNvPr id="5" name="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8200" y="3638549"/>
            <a:ext cx="4209473" cy="3157105"/>
          </a:xfrm>
          <a:prstGeom prst="rect">
            <a:avLst/>
          </a:prstGeom>
        </p:spPr>
      </p:pic>
      <p:sp>
        <p:nvSpPr>
          <p:cNvPr id="7" name="正方形/長方形 6"/>
          <p:cNvSpPr/>
          <p:nvPr/>
        </p:nvSpPr>
        <p:spPr>
          <a:xfrm flipV="1">
            <a:off x="2309090" y="3592828"/>
            <a:ext cx="1267691" cy="272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93170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en-US" altLang="ja-JP" dirty="0" err="1"/>
              <a:t>OpenOffice</a:t>
            </a:r>
            <a:r>
              <a:rPr lang="ja-JP" altLang="en-US" dirty="0"/>
              <a:t>を操作するための</a:t>
            </a:r>
            <a:r>
              <a:rPr lang="en-US" altLang="ja-JP" dirty="0"/>
              <a:t>RTC</a:t>
            </a:r>
            <a:r>
              <a:rPr lang="ja-JP" altLang="en-US" dirty="0"/>
              <a:t>群</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356108298"/>
              </p:ext>
            </p:extLst>
          </p:nvPr>
        </p:nvGraphicFramePr>
        <p:xfrm>
          <a:off x="838200" y="1306079"/>
          <a:ext cx="10515600" cy="4023360"/>
        </p:xfrm>
        <a:graphic>
          <a:graphicData uri="http://schemas.openxmlformats.org/drawingml/2006/table">
            <a:tbl>
              <a:tblPr firstRow="1" bandRow="1">
                <a:tableStyleId>{FABFCF23-3B69-468F-B69F-88F6DE6A72F2}</a:tableStyleId>
              </a:tblPr>
              <a:tblGrid>
                <a:gridCol w="5257800"/>
                <a:gridCol w="5257800"/>
              </a:tblGrid>
              <a:tr h="1499466">
                <a:tc>
                  <a:txBody>
                    <a:bodyPr/>
                    <a:lstStyle/>
                    <a:p>
                      <a:r>
                        <a:rPr kumimoji="1" lang="en-US" altLang="ja-JP" sz="2400" b="0" dirty="0" err="1" smtClean="0">
                          <a:solidFill>
                            <a:schemeClr val="tx1"/>
                          </a:solidFill>
                        </a:rPr>
                        <a:t>OpenOffice</a:t>
                      </a:r>
                      <a:endParaRPr kumimoji="1" lang="ja-JP" altLang="en-US"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2400" b="0" dirty="0" smtClean="0">
                          <a:solidFill>
                            <a:schemeClr val="tx1"/>
                          </a:solidFill>
                        </a:rPr>
                        <a:t>Apache </a:t>
                      </a:r>
                      <a:r>
                        <a:rPr kumimoji="1" lang="en-US" altLang="ja-JP" sz="2400" b="0" dirty="0" err="1" smtClean="0">
                          <a:solidFill>
                            <a:schemeClr val="tx1"/>
                          </a:solidFill>
                        </a:rPr>
                        <a:t>OpenOffice</a:t>
                      </a:r>
                      <a:r>
                        <a:rPr kumimoji="1" lang="en-US" altLang="ja-JP" sz="2400" b="0" dirty="0" smtClean="0">
                          <a:solidFill>
                            <a:schemeClr val="tx1"/>
                          </a:solidFill>
                        </a:rPr>
                        <a:t> 3.4.1</a:t>
                      </a:r>
                    </a:p>
                    <a:p>
                      <a:r>
                        <a:rPr kumimoji="1" lang="en-US" altLang="ja-JP" sz="2400" b="0" dirty="0" smtClean="0">
                          <a:solidFill>
                            <a:schemeClr val="tx1"/>
                          </a:solidFill>
                        </a:rPr>
                        <a:t>Apache </a:t>
                      </a:r>
                      <a:r>
                        <a:rPr kumimoji="1" lang="en-US" altLang="ja-JP" sz="2400" b="0" dirty="0" err="1" smtClean="0">
                          <a:solidFill>
                            <a:schemeClr val="tx1"/>
                          </a:solidFill>
                        </a:rPr>
                        <a:t>OpenOffice</a:t>
                      </a:r>
                      <a:r>
                        <a:rPr kumimoji="1" lang="en-US" altLang="ja-JP" sz="2400" b="0" dirty="0" smtClean="0">
                          <a:solidFill>
                            <a:schemeClr val="tx1"/>
                          </a:solidFill>
                        </a:rPr>
                        <a:t> 4.1.1</a:t>
                      </a:r>
                    </a:p>
                    <a:p>
                      <a:r>
                        <a:rPr kumimoji="1" lang="en-US" altLang="ja-JP" sz="2400" b="0" dirty="0" smtClean="0">
                          <a:solidFill>
                            <a:schemeClr val="tx1"/>
                          </a:solidFill>
                        </a:rPr>
                        <a:t>OpenOffice.org 3.2</a:t>
                      </a:r>
                    </a:p>
                    <a:p>
                      <a:r>
                        <a:rPr kumimoji="1" lang="en-US" altLang="ja-JP" sz="2400" b="0" dirty="0" err="1" smtClean="0">
                          <a:solidFill>
                            <a:schemeClr val="tx1"/>
                          </a:solidFill>
                        </a:rPr>
                        <a:t>LibreOffice</a:t>
                      </a:r>
                      <a:r>
                        <a:rPr kumimoji="1" lang="en-US" altLang="ja-JP" sz="2400" b="0" dirty="0" smtClean="0">
                          <a:solidFill>
                            <a:schemeClr val="tx1"/>
                          </a:solidFill>
                        </a:rPr>
                        <a:t> 3.5</a:t>
                      </a:r>
                      <a:endParaRPr kumimoji="1" lang="ja-JP" altLang="en-US"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503623">
                <a:tc>
                  <a:txBody>
                    <a:bodyPr/>
                    <a:lstStyle/>
                    <a:p>
                      <a:r>
                        <a:rPr kumimoji="1" lang="en-US" altLang="ja-JP" sz="2400" dirty="0" smtClean="0"/>
                        <a:t>OS</a:t>
                      </a:r>
                      <a:endParaRPr kumimoji="1" lang="ja-JP" alt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2400" dirty="0" smtClean="0"/>
                        <a:t>Windows Vista</a:t>
                      </a:r>
                    </a:p>
                    <a:p>
                      <a:r>
                        <a:rPr kumimoji="1" lang="en-US" altLang="ja-JP" sz="2400" dirty="0" smtClean="0"/>
                        <a:t>Windows 8.1</a:t>
                      </a:r>
                    </a:p>
                    <a:p>
                      <a:r>
                        <a:rPr kumimoji="1" lang="en-US" altLang="ja-JP" sz="2400" dirty="0" smtClean="0"/>
                        <a:t>Ubuntu 10.04LTS</a:t>
                      </a:r>
                    </a:p>
                    <a:p>
                      <a:r>
                        <a:rPr kumimoji="1" lang="en-US" altLang="ja-JP" sz="2400" dirty="0" smtClean="0"/>
                        <a:t>Ubuntu 12.04LTS</a:t>
                      </a:r>
                      <a:endParaRPr kumimoji="1" lang="ja-JP" alt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r>
                        <a:rPr kumimoji="1" lang="ja-JP" altLang="en-US" sz="2400" dirty="0" smtClean="0"/>
                        <a:t>言語</a:t>
                      </a:r>
                      <a:endParaRPr kumimoji="1" lang="ja-JP" alt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2400" dirty="0" smtClean="0"/>
                        <a:t>Python</a:t>
                      </a:r>
                      <a:endParaRPr kumimoji="1" lang="ja-JP" alt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r>
                        <a:rPr kumimoji="1" lang="en-US" altLang="ja-JP" sz="2400" dirty="0" smtClean="0"/>
                        <a:t>RT</a:t>
                      </a:r>
                      <a:r>
                        <a:rPr kumimoji="1" lang="ja-JP" altLang="en-US" sz="2400" dirty="0" smtClean="0"/>
                        <a:t>ミドルウェア</a:t>
                      </a:r>
                      <a:endParaRPr kumimoji="1" lang="ja-JP" alt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2400" dirty="0" smtClean="0"/>
                        <a:t>OpenRTM-aist-Python-1.1.0-RC1</a:t>
                      </a:r>
                      <a:endParaRPr kumimoji="1" lang="ja-JP" alt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7" name="コンテンツ プレースホルダー 2"/>
          <p:cNvSpPr txBox="1">
            <a:spLocks/>
          </p:cNvSpPr>
          <p:nvPr/>
        </p:nvSpPr>
        <p:spPr>
          <a:xfrm>
            <a:off x="2085110" y="5486395"/>
            <a:ext cx="7599218" cy="12884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smtClean="0"/>
              <a:t>5</a:t>
            </a:r>
            <a:r>
              <a:rPr lang="ja-JP" altLang="en-US" dirty="0" smtClean="0"/>
              <a:t>種類のコンポーネントを作成</a:t>
            </a:r>
          </a:p>
          <a:p>
            <a:pPr lvl="1"/>
            <a:r>
              <a:rPr lang="en-US" altLang="ja-JP" dirty="0" err="1" smtClean="0"/>
              <a:t>Calc</a:t>
            </a:r>
            <a:r>
              <a:rPr lang="en-US" altLang="ja-JP" dirty="0" smtClean="0"/>
              <a:t>(</a:t>
            </a:r>
            <a:r>
              <a:rPr lang="ja-JP" altLang="en-US" dirty="0" smtClean="0"/>
              <a:t>表計算</a:t>
            </a:r>
            <a:r>
              <a:rPr lang="en-US" altLang="ja-JP" dirty="0" smtClean="0"/>
              <a:t>)</a:t>
            </a:r>
            <a:r>
              <a:rPr lang="ja-JP" altLang="en-US" dirty="0" err="1" smtClean="0"/>
              <a:t>、</a:t>
            </a:r>
            <a:r>
              <a:rPr lang="en-US" altLang="ja-JP" dirty="0" smtClean="0"/>
              <a:t>Draw(</a:t>
            </a:r>
            <a:r>
              <a:rPr lang="ja-JP" altLang="en-US" dirty="0" smtClean="0"/>
              <a:t>図形描画</a:t>
            </a:r>
            <a:r>
              <a:rPr lang="en-US" altLang="ja-JP" dirty="0" smtClean="0"/>
              <a:t>)</a:t>
            </a:r>
            <a:r>
              <a:rPr lang="ja-JP" altLang="en-US" dirty="0" err="1" smtClean="0"/>
              <a:t>、</a:t>
            </a:r>
            <a:r>
              <a:rPr lang="en-US" altLang="ja-JP" dirty="0" smtClean="0"/>
              <a:t>Base(</a:t>
            </a:r>
            <a:r>
              <a:rPr lang="ja-JP" altLang="en-US" dirty="0" smtClean="0"/>
              <a:t>データベース</a:t>
            </a:r>
            <a:r>
              <a:rPr lang="en-US" altLang="ja-JP" dirty="0" smtClean="0"/>
              <a:t>)</a:t>
            </a:r>
            <a:r>
              <a:rPr lang="ja-JP" altLang="en-US" dirty="0" err="1" smtClean="0"/>
              <a:t>、</a:t>
            </a:r>
            <a:r>
              <a:rPr lang="en-US" altLang="ja-JP" dirty="0" smtClean="0"/>
              <a:t>Impress(</a:t>
            </a:r>
            <a:r>
              <a:rPr lang="ja-JP" altLang="en-US" dirty="0" smtClean="0"/>
              <a:t>プレゼンテーション</a:t>
            </a:r>
            <a:r>
              <a:rPr lang="en-US" altLang="ja-JP" dirty="0" smtClean="0"/>
              <a:t>)</a:t>
            </a:r>
            <a:r>
              <a:rPr lang="ja-JP" altLang="en-US" dirty="0" err="1" smtClean="0"/>
              <a:t>、</a:t>
            </a:r>
            <a:r>
              <a:rPr lang="en-US" altLang="ja-JP" dirty="0" smtClean="0"/>
              <a:t>Writer(</a:t>
            </a:r>
            <a:r>
              <a:rPr lang="ja-JP" altLang="en-US" dirty="0" smtClean="0"/>
              <a:t>文書作成</a:t>
            </a:r>
            <a:r>
              <a:rPr lang="en-US" altLang="ja-JP" dirty="0" smtClean="0"/>
              <a:t>)</a:t>
            </a:r>
            <a:endParaRPr lang="ja-JP" altLang="en-US" dirty="0"/>
          </a:p>
        </p:txBody>
      </p:sp>
    </p:spTree>
    <p:extLst>
      <p:ext uri="{BB962C8B-B14F-4D97-AF65-F5344CB8AC3E}">
        <p14:creationId xmlns:p14="http://schemas.microsoft.com/office/powerpoint/2010/main" val="2878619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dirty="0" smtClean="0"/>
              <a:t>デモ</a:t>
            </a:r>
            <a:r>
              <a:rPr lang="en-US" altLang="ja-JP" dirty="0" smtClean="0"/>
              <a:t>2</a:t>
            </a:r>
            <a:endParaRPr kumimoji="1" lang="ja-JP" altLang="en-US" dirty="0"/>
          </a:p>
        </p:txBody>
      </p:sp>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6651"/>
            <a:ext cx="12192000" cy="5611349"/>
          </a:xfrm>
          <a:prstGeom prst="rect">
            <a:avLst/>
          </a:prstGeom>
        </p:spPr>
      </p:pic>
    </p:spTree>
    <p:extLst>
      <p:ext uri="{BB962C8B-B14F-4D97-AF65-F5344CB8AC3E}">
        <p14:creationId xmlns:p14="http://schemas.microsoft.com/office/powerpoint/2010/main" val="37416742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dirty="0" smtClean="0"/>
              <a:t>画像変換コンポーネント</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画像の圧縮、復元を行う</a:t>
            </a:r>
            <a:endParaRPr kumimoji="1" lang="ja-JP" altLang="en-US" dirty="0"/>
          </a:p>
        </p:txBody>
      </p:sp>
      <p:pic>
        <p:nvPicPr>
          <p:cNvPr id="4" name="図 3"/>
          <p:cNvPicPr>
            <a:picLocks noChangeAspect="1"/>
          </p:cNvPicPr>
          <p:nvPr/>
        </p:nvPicPr>
        <p:blipFill>
          <a:blip r:embed="rId2"/>
          <a:stretch>
            <a:fillRect/>
          </a:stretch>
        </p:blipFill>
        <p:spPr>
          <a:xfrm>
            <a:off x="838200" y="3150663"/>
            <a:ext cx="13684554" cy="2107137"/>
          </a:xfrm>
          <a:prstGeom prst="rect">
            <a:avLst/>
          </a:prstGeom>
        </p:spPr>
      </p:pic>
    </p:spTree>
    <p:extLst>
      <p:ext uri="{BB962C8B-B14F-4D97-AF65-F5344CB8AC3E}">
        <p14:creationId xmlns:p14="http://schemas.microsoft.com/office/powerpoint/2010/main" val="22928318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dirty="0" smtClean="0"/>
              <a:t>文字コード変換コンポーネント</a:t>
            </a:r>
            <a:endParaRPr kumimoji="1" lang="ja-JP" altLang="en-US" dirty="0"/>
          </a:p>
        </p:txBody>
      </p:sp>
      <p:sp>
        <p:nvSpPr>
          <p:cNvPr id="3" name="コンテンツ プレースホルダー 2"/>
          <p:cNvSpPr>
            <a:spLocks noGrp="1"/>
          </p:cNvSpPr>
          <p:nvPr>
            <p:ph idx="1"/>
          </p:nvPr>
        </p:nvSpPr>
        <p:spPr>
          <a:xfrm>
            <a:off x="838200" y="1825625"/>
            <a:ext cx="10196945" cy="4351338"/>
          </a:xfrm>
        </p:spPr>
        <p:txBody>
          <a:bodyPr/>
          <a:lstStyle/>
          <a:p>
            <a:r>
              <a:rPr lang="en-US" altLang="ja-JP" dirty="0" err="1" smtClean="0"/>
              <a:t>InPort</a:t>
            </a:r>
            <a:r>
              <a:rPr lang="ja-JP" altLang="en-US" dirty="0" smtClean="0"/>
              <a:t>から入力された文字列の文字コードを変換して</a:t>
            </a:r>
            <a:r>
              <a:rPr lang="en-US" altLang="ja-JP" dirty="0" err="1" smtClean="0"/>
              <a:t>OutPort</a:t>
            </a:r>
            <a:r>
              <a:rPr lang="ja-JP" altLang="en-US" dirty="0" smtClean="0"/>
              <a:t>から出力</a:t>
            </a:r>
            <a:endParaRPr kumimoji="1" lang="ja-JP" altLang="en-US" dirty="0"/>
          </a:p>
        </p:txBody>
      </p:sp>
      <p:pic>
        <p:nvPicPr>
          <p:cNvPr id="4" name="図 3"/>
          <p:cNvPicPr>
            <a:picLocks noChangeAspect="1"/>
          </p:cNvPicPr>
          <p:nvPr/>
        </p:nvPicPr>
        <p:blipFill>
          <a:blip r:embed="rId2"/>
          <a:stretch>
            <a:fillRect/>
          </a:stretch>
        </p:blipFill>
        <p:spPr>
          <a:xfrm>
            <a:off x="2482864" y="2924238"/>
            <a:ext cx="7028020" cy="1460726"/>
          </a:xfrm>
          <a:prstGeom prst="rect">
            <a:avLst/>
          </a:prstGeom>
        </p:spPr>
      </p:pic>
      <p:pic>
        <p:nvPicPr>
          <p:cNvPr id="5" name="図 4"/>
          <p:cNvPicPr>
            <a:picLocks noChangeAspect="1"/>
          </p:cNvPicPr>
          <p:nvPr/>
        </p:nvPicPr>
        <p:blipFill>
          <a:blip r:embed="rId3"/>
          <a:stretch>
            <a:fillRect/>
          </a:stretch>
        </p:blipFill>
        <p:spPr>
          <a:xfrm>
            <a:off x="2482863" y="4519900"/>
            <a:ext cx="7326320" cy="1465264"/>
          </a:xfrm>
          <a:prstGeom prst="rect">
            <a:avLst/>
          </a:prstGeom>
        </p:spPr>
      </p:pic>
    </p:spTree>
    <p:extLst>
      <p:ext uri="{BB962C8B-B14F-4D97-AF65-F5344CB8AC3E}">
        <p14:creationId xmlns:p14="http://schemas.microsoft.com/office/powerpoint/2010/main" val="37673775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kumimoji="1" lang="en-US" altLang="ja-JP" dirty="0" err="1" smtClean="0"/>
              <a:t>OpenOffice</a:t>
            </a:r>
            <a:r>
              <a:rPr lang="ja-JP" altLang="en-US" dirty="0" smtClean="0"/>
              <a:t>を操作するための</a:t>
            </a:r>
            <a:r>
              <a:rPr lang="en-US" altLang="ja-JP" dirty="0" smtClean="0"/>
              <a:t>RTC</a:t>
            </a:r>
            <a:r>
              <a:rPr lang="ja-JP" altLang="en-US" dirty="0" smtClean="0"/>
              <a:t>群の</a:t>
            </a:r>
            <a:r>
              <a:rPr lang="en-US" altLang="ja-JP" dirty="0" smtClean="0"/>
              <a:t/>
            </a:r>
            <a:br>
              <a:rPr lang="en-US" altLang="ja-JP" dirty="0" smtClean="0"/>
            </a:br>
            <a:r>
              <a:rPr lang="ja-JP" altLang="en-US" dirty="0" smtClean="0"/>
              <a:t>実装方法</a:t>
            </a:r>
            <a:endParaRPr kumimoji="1" lang="ja-JP" altLang="en-US" dirty="0"/>
          </a:p>
        </p:txBody>
      </p:sp>
      <p:sp>
        <p:nvSpPr>
          <p:cNvPr id="3" name="コンテンツ プレースホルダー 2"/>
          <p:cNvSpPr>
            <a:spLocks noGrp="1"/>
          </p:cNvSpPr>
          <p:nvPr>
            <p:ph idx="1"/>
          </p:nvPr>
        </p:nvSpPr>
        <p:spPr/>
        <p:txBody>
          <a:bodyPr/>
          <a:lstStyle/>
          <a:p>
            <a:r>
              <a:rPr lang="en-US" altLang="ja-JP" dirty="0"/>
              <a:t>UNO(Universal Network Object</a:t>
            </a:r>
            <a:r>
              <a:rPr lang="en-US" altLang="ja-JP" dirty="0" smtClean="0"/>
              <a:t>)</a:t>
            </a:r>
            <a:r>
              <a:rPr lang="ja-JP" altLang="en-US" dirty="0" smtClean="0"/>
              <a:t>に</a:t>
            </a:r>
            <a:r>
              <a:rPr lang="en-US" altLang="ja-JP" dirty="0" smtClean="0"/>
              <a:t>Python</a:t>
            </a:r>
            <a:r>
              <a:rPr lang="ja-JP" altLang="en-US" dirty="0" smtClean="0"/>
              <a:t>から</a:t>
            </a:r>
            <a:r>
              <a:rPr lang="en-US" altLang="ja-JP" dirty="0" err="1" smtClean="0"/>
              <a:t>OpenOffice</a:t>
            </a:r>
            <a:r>
              <a:rPr lang="ja-JP" altLang="en-US" dirty="0" smtClean="0"/>
              <a:t>を操作する</a:t>
            </a:r>
            <a:endParaRPr lang="en-US" altLang="ja-JP" dirty="0" smtClean="0"/>
          </a:p>
          <a:p>
            <a:pPr lvl="1"/>
            <a:r>
              <a:rPr lang="en-US" altLang="ja-JP" dirty="0"/>
              <a:t>C++</a:t>
            </a:r>
            <a:r>
              <a:rPr lang="ja-JP" altLang="en-US" dirty="0" err="1"/>
              <a:t>、</a:t>
            </a:r>
            <a:r>
              <a:rPr lang="en-US" altLang="ja-JP" dirty="0"/>
              <a:t>Java</a:t>
            </a:r>
            <a:r>
              <a:rPr lang="ja-JP" altLang="en-US" dirty="0" err="1"/>
              <a:t>、</a:t>
            </a:r>
            <a:r>
              <a:rPr lang="en-US" altLang="ja-JP" dirty="0"/>
              <a:t>Python</a:t>
            </a:r>
            <a:r>
              <a:rPr lang="ja-JP" altLang="en-US" dirty="0"/>
              <a:t>等様々なプログラミング言語から</a:t>
            </a:r>
            <a:r>
              <a:rPr lang="en-US" altLang="ja-JP" dirty="0" err="1"/>
              <a:t>OpenOffice</a:t>
            </a:r>
            <a:r>
              <a:rPr lang="ja-JP" altLang="en-US" dirty="0" smtClean="0"/>
              <a:t>を動作可能</a:t>
            </a:r>
            <a:endParaRPr lang="en-US" altLang="ja-JP" dirty="0" smtClean="0"/>
          </a:p>
          <a:p>
            <a:pPr lvl="1"/>
            <a:r>
              <a:rPr lang="en-US" altLang="ja-JP" dirty="0"/>
              <a:t>Scripting Framework</a:t>
            </a:r>
            <a:r>
              <a:rPr lang="ja-JP" altLang="en-US" dirty="0"/>
              <a:t>で動くモードとプロセス間通信を行う</a:t>
            </a:r>
            <a:r>
              <a:rPr lang="ja-JP" altLang="en-US" dirty="0" smtClean="0"/>
              <a:t>モード</a:t>
            </a:r>
            <a:endParaRPr lang="en-US" altLang="ja-JP" dirty="0" smtClean="0"/>
          </a:p>
          <a:p>
            <a:pPr lvl="2"/>
            <a:r>
              <a:rPr lang="ja-JP" altLang="en-US" dirty="0" smtClean="0"/>
              <a:t>プロセス間</a:t>
            </a:r>
            <a:r>
              <a:rPr lang="ja-JP" altLang="en-US" dirty="0"/>
              <a:t>通信</a:t>
            </a:r>
            <a:r>
              <a:rPr lang="ja-JP" altLang="en-US" dirty="0" smtClean="0"/>
              <a:t>を行うモードは動作が遅いので</a:t>
            </a:r>
            <a:r>
              <a:rPr lang="en-US" altLang="ja-JP" dirty="0"/>
              <a:t>Scripting Framework</a:t>
            </a:r>
            <a:r>
              <a:rPr lang="ja-JP" altLang="en-US" dirty="0"/>
              <a:t>で動く</a:t>
            </a:r>
            <a:r>
              <a:rPr lang="ja-JP" altLang="en-US" dirty="0" smtClean="0"/>
              <a:t>モードを選択</a:t>
            </a:r>
            <a:endParaRPr lang="en-US" altLang="ja-JP" dirty="0"/>
          </a:p>
          <a:p>
            <a:pPr lvl="3"/>
            <a:r>
              <a:rPr lang="en-US" altLang="ja-JP" dirty="0" err="1" smtClean="0"/>
              <a:t>soffice.bin</a:t>
            </a:r>
            <a:r>
              <a:rPr lang="ja-JP" altLang="en-US" dirty="0" smtClean="0"/>
              <a:t>で</a:t>
            </a:r>
            <a:r>
              <a:rPr lang="en-US" altLang="ja-JP" dirty="0" smtClean="0"/>
              <a:t>Python</a:t>
            </a:r>
            <a:r>
              <a:rPr lang="ja-JP" altLang="en-US" dirty="0" smtClean="0"/>
              <a:t>ファイルが実行される</a:t>
            </a:r>
            <a:endParaRPr lang="en-US" altLang="ja-JP" dirty="0" smtClean="0"/>
          </a:p>
        </p:txBody>
      </p:sp>
      <p:graphicFrame>
        <p:nvGraphicFramePr>
          <p:cNvPr id="4" name="表 3"/>
          <p:cNvGraphicFramePr>
            <a:graphicFrameLocks noGrp="1"/>
          </p:cNvGraphicFramePr>
          <p:nvPr>
            <p:extLst>
              <p:ext uri="{D42A27DB-BD31-4B8C-83A1-F6EECF244321}">
                <p14:modId xmlns:p14="http://schemas.microsoft.com/office/powerpoint/2010/main" val="2169885065"/>
              </p:ext>
            </p:extLst>
          </p:nvPr>
        </p:nvGraphicFramePr>
        <p:xfrm>
          <a:off x="1803400" y="5104630"/>
          <a:ext cx="8128000" cy="741680"/>
        </p:xfrm>
        <a:graphic>
          <a:graphicData uri="http://schemas.openxmlformats.org/drawingml/2006/table">
            <a:tbl>
              <a:tblPr firstRow="1" bandRow="1">
                <a:tableStyleId>{5C22544A-7EE6-4342-B048-85BDC9FD1C3A}</a:tableStyleId>
              </a:tblPr>
              <a:tblGrid>
                <a:gridCol w="4064000"/>
                <a:gridCol w="4064000"/>
              </a:tblGrid>
              <a:tr h="370840">
                <a:tc>
                  <a:txBody>
                    <a:bodyPr/>
                    <a:lstStyle/>
                    <a:p>
                      <a:r>
                        <a:rPr lang="en-US" altLang="ja-JP" b="0" dirty="0" smtClean="0">
                          <a:solidFill>
                            <a:schemeClr val="tx1"/>
                          </a:solidFill>
                        </a:rPr>
                        <a:t>Scripting Framework</a:t>
                      </a:r>
                      <a:r>
                        <a:rPr lang="ja-JP" altLang="en-US" b="0" dirty="0" smtClean="0">
                          <a:solidFill>
                            <a:schemeClr val="tx1"/>
                          </a:solidFill>
                        </a:rPr>
                        <a:t>で動くモード</a:t>
                      </a:r>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en-US" altLang="ja-JP" b="0" dirty="0" smtClean="0">
                          <a:solidFill>
                            <a:schemeClr val="tx1"/>
                          </a:solidFill>
                        </a:rPr>
                        <a:t>0.001189[s]</a:t>
                      </a:r>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r>
                        <a:rPr lang="ja-JP" altLang="en-US" b="0" dirty="0" smtClean="0"/>
                        <a:t>プロセス間通信を行うモード</a:t>
                      </a:r>
                      <a:endParaRPr kumimoji="1" lang="ja-JP" altLang="en-US"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en-US" altLang="ja-JP" b="0" dirty="0" smtClean="0"/>
                        <a:t>0.006236[s]</a:t>
                      </a:r>
                      <a:endParaRPr kumimoji="1" lang="ja-JP" altLang="en-US"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5" name="正方形/長方形 4"/>
          <p:cNvSpPr/>
          <p:nvPr/>
        </p:nvSpPr>
        <p:spPr>
          <a:xfrm>
            <a:off x="2860963" y="4352744"/>
            <a:ext cx="6096000" cy="646331"/>
          </a:xfrm>
          <a:prstGeom prst="rect">
            <a:avLst/>
          </a:prstGeom>
        </p:spPr>
        <p:txBody>
          <a:bodyPr>
            <a:spAutoFit/>
          </a:bodyPr>
          <a:lstStyle/>
          <a:p>
            <a:r>
              <a:rPr lang="ja-JP" altLang="en-US" dirty="0"/>
              <a:t>Writer</a:t>
            </a:r>
            <a:r>
              <a:rPr lang="ja-JP" altLang="en-US" dirty="0" smtClean="0"/>
              <a:t>に“Hello World”と</a:t>
            </a:r>
            <a:r>
              <a:rPr lang="ja-JP" altLang="en-US" dirty="0"/>
              <a:t>20回書き込むだけの簡単なプログラム</a:t>
            </a:r>
            <a:r>
              <a:rPr lang="ja-JP" altLang="en-US" dirty="0" smtClean="0"/>
              <a:t>で</a:t>
            </a:r>
            <a:r>
              <a:rPr lang="ja-JP" altLang="en-US" dirty="0"/>
              <a:t>文字</a:t>
            </a:r>
            <a:r>
              <a:rPr lang="ja-JP" altLang="en-US" dirty="0" smtClean="0"/>
              <a:t>の書き込みにかかった時間の平均</a:t>
            </a:r>
            <a:endParaRPr lang="ja-JP" altLang="en-US" dirty="0"/>
          </a:p>
        </p:txBody>
      </p:sp>
    </p:spTree>
    <p:extLst>
      <p:ext uri="{BB962C8B-B14F-4D97-AF65-F5344CB8AC3E}">
        <p14:creationId xmlns:p14="http://schemas.microsoft.com/office/powerpoint/2010/main" val="21798749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kumimoji="1" lang="en-US" altLang="ja-JP" dirty="0" smtClean="0"/>
              <a:t>Microsoft Office</a:t>
            </a:r>
            <a:r>
              <a:rPr lang="ja-JP" altLang="en-US" dirty="0" smtClean="0"/>
              <a:t>を操作するための</a:t>
            </a:r>
            <a:r>
              <a:rPr lang="en-US" altLang="ja-JP" dirty="0" smtClean="0"/>
              <a:t>RTC</a:t>
            </a:r>
            <a:r>
              <a:rPr lang="ja-JP" altLang="en-US" dirty="0" smtClean="0"/>
              <a:t>群の実装方法</a:t>
            </a:r>
            <a:endParaRPr kumimoji="1" lang="ja-JP" altLang="en-US" dirty="0"/>
          </a:p>
        </p:txBody>
      </p:sp>
      <p:sp>
        <p:nvSpPr>
          <p:cNvPr id="3" name="コンテンツ プレースホルダー 2"/>
          <p:cNvSpPr>
            <a:spLocks noGrp="1"/>
          </p:cNvSpPr>
          <p:nvPr>
            <p:ph idx="1"/>
          </p:nvPr>
        </p:nvSpPr>
        <p:spPr/>
        <p:txBody>
          <a:bodyPr/>
          <a:lstStyle/>
          <a:p>
            <a:r>
              <a:rPr lang="en-US" altLang="ja-JP" dirty="0"/>
              <a:t>COM(Component Object Model)</a:t>
            </a:r>
            <a:r>
              <a:rPr kumimoji="1" lang="ja-JP" altLang="en-US" dirty="0" smtClean="0"/>
              <a:t>により</a:t>
            </a:r>
            <a:r>
              <a:rPr kumimoji="1" lang="en-US" altLang="ja-JP" dirty="0" smtClean="0"/>
              <a:t>Office</a:t>
            </a:r>
            <a:r>
              <a:rPr kumimoji="1" lang="ja-JP" altLang="en-US" dirty="0" smtClean="0"/>
              <a:t>を操作</a:t>
            </a:r>
            <a:endParaRPr kumimoji="1" lang="en-US" altLang="ja-JP" dirty="0" smtClean="0"/>
          </a:p>
          <a:p>
            <a:pPr lvl="1"/>
            <a:r>
              <a:rPr lang="en-US" altLang="ja-JP" dirty="0" smtClean="0"/>
              <a:t>Python</a:t>
            </a:r>
            <a:r>
              <a:rPr lang="ja-JP" altLang="en-US" dirty="0" smtClean="0"/>
              <a:t>版は</a:t>
            </a:r>
            <a:r>
              <a:rPr lang="en-US" altLang="ja-JP" dirty="0" smtClean="0"/>
              <a:t>Win32Com</a:t>
            </a:r>
            <a:r>
              <a:rPr lang="ja-JP" altLang="en-US" dirty="0" smtClean="0"/>
              <a:t>ライブラリを使用</a:t>
            </a:r>
            <a:endParaRPr kumimoji="1" lang="ja-JP" altLang="en-US" dirty="0"/>
          </a:p>
        </p:txBody>
      </p:sp>
      <p:graphicFrame>
        <p:nvGraphicFramePr>
          <p:cNvPr id="4" name="表 3"/>
          <p:cNvGraphicFramePr>
            <a:graphicFrameLocks noGrp="1"/>
          </p:cNvGraphicFramePr>
          <p:nvPr>
            <p:extLst>
              <p:ext uri="{D42A27DB-BD31-4B8C-83A1-F6EECF244321}">
                <p14:modId xmlns:p14="http://schemas.microsoft.com/office/powerpoint/2010/main" val="2132756115"/>
              </p:ext>
            </p:extLst>
          </p:nvPr>
        </p:nvGraphicFramePr>
        <p:xfrm>
          <a:off x="1803400" y="5104630"/>
          <a:ext cx="8128000" cy="741680"/>
        </p:xfrm>
        <a:graphic>
          <a:graphicData uri="http://schemas.openxmlformats.org/drawingml/2006/table">
            <a:tbl>
              <a:tblPr firstRow="1" bandRow="1">
                <a:tableStyleId>{5C22544A-7EE6-4342-B048-85BDC9FD1C3A}</a:tableStyleId>
              </a:tblPr>
              <a:tblGrid>
                <a:gridCol w="4064000"/>
                <a:gridCol w="4064000"/>
              </a:tblGrid>
              <a:tr h="370840">
                <a:tc>
                  <a:txBody>
                    <a:bodyPr/>
                    <a:lstStyle/>
                    <a:p>
                      <a:r>
                        <a:rPr kumimoji="1" lang="en-US" altLang="ja-JP" b="0" dirty="0" smtClean="0">
                          <a:solidFill>
                            <a:schemeClr val="tx1"/>
                          </a:solidFill>
                        </a:rPr>
                        <a:t>Word</a:t>
                      </a:r>
                      <a:r>
                        <a:rPr kumimoji="1" lang="ja-JP" altLang="en-US" b="0" dirty="0" smtClean="0">
                          <a:solidFill>
                            <a:schemeClr val="tx1"/>
                          </a:solidFill>
                        </a:rPr>
                        <a:t>を操作する</a:t>
                      </a:r>
                      <a:r>
                        <a:rPr kumimoji="1" lang="en-US" altLang="ja-JP" b="0" dirty="0" smtClean="0">
                          <a:solidFill>
                            <a:schemeClr val="tx1"/>
                          </a:solidFill>
                        </a:rPr>
                        <a:t>RTC</a:t>
                      </a:r>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en-US" altLang="ja-JP" b="0" dirty="0" smtClean="0">
                          <a:solidFill>
                            <a:schemeClr val="tx1"/>
                          </a:solidFill>
                        </a:rPr>
                        <a:t>0.003498[s]</a:t>
                      </a:r>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r>
                        <a:rPr lang="en-US" altLang="ja-JP" b="0" dirty="0" smtClean="0"/>
                        <a:t>Writer</a:t>
                      </a:r>
                      <a:r>
                        <a:rPr lang="ja-JP" altLang="en-US" b="0" dirty="0" smtClean="0"/>
                        <a:t>を操作する</a:t>
                      </a:r>
                      <a:r>
                        <a:rPr lang="en-US" altLang="ja-JP" b="0" dirty="0" smtClean="0"/>
                        <a:t>RTC</a:t>
                      </a:r>
                      <a:endParaRPr kumimoji="1" lang="ja-JP" altLang="en-US"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en-US" altLang="ja-JP" b="0" dirty="0" smtClean="0">
                          <a:solidFill>
                            <a:schemeClr val="tx1"/>
                          </a:solidFill>
                        </a:rPr>
                        <a:t>0.001189[s]</a:t>
                      </a:r>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5" name="正方形/長方形 4"/>
          <p:cNvSpPr/>
          <p:nvPr/>
        </p:nvSpPr>
        <p:spPr>
          <a:xfrm>
            <a:off x="2860963" y="4352744"/>
            <a:ext cx="6096000" cy="646331"/>
          </a:xfrm>
          <a:prstGeom prst="rect">
            <a:avLst/>
          </a:prstGeom>
        </p:spPr>
        <p:txBody>
          <a:bodyPr>
            <a:spAutoFit/>
          </a:bodyPr>
          <a:lstStyle/>
          <a:p>
            <a:r>
              <a:rPr lang="ja-JP" altLang="en-US" dirty="0"/>
              <a:t>Writer</a:t>
            </a:r>
            <a:r>
              <a:rPr lang="ja-JP" altLang="en-US" dirty="0" smtClean="0"/>
              <a:t>に“Hello World”と</a:t>
            </a:r>
            <a:r>
              <a:rPr lang="ja-JP" altLang="en-US" dirty="0"/>
              <a:t>20回書き込むだけの簡単なプログラム</a:t>
            </a:r>
            <a:r>
              <a:rPr lang="ja-JP" altLang="en-US" dirty="0" smtClean="0"/>
              <a:t>で</a:t>
            </a:r>
            <a:r>
              <a:rPr lang="ja-JP" altLang="en-US" dirty="0"/>
              <a:t>文字</a:t>
            </a:r>
            <a:r>
              <a:rPr lang="ja-JP" altLang="en-US" dirty="0" smtClean="0"/>
              <a:t>の書き込みにかかった時間の平均</a:t>
            </a:r>
            <a:endParaRPr lang="ja-JP" altLang="en-US" dirty="0"/>
          </a:p>
        </p:txBody>
      </p:sp>
    </p:spTree>
    <p:extLst>
      <p:ext uri="{BB962C8B-B14F-4D97-AF65-F5344CB8AC3E}">
        <p14:creationId xmlns:p14="http://schemas.microsoft.com/office/powerpoint/2010/main" val="29271780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kumimoji="1" lang="ja-JP" altLang="en-US" dirty="0" smtClean="0"/>
              <a:t>サーペノイド曲線</a:t>
            </a:r>
            <a:endParaRPr kumimoji="1" lang="ja-JP" altLang="en-US" dirty="0"/>
          </a:p>
        </p:txBody>
      </p:sp>
      <p:sp>
        <p:nvSpPr>
          <p:cNvPr id="3" name="コンテンツ プレースホルダー 2"/>
          <p:cNvSpPr>
            <a:spLocks noGrp="1"/>
          </p:cNvSpPr>
          <p:nvPr>
            <p:ph idx="1"/>
          </p:nvPr>
        </p:nvSpPr>
        <p:spPr>
          <a:xfrm>
            <a:off x="838200" y="1825625"/>
            <a:ext cx="10515600" cy="418811"/>
          </a:xfrm>
        </p:spPr>
        <p:txBody>
          <a:bodyPr>
            <a:normAutofit fontScale="92500" lnSpcReduction="10000"/>
          </a:bodyPr>
          <a:lstStyle/>
          <a:p>
            <a:r>
              <a:rPr lang="ja-JP" altLang="en-US" dirty="0" smtClean="0"/>
              <a:t>体軸座標</a:t>
            </a:r>
            <a:r>
              <a:rPr lang="en-US" altLang="ja-JP" dirty="0" smtClean="0"/>
              <a:t>s</a:t>
            </a:r>
            <a:r>
              <a:rPr lang="ja-JP" altLang="en-US" dirty="0" smtClean="0"/>
              <a:t>に沿って曲率が正弦波状に変化する曲線</a:t>
            </a:r>
            <a:endParaRPr kumimoji="1" lang="ja-JP" altLang="en-US" dirty="0"/>
          </a:p>
        </p:txBody>
      </p:sp>
      <p:pic>
        <p:nvPicPr>
          <p:cNvPr id="7" name="図 6"/>
          <p:cNvPicPr>
            <a:picLocks noChangeAspect="1"/>
          </p:cNvPicPr>
          <p:nvPr/>
        </p:nvPicPr>
        <p:blipFill>
          <a:blip r:embed="rId2"/>
          <a:stretch>
            <a:fillRect/>
          </a:stretch>
        </p:blipFill>
        <p:spPr>
          <a:xfrm>
            <a:off x="1123517" y="2372518"/>
            <a:ext cx="4333875" cy="762000"/>
          </a:xfrm>
          <a:prstGeom prst="rect">
            <a:avLst/>
          </a:prstGeom>
        </p:spPr>
      </p:pic>
      <p:sp>
        <p:nvSpPr>
          <p:cNvPr id="8" name="コンテンツ プレースホルダー 2"/>
          <p:cNvSpPr txBox="1">
            <a:spLocks/>
          </p:cNvSpPr>
          <p:nvPr/>
        </p:nvSpPr>
        <p:spPr>
          <a:xfrm>
            <a:off x="838200" y="3474316"/>
            <a:ext cx="10515600" cy="41881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smtClean="0"/>
              <a:t>曲線をリンク長で離散化した時の各関節角度</a:t>
            </a:r>
            <a:endParaRPr lang="ja-JP" altLang="en-US" dirty="0"/>
          </a:p>
        </p:txBody>
      </p:sp>
      <p:pic>
        <p:nvPicPr>
          <p:cNvPr id="9" name="図 8"/>
          <p:cNvPicPr>
            <a:picLocks noChangeAspect="1"/>
          </p:cNvPicPr>
          <p:nvPr/>
        </p:nvPicPr>
        <p:blipFill>
          <a:blip r:embed="rId3"/>
          <a:stretch>
            <a:fillRect/>
          </a:stretch>
        </p:blipFill>
        <p:spPr>
          <a:xfrm>
            <a:off x="940809" y="4028353"/>
            <a:ext cx="5572125" cy="685800"/>
          </a:xfrm>
          <a:prstGeom prst="rect">
            <a:avLst/>
          </a:prstGeom>
        </p:spPr>
      </p:pic>
      <p:pic>
        <p:nvPicPr>
          <p:cNvPr id="10" name="図 9"/>
          <p:cNvPicPr>
            <a:picLocks noChangeAspect="1"/>
          </p:cNvPicPr>
          <p:nvPr/>
        </p:nvPicPr>
        <p:blipFill>
          <a:blip r:embed="rId4"/>
          <a:stretch>
            <a:fillRect/>
          </a:stretch>
        </p:blipFill>
        <p:spPr>
          <a:xfrm>
            <a:off x="7077075" y="3886200"/>
            <a:ext cx="5114925" cy="2971800"/>
          </a:xfrm>
          <a:prstGeom prst="rect">
            <a:avLst/>
          </a:prstGeom>
        </p:spPr>
      </p:pic>
    </p:spTree>
    <p:extLst>
      <p:ext uri="{BB962C8B-B14F-4D97-AF65-F5344CB8AC3E}">
        <p14:creationId xmlns:p14="http://schemas.microsoft.com/office/powerpoint/2010/main" val="6636645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838200" y="365125"/>
            <a:ext cx="10515600" cy="1325563"/>
          </a:xfrm>
        </p:spPr>
        <p:txBody>
          <a:bodyPr/>
          <a:lstStyle/>
          <a:p>
            <a:pPr algn="ctr"/>
            <a:r>
              <a:rPr lang="en-US" altLang="ja-JP" dirty="0" smtClean="0"/>
              <a:t>Microsoft Office</a:t>
            </a:r>
            <a:r>
              <a:rPr lang="ja-JP" altLang="en-US" dirty="0" smtClean="0"/>
              <a:t>を操作するための</a:t>
            </a:r>
            <a:r>
              <a:rPr lang="en-US" altLang="ja-JP" dirty="0" smtClean="0"/>
              <a:t>RTC</a:t>
            </a:r>
            <a:r>
              <a:rPr lang="ja-JP" altLang="en-US" dirty="0" smtClean="0"/>
              <a:t>群</a:t>
            </a:r>
            <a:endParaRPr kumimoji="1" lang="ja-JP" altLang="en-US" dirty="0"/>
          </a:p>
        </p:txBody>
      </p:sp>
      <p:graphicFrame>
        <p:nvGraphicFramePr>
          <p:cNvPr id="5" name="コンテンツ プレースホルダー 3"/>
          <p:cNvGraphicFramePr>
            <a:graphicFrameLocks noGrp="1"/>
          </p:cNvGraphicFramePr>
          <p:nvPr>
            <p:ph idx="1"/>
            <p:extLst>
              <p:ext uri="{D42A27DB-BD31-4B8C-83A1-F6EECF244321}">
                <p14:modId xmlns:p14="http://schemas.microsoft.com/office/powerpoint/2010/main" val="593094550"/>
              </p:ext>
            </p:extLst>
          </p:nvPr>
        </p:nvGraphicFramePr>
        <p:xfrm>
          <a:off x="838200" y="1306079"/>
          <a:ext cx="10515600" cy="3657600"/>
        </p:xfrm>
        <a:graphic>
          <a:graphicData uri="http://schemas.openxmlformats.org/drawingml/2006/table">
            <a:tbl>
              <a:tblPr firstRow="1" bandRow="1">
                <a:tableStyleId>{FABFCF23-3B69-468F-B69F-88F6DE6A72F2}</a:tableStyleId>
              </a:tblPr>
              <a:tblGrid>
                <a:gridCol w="5257800"/>
                <a:gridCol w="5257800"/>
              </a:tblGrid>
              <a:tr h="1499466">
                <a:tc>
                  <a:txBody>
                    <a:bodyPr/>
                    <a:lstStyle/>
                    <a:p>
                      <a:r>
                        <a:rPr kumimoji="1" lang="en-US" altLang="ja-JP" sz="2400" b="0" dirty="0" smtClean="0">
                          <a:solidFill>
                            <a:schemeClr val="tx1"/>
                          </a:solidFill>
                        </a:rPr>
                        <a:t>Microsoft Office</a:t>
                      </a:r>
                      <a:endParaRPr kumimoji="1" lang="ja-JP" altLang="en-US"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2400" b="0" dirty="0" smtClean="0">
                          <a:solidFill>
                            <a:schemeClr val="tx1"/>
                          </a:solidFill>
                        </a:rPr>
                        <a:t>Word 2007</a:t>
                      </a:r>
                    </a:p>
                    <a:p>
                      <a:r>
                        <a:rPr kumimoji="1" lang="en-US" altLang="ja-JP" sz="2400" b="0" dirty="0" smtClean="0">
                          <a:solidFill>
                            <a:schemeClr val="tx1"/>
                          </a:solidFill>
                        </a:rPr>
                        <a:t>Word 2013</a:t>
                      </a:r>
                    </a:p>
                    <a:p>
                      <a:r>
                        <a:rPr kumimoji="1" lang="en-US" altLang="ja-JP" sz="2400" b="0" dirty="0" smtClean="0">
                          <a:solidFill>
                            <a:schemeClr val="tx1"/>
                          </a:solidFill>
                        </a:rPr>
                        <a:t>Excel 2007</a:t>
                      </a:r>
                    </a:p>
                    <a:p>
                      <a:r>
                        <a:rPr kumimoji="1" lang="en-US" altLang="ja-JP" sz="2400" b="0" dirty="0" smtClean="0">
                          <a:solidFill>
                            <a:schemeClr val="tx1"/>
                          </a:solidFill>
                        </a:rPr>
                        <a:t>Excel 2013</a:t>
                      </a:r>
                    </a:p>
                    <a:p>
                      <a:r>
                        <a:rPr kumimoji="1" lang="en-US" altLang="ja-JP" sz="2400" b="0" dirty="0" smtClean="0">
                          <a:solidFill>
                            <a:schemeClr val="tx1"/>
                          </a:solidFill>
                        </a:rPr>
                        <a:t>PowerPoint 2013</a:t>
                      </a:r>
                      <a:endParaRPr kumimoji="1" lang="ja-JP" altLang="en-US"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39099">
                <a:tc>
                  <a:txBody>
                    <a:bodyPr/>
                    <a:lstStyle/>
                    <a:p>
                      <a:r>
                        <a:rPr kumimoji="1" lang="en-US" altLang="ja-JP" sz="2400" dirty="0" smtClean="0"/>
                        <a:t>OS</a:t>
                      </a:r>
                      <a:endParaRPr kumimoji="1" lang="ja-JP" alt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2400" dirty="0" smtClean="0"/>
                        <a:t>Windows Vista</a:t>
                      </a:r>
                    </a:p>
                    <a:p>
                      <a:r>
                        <a:rPr kumimoji="1" lang="en-US" altLang="ja-JP" sz="2400" dirty="0" smtClean="0"/>
                        <a:t>Windows 8.1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r>
                        <a:rPr kumimoji="1" lang="ja-JP" altLang="en-US" sz="2400" dirty="0" smtClean="0"/>
                        <a:t>言語</a:t>
                      </a:r>
                      <a:endParaRPr kumimoji="1" lang="ja-JP" alt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2400" dirty="0" smtClean="0"/>
                        <a:t>C++/CLI</a:t>
                      </a:r>
                      <a:endParaRPr kumimoji="1" lang="ja-JP" alt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r>
                        <a:rPr kumimoji="1" lang="en-US" altLang="ja-JP" sz="2400" dirty="0" smtClean="0"/>
                        <a:t>RT</a:t>
                      </a:r>
                      <a:r>
                        <a:rPr kumimoji="1" lang="ja-JP" altLang="en-US" sz="2400" dirty="0" smtClean="0"/>
                        <a:t>ミドルウェア</a:t>
                      </a:r>
                      <a:endParaRPr kumimoji="1" lang="ja-JP" alt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2400" dirty="0" smtClean="0"/>
                        <a:t>OpenRTM-aist-1.1.0-Release</a:t>
                      </a:r>
                      <a:endParaRPr kumimoji="1" lang="ja-JP" alt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6" name="コンテンツ プレースホルダー 2"/>
          <p:cNvSpPr txBox="1">
            <a:spLocks/>
          </p:cNvSpPr>
          <p:nvPr/>
        </p:nvSpPr>
        <p:spPr>
          <a:xfrm>
            <a:off x="2085110" y="5486395"/>
            <a:ext cx="7599218" cy="12884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smtClean="0"/>
              <a:t>4</a:t>
            </a:r>
            <a:r>
              <a:rPr lang="ja-JP" altLang="en-US" dirty="0" smtClean="0"/>
              <a:t>種類のコンポーネントを作成</a:t>
            </a:r>
          </a:p>
          <a:p>
            <a:pPr lvl="1"/>
            <a:r>
              <a:rPr lang="en-US" altLang="ja-JP" dirty="0" smtClean="0"/>
              <a:t>Excel(</a:t>
            </a:r>
            <a:r>
              <a:rPr lang="ja-JP" altLang="en-US" dirty="0" smtClean="0"/>
              <a:t>表計算</a:t>
            </a:r>
            <a:r>
              <a:rPr lang="en-US" altLang="ja-JP" dirty="0" smtClean="0"/>
              <a:t>)</a:t>
            </a:r>
            <a:r>
              <a:rPr lang="ja-JP" altLang="en-US" dirty="0" err="1" smtClean="0"/>
              <a:t>、</a:t>
            </a:r>
            <a:r>
              <a:rPr lang="en-US" altLang="ja-JP" dirty="0" smtClean="0"/>
              <a:t>PowerPoint(</a:t>
            </a:r>
            <a:r>
              <a:rPr lang="ja-JP" altLang="en-US" dirty="0" smtClean="0"/>
              <a:t>プレゼンテーション</a:t>
            </a:r>
            <a:r>
              <a:rPr lang="en-US" altLang="ja-JP" dirty="0" smtClean="0"/>
              <a:t>)</a:t>
            </a:r>
            <a:r>
              <a:rPr lang="ja-JP" altLang="en-US" dirty="0" err="1" smtClean="0"/>
              <a:t>、</a:t>
            </a:r>
            <a:r>
              <a:rPr lang="en-US" altLang="ja-JP" dirty="0" smtClean="0"/>
              <a:t>Word(</a:t>
            </a:r>
            <a:r>
              <a:rPr lang="ja-JP" altLang="en-US" dirty="0" smtClean="0"/>
              <a:t>文書作成</a:t>
            </a:r>
            <a:r>
              <a:rPr lang="en-US" altLang="ja-JP" dirty="0" smtClean="0"/>
              <a:t>)</a:t>
            </a:r>
            <a:r>
              <a:rPr lang="ja-JP" altLang="en-US" dirty="0" err="1" smtClean="0"/>
              <a:t>、</a:t>
            </a:r>
            <a:r>
              <a:rPr lang="en-US" altLang="ja-JP" dirty="0" smtClean="0"/>
              <a:t>MODI(</a:t>
            </a:r>
            <a:r>
              <a:rPr lang="ja-JP" altLang="en-US" dirty="0" smtClean="0"/>
              <a:t>文字認識</a:t>
            </a:r>
            <a:r>
              <a:rPr lang="en-US" altLang="ja-JP" dirty="0" smtClean="0"/>
              <a:t>)</a:t>
            </a:r>
            <a:endParaRPr lang="ja-JP" altLang="en-US" dirty="0"/>
          </a:p>
        </p:txBody>
      </p:sp>
    </p:spTree>
    <p:extLst>
      <p:ext uri="{BB962C8B-B14F-4D97-AF65-F5344CB8AC3E}">
        <p14:creationId xmlns:p14="http://schemas.microsoft.com/office/powerpoint/2010/main" val="26605724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838200" y="365125"/>
            <a:ext cx="10515600" cy="1325563"/>
          </a:xfrm>
        </p:spPr>
        <p:txBody>
          <a:bodyPr/>
          <a:lstStyle/>
          <a:p>
            <a:pPr algn="ctr"/>
            <a:r>
              <a:rPr lang="ja-JP" altLang="en-US" dirty="0" smtClean="0"/>
              <a:t>目次</a:t>
            </a:r>
            <a:endParaRPr kumimoji="1" lang="ja-JP" altLang="en-US" dirty="0"/>
          </a:p>
        </p:txBody>
      </p:sp>
      <p:sp>
        <p:nvSpPr>
          <p:cNvPr id="2" name="コンテンツ プレースホルダー 1"/>
          <p:cNvSpPr>
            <a:spLocks noGrp="1"/>
          </p:cNvSpPr>
          <p:nvPr>
            <p:ph idx="1"/>
          </p:nvPr>
        </p:nvSpPr>
        <p:spPr/>
        <p:txBody>
          <a:bodyPr/>
          <a:lstStyle/>
          <a:p>
            <a:r>
              <a:rPr kumimoji="1" lang="en-US" altLang="ja-JP" dirty="0" smtClean="0"/>
              <a:t>Excel</a:t>
            </a:r>
            <a:r>
              <a:rPr kumimoji="1" lang="ja-JP" altLang="en-US" dirty="0" err="1" smtClean="0"/>
              <a:t>、</a:t>
            </a:r>
            <a:r>
              <a:rPr kumimoji="1" lang="en-US" altLang="ja-JP" dirty="0" err="1" smtClean="0"/>
              <a:t>Calc</a:t>
            </a:r>
            <a:r>
              <a:rPr kumimoji="1" lang="en-US" altLang="ja-JP" dirty="0" smtClean="0"/>
              <a:t>(</a:t>
            </a:r>
            <a:r>
              <a:rPr kumimoji="1" lang="ja-JP" altLang="en-US" dirty="0" smtClean="0"/>
              <a:t>表計算機能</a:t>
            </a:r>
            <a:r>
              <a:rPr kumimoji="1" lang="en-US" altLang="ja-JP" dirty="0" smtClean="0"/>
              <a:t>)</a:t>
            </a:r>
            <a:r>
              <a:rPr kumimoji="1" lang="ja-JP" altLang="en-US" dirty="0" smtClean="0"/>
              <a:t>を操作する</a:t>
            </a:r>
            <a:r>
              <a:rPr kumimoji="1" lang="en-US" altLang="ja-JP" dirty="0" smtClean="0"/>
              <a:t>RTC</a:t>
            </a:r>
          </a:p>
          <a:p>
            <a:r>
              <a:rPr lang="en-US" altLang="ja-JP" dirty="0" smtClean="0"/>
              <a:t>Draw(</a:t>
            </a:r>
            <a:r>
              <a:rPr lang="ja-JP" altLang="en-US" dirty="0" smtClean="0"/>
              <a:t>図形描画機能</a:t>
            </a:r>
            <a:r>
              <a:rPr lang="en-US" altLang="ja-JP" dirty="0" smtClean="0"/>
              <a:t>)</a:t>
            </a:r>
            <a:r>
              <a:rPr lang="ja-JP" altLang="en-US" dirty="0" smtClean="0"/>
              <a:t>を操作する</a:t>
            </a:r>
            <a:r>
              <a:rPr lang="en-US" altLang="ja-JP" dirty="0" smtClean="0"/>
              <a:t>RTC</a:t>
            </a:r>
          </a:p>
          <a:p>
            <a:r>
              <a:rPr kumimoji="1" lang="en-US" altLang="ja-JP" dirty="0" smtClean="0"/>
              <a:t>Base(</a:t>
            </a:r>
            <a:r>
              <a:rPr lang="ja-JP" altLang="en-US" dirty="0" smtClean="0"/>
              <a:t>データベース機能</a:t>
            </a:r>
            <a:r>
              <a:rPr kumimoji="1" lang="en-US" altLang="ja-JP" dirty="0" smtClean="0"/>
              <a:t>)</a:t>
            </a:r>
            <a:r>
              <a:rPr kumimoji="1" lang="ja-JP" altLang="en-US" dirty="0" smtClean="0"/>
              <a:t>を操作する</a:t>
            </a:r>
            <a:r>
              <a:rPr kumimoji="1" lang="en-US" altLang="ja-JP" dirty="0" smtClean="0"/>
              <a:t>RTC</a:t>
            </a:r>
          </a:p>
          <a:p>
            <a:r>
              <a:rPr lang="en-US" altLang="ja-JP" dirty="0" smtClean="0"/>
              <a:t>PowerPoint</a:t>
            </a:r>
            <a:r>
              <a:rPr lang="ja-JP" altLang="en-US" dirty="0" err="1" smtClean="0"/>
              <a:t>、</a:t>
            </a:r>
            <a:r>
              <a:rPr lang="en-US" altLang="ja-JP" dirty="0" err="1" smtClean="0"/>
              <a:t>Impree</a:t>
            </a:r>
            <a:r>
              <a:rPr lang="en-US" altLang="ja-JP" dirty="0" smtClean="0"/>
              <a:t>(</a:t>
            </a:r>
            <a:r>
              <a:rPr lang="ja-JP" altLang="en-US" dirty="0" smtClean="0"/>
              <a:t>プレゼンテーション機能</a:t>
            </a:r>
            <a:r>
              <a:rPr lang="en-US" altLang="ja-JP" dirty="0" smtClean="0"/>
              <a:t>)</a:t>
            </a:r>
            <a:r>
              <a:rPr lang="ja-JP" altLang="en-US" dirty="0" smtClean="0"/>
              <a:t>を操作する</a:t>
            </a:r>
            <a:r>
              <a:rPr lang="en-US" altLang="ja-JP" dirty="0" smtClean="0"/>
              <a:t>RTC</a:t>
            </a:r>
          </a:p>
          <a:p>
            <a:r>
              <a:rPr kumimoji="1" lang="ja-JP" altLang="en-US" dirty="0" smtClean="0"/>
              <a:t>システムの例</a:t>
            </a:r>
            <a:endParaRPr kumimoji="1" lang="ja-JP" altLang="en-US" dirty="0"/>
          </a:p>
        </p:txBody>
      </p:sp>
      <p:sp>
        <p:nvSpPr>
          <p:cNvPr id="5" name="コンテンツ プレースホルダー 2"/>
          <p:cNvSpPr txBox="1">
            <a:spLocks/>
          </p:cNvSpPr>
          <p:nvPr/>
        </p:nvSpPr>
        <p:spPr>
          <a:xfrm>
            <a:off x="1835728" y="4738251"/>
            <a:ext cx="9518072" cy="14387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smtClean="0"/>
              <a:t>その他の</a:t>
            </a:r>
            <a:r>
              <a:rPr lang="en-US" altLang="ja-JP" dirty="0" smtClean="0"/>
              <a:t>RTC</a:t>
            </a:r>
            <a:r>
              <a:rPr lang="ja-JP" altLang="en-US" dirty="0" smtClean="0"/>
              <a:t>については以下のサイトで説明してあります</a:t>
            </a:r>
            <a:endParaRPr lang="en-US" altLang="ja-JP" dirty="0" smtClean="0"/>
          </a:p>
          <a:p>
            <a:pPr lvl="1"/>
            <a:r>
              <a:rPr lang="en-US" altLang="ja-JP" dirty="0">
                <a:hlinkClick r:id="rId2"/>
              </a:rPr>
              <a:t>http://</a:t>
            </a:r>
            <a:r>
              <a:rPr lang="en-US" altLang="ja-JP" dirty="0" smtClean="0">
                <a:hlinkClick r:id="rId2"/>
              </a:rPr>
              <a:t>www.openrtm.org/openrtm/ja/project/contest2014_6</a:t>
            </a:r>
            <a:endParaRPr lang="en-US" altLang="ja-JP" dirty="0" smtClean="0"/>
          </a:p>
          <a:p>
            <a:pPr lvl="1"/>
            <a:r>
              <a:rPr lang="ja-JP" altLang="en-US" dirty="0" smtClean="0"/>
              <a:t>一応資料は作っているのでこの場で知りたい方は質問してください</a:t>
            </a:r>
            <a:endParaRPr lang="ja-JP" altLang="en-US" dirty="0"/>
          </a:p>
        </p:txBody>
      </p:sp>
    </p:spTree>
    <p:extLst>
      <p:ext uri="{BB962C8B-B14F-4D97-AF65-F5344CB8AC3E}">
        <p14:creationId xmlns:p14="http://schemas.microsoft.com/office/powerpoint/2010/main" val="22856689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838200" y="365125"/>
            <a:ext cx="10515600" cy="1325563"/>
          </a:xfrm>
        </p:spPr>
        <p:txBody>
          <a:bodyPr/>
          <a:lstStyle/>
          <a:p>
            <a:pPr algn="ctr"/>
            <a:r>
              <a:rPr lang="ja-JP" altLang="en-US" dirty="0" smtClean="0"/>
              <a:t>目次</a:t>
            </a:r>
            <a:endParaRPr kumimoji="1" lang="ja-JP" altLang="en-US" dirty="0"/>
          </a:p>
        </p:txBody>
      </p:sp>
      <p:sp>
        <p:nvSpPr>
          <p:cNvPr id="2" name="コンテンツ プレースホルダー 1"/>
          <p:cNvSpPr>
            <a:spLocks noGrp="1"/>
          </p:cNvSpPr>
          <p:nvPr>
            <p:ph idx="1"/>
          </p:nvPr>
        </p:nvSpPr>
        <p:spPr/>
        <p:txBody>
          <a:bodyPr/>
          <a:lstStyle/>
          <a:p>
            <a:r>
              <a:rPr kumimoji="1" lang="en-US" altLang="ja-JP" dirty="0" smtClean="0"/>
              <a:t>Excel</a:t>
            </a:r>
            <a:r>
              <a:rPr kumimoji="1" lang="ja-JP" altLang="en-US" dirty="0" err="1" smtClean="0"/>
              <a:t>、</a:t>
            </a:r>
            <a:r>
              <a:rPr kumimoji="1" lang="en-US" altLang="ja-JP" dirty="0" err="1" smtClean="0"/>
              <a:t>Calc</a:t>
            </a:r>
            <a:r>
              <a:rPr kumimoji="1" lang="en-US" altLang="ja-JP" dirty="0" smtClean="0"/>
              <a:t>(</a:t>
            </a:r>
            <a:r>
              <a:rPr kumimoji="1" lang="ja-JP" altLang="en-US" dirty="0" smtClean="0"/>
              <a:t>表計算機能</a:t>
            </a:r>
            <a:r>
              <a:rPr kumimoji="1" lang="en-US" altLang="ja-JP" dirty="0" smtClean="0"/>
              <a:t>)</a:t>
            </a:r>
            <a:r>
              <a:rPr kumimoji="1" lang="ja-JP" altLang="en-US" dirty="0" smtClean="0"/>
              <a:t>を操作する</a:t>
            </a:r>
            <a:r>
              <a:rPr kumimoji="1" lang="en-US" altLang="ja-JP" dirty="0" smtClean="0"/>
              <a:t>RTC</a:t>
            </a:r>
          </a:p>
          <a:p>
            <a:r>
              <a:rPr lang="en-US" altLang="ja-JP" dirty="0" smtClean="0">
                <a:solidFill>
                  <a:schemeClr val="bg2">
                    <a:lumMod val="90000"/>
                  </a:schemeClr>
                </a:solidFill>
              </a:rPr>
              <a:t>Draw(</a:t>
            </a:r>
            <a:r>
              <a:rPr lang="ja-JP" altLang="en-US" dirty="0" smtClean="0">
                <a:solidFill>
                  <a:schemeClr val="bg2">
                    <a:lumMod val="90000"/>
                  </a:schemeClr>
                </a:solidFill>
              </a:rPr>
              <a:t>図形描画機能</a:t>
            </a:r>
            <a:r>
              <a:rPr lang="en-US" altLang="ja-JP" dirty="0" smtClean="0">
                <a:solidFill>
                  <a:schemeClr val="bg2">
                    <a:lumMod val="90000"/>
                  </a:schemeClr>
                </a:solidFill>
              </a:rPr>
              <a:t>)</a:t>
            </a:r>
            <a:r>
              <a:rPr lang="ja-JP" altLang="en-US" dirty="0" smtClean="0">
                <a:solidFill>
                  <a:schemeClr val="bg2">
                    <a:lumMod val="90000"/>
                  </a:schemeClr>
                </a:solidFill>
              </a:rPr>
              <a:t>を操作する</a:t>
            </a:r>
            <a:r>
              <a:rPr lang="en-US" altLang="ja-JP" dirty="0" smtClean="0">
                <a:solidFill>
                  <a:schemeClr val="bg2">
                    <a:lumMod val="90000"/>
                  </a:schemeClr>
                </a:solidFill>
              </a:rPr>
              <a:t>RTC</a:t>
            </a:r>
          </a:p>
          <a:p>
            <a:r>
              <a:rPr kumimoji="1" lang="en-US" altLang="ja-JP" dirty="0" smtClean="0">
                <a:solidFill>
                  <a:schemeClr val="bg2">
                    <a:lumMod val="90000"/>
                  </a:schemeClr>
                </a:solidFill>
              </a:rPr>
              <a:t>Base(</a:t>
            </a:r>
            <a:r>
              <a:rPr lang="ja-JP" altLang="en-US" dirty="0" smtClean="0">
                <a:solidFill>
                  <a:schemeClr val="bg2">
                    <a:lumMod val="90000"/>
                  </a:schemeClr>
                </a:solidFill>
              </a:rPr>
              <a:t>データベース機能</a:t>
            </a:r>
            <a:r>
              <a:rPr kumimoji="1" lang="en-US" altLang="ja-JP" dirty="0" smtClean="0">
                <a:solidFill>
                  <a:schemeClr val="bg2">
                    <a:lumMod val="90000"/>
                  </a:schemeClr>
                </a:solidFill>
              </a:rPr>
              <a:t>)</a:t>
            </a:r>
            <a:r>
              <a:rPr kumimoji="1" lang="ja-JP" altLang="en-US" dirty="0" smtClean="0">
                <a:solidFill>
                  <a:schemeClr val="bg2">
                    <a:lumMod val="90000"/>
                  </a:schemeClr>
                </a:solidFill>
              </a:rPr>
              <a:t>を操作する</a:t>
            </a:r>
            <a:r>
              <a:rPr kumimoji="1" lang="en-US" altLang="ja-JP" dirty="0" smtClean="0">
                <a:solidFill>
                  <a:schemeClr val="bg2">
                    <a:lumMod val="90000"/>
                  </a:schemeClr>
                </a:solidFill>
              </a:rPr>
              <a:t>RTC</a:t>
            </a:r>
          </a:p>
          <a:p>
            <a:r>
              <a:rPr lang="en-US" altLang="ja-JP" dirty="0" smtClean="0">
                <a:solidFill>
                  <a:schemeClr val="bg2">
                    <a:lumMod val="90000"/>
                  </a:schemeClr>
                </a:solidFill>
              </a:rPr>
              <a:t>PowerPoint</a:t>
            </a:r>
            <a:r>
              <a:rPr lang="ja-JP" altLang="en-US" dirty="0" err="1" smtClean="0">
                <a:solidFill>
                  <a:schemeClr val="bg2">
                    <a:lumMod val="90000"/>
                  </a:schemeClr>
                </a:solidFill>
              </a:rPr>
              <a:t>、</a:t>
            </a:r>
            <a:r>
              <a:rPr lang="en-US" altLang="ja-JP" dirty="0" err="1" smtClean="0">
                <a:solidFill>
                  <a:schemeClr val="bg2">
                    <a:lumMod val="90000"/>
                  </a:schemeClr>
                </a:solidFill>
              </a:rPr>
              <a:t>Impree</a:t>
            </a:r>
            <a:r>
              <a:rPr lang="en-US" altLang="ja-JP" dirty="0" smtClean="0">
                <a:solidFill>
                  <a:schemeClr val="bg2">
                    <a:lumMod val="90000"/>
                  </a:schemeClr>
                </a:solidFill>
              </a:rPr>
              <a:t>(</a:t>
            </a:r>
            <a:r>
              <a:rPr lang="ja-JP" altLang="en-US" dirty="0" smtClean="0">
                <a:solidFill>
                  <a:schemeClr val="bg2">
                    <a:lumMod val="90000"/>
                  </a:schemeClr>
                </a:solidFill>
              </a:rPr>
              <a:t>プレゼンテーション機能</a:t>
            </a:r>
            <a:r>
              <a:rPr lang="en-US" altLang="ja-JP" dirty="0" smtClean="0">
                <a:solidFill>
                  <a:schemeClr val="bg2">
                    <a:lumMod val="90000"/>
                  </a:schemeClr>
                </a:solidFill>
              </a:rPr>
              <a:t>)</a:t>
            </a:r>
            <a:r>
              <a:rPr lang="ja-JP" altLang="en-US" dirty="0" smtClean="0">
                <a:solidFill>
                  <a:schemeClr val="bg2">
                    <a:lumMod val="90000"/>
                  </a:schemeClr>
                </a:solidFill>
              </a:rPr>
              <a:t>を操作する</a:t>
            </a:r>
            <a:r>
              <a:rPr lang="en-US" altLang="ja-JP" dirty="0" smtClean="0">
                <a:solidFill>
                  <a:schemeClr val="bg2">
                    <a:lumMod val="90000"/>
                  </a:schemeClr>
                </a:solidFill>
              </a:rPr>
              <a:t>RTC</a:t>
            </a:r>
          </a:p>
          <a:p>
            <a:r>
              <a:rPr kumimoji="1" lang="ja-JP" altLang="en-US" dirty="0" smtClean="0">
                <a:solidFill>
                  <a:schemeClr val="bg2">
                    <a:lumMod val="90000"/>
                  </a:schemeClr>
                </a:solidFill>
              </a:rPr>
              <a:t>システムの例</a:t>
            </a:r>
            <a:endParaRPr kumimoji="1" lang="ja-JP" altLang="en-US" dirty="0">
              <a:solidFill>
                <a:schemeClr val="bg2">
                  <a:lumMod val="90000"/>
                </a:schemeClr>
              </a:solidFill>
            </a:endParaRPr>
          </a:p>
        </p:txBody>
      </p:sp>
    </p:spTree>
    <p:extLst>
      <p:ext uri="{BB962C8B-B14F-4D97-AF65-F5344CB8AC3E}">
        <p14:creationId xmlns:p14="http://schemas.microsoft.com/office/powerpoint/2010/main" val="18195538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6234542" y="4398532"/>
            <a:ext cx="5408885" cy="2397120"/>
          </a:xfrm>
          <a:prstGeom prst="rect">
            <a:avLst/>
          </a:prstGeom>
        </p:spPr>
      </p:pic>
      <p:sp>
        <p:nvSpPr>
          <p:cNvPr id="3" name="コンテンツ プレースホルダー 2"/>
          <p:cNvSpPr>
            <a:spLocks noGrp="1"/>
          </p:cNvSpPr>
          <p:nvPr>
            <p:ph idx="1"/>
          </p:nvPr>
        </p:nvSpPr>
        <p:spPr>
          <a:xfrm>
            <a:off x="838200" y="1347642"/>
            <a:ext cx="10515600" cy="4351338"/>
          </a:xfrm>
        </p:spPr>
        <p:txBody>
          <a:bodyPr>
            <a:normAutofit/>
          </a:bodyPr>
          <a:lstStyle/>
          <a:p>
            <a:r>
              <a:rPr lang="en-US" altLang="ja-JP" sz="2400" dirty="0" err="1"/>
              <a:t>InPort</a:t>
            </a:r>
            <a:r>
              <a:rPr lang="ja-JP" altLang="en-US" sz="2400" dirty="0"/>
              <a:t>で受信したデータをセルに</a:t>
            </a:r>
            <a:r>
              <a:rPr lang="ja-JP" altLang="en-US" sz="2400" dirty="0" smtClean="0"/>
              <a:t>入力</a:t>
            </a:r>
            <a:endParaRPr lang="en-US" altLang="ja-JP" sz="2400" dirty="0" smtClean="0"/>
          </a:p>
          <a:p>
            <a:pPr lvl="1"/>
            <a:r>
              <a:rPr lang="ja-JP" altLang="en-US" sz="2000" dirty="0"/>
              <a:t>データ</a:t>
            </a:r>
            <a:r>
              <a:rPr lang="ja-JP" altLang="en-US" sz="2000" dirty="0" smtClean="0"/>
              <a:t>の保存、グラフで表示したい場合に使用</a:t>
            </a:r>
            <a:endParaRPr lang="ja-JP" altLang="en-US" sz="2000" dirty="0"/>
          </a:p>
          <a:p>
            <a:r>
              <a:rPr lang="ja-JP" altLang="en-US" sz="2400" dirty="0"/>
              <a:t>セルのデータを</a:t>
            </a:r>
            <a:r>
              <a:rPr lang="en-US" altLang="ja-JP" sz="2400" dirty="0" err="1"/>
              <a:t>OutPort</a:t>
            </a:r>
            <a:r>
              <a:rPr lang="ja-JP" altLang="en-US" sz="2400" dirty="0"/>
              <a:t>から出力</a:t>
            </a:r>
          </a:p>
          <a:p>
            <a:r>
              <a:rPr lang="en-US" altLang="ja-JP" sz="2400" dirty="0" err="1"/>
              <a:t>InPort</a:t>
            </a:r>
            <a:r>
              <a:rPr lang="ja-JP" altLang="en-US" sz="2400" dirty="0"/>
              <a:t>で受信したデータを数式で計算後</a:t>
            </a:r>
            <a:r>
              <a:rPr lang="en-US" altLang="ja-JP" sz="2400" dirty="0" err="1"/>
              <a:t>OutPort</a:t>
            </a:r>
            <a:r>
              <a:rPr lang="ja-JP" altLang="en-US" sz="2400" dirty="0"/>
              <a:t>から</a:t>
            </a:r>
            <a:r>
              <a:rPr lang="ja-JP" altLang="en-US" sz="2400" dirty="0" smtClean="0"/>
              <a:t>出力</a:t>
            </a:r>
            <a:endParaRPr lang="en-US" altLang="ja-JP" sz="2400" dirty="0" smtClean="0"/>
          </a:p>
          <a:p>
            <a:pPr lvl="1"/>
            <a:r>
              <a:rPr lang="ja-JP" altLang="en-US" sz="2000" dirty="0" smtClean="0"/>
              <a:t>シミュレーション等で使用</a:t>
            </a:r>
            <a:endParaRPr lang="ja-JP" altLang="en-US" sz="2000" dirty="0"/>
          </a:p>
          <a:p>
            <a:r>
              <a:rPr lang="ja-JP" altLang="en-US" sz="2400" dirty="0"/>
              <a:t>データポートは動的に追加可能</a:t>
            </a:r>
          </a:p>
          <a:p>
            <a:pPr lvl="1"/>
            <a:r>
              <a:rPr lang="en-US" altLang="ja-JP" sz="2000" dirty="0"/>
              <a:t>BasicDataType.idl</a:t>
            </a:r>
            <a:r>
              <a:rPr lang="ja-JP" altLang="en-US" sz="2000" dirty="0" err="1"/>
              <a:t>、</a:t>
            </a:r>
            <a:r>
              <a:rPr lang="en-US" altLang="ja-JP" sz="2000" dirty="0"/>
              <a:t>ExtendedDataTypes.idl</a:t>
            </a:r>
            <a:r>
              <a:rPr lang="ja-JP" altLang="en-US" sz="2000" dirty="0"/>
              <a:t>で定義されたデータ型に</a:t>
            </a:r>
            <a:r>
              <a:rPr lang="ja-JP" altLang="en-US" sz="2000" dirty="0" smtClean="0"/>
              <a:t>対応</a:t>
            </a:r>
            <a:endParaRPr lang="en-US" altLang="ja-JP" sz="2000" dirty="0" smtClean="0"/>
          </a:p>
          <a:p>
            <a:pPr lvl="1"/>
            <a:r>
              <a:rPr lang="en-US" altLang="ja-JP" sz="2000" dirty="0" smtClean="0"/>
              <a:t>GUI</a:t>
            </a:r>
            <a:r>
              <a:rPr lang="ja-JP" altLang="en-US" sz="2000" dirty="0" smtClean="0"/>
              <a:t>による操作、もしくはコンフィギュレーションパラメータで追加するデータポートの設定可能</a:t>
            </a:r>
            <a:endParaRPr lang="en-US" altLang="ja-JP" sz="2000" dirty="0" smtClean="0"/>
          </a:p>
          <a:p>
            <a:pPr marL="457200" lvl="1" indent="0">
              <a:buNone/>
            </a:pPr>
            <a:endParaRPr kumimoji="1" lang="ja-JP" altLang="en-US" sz="2000" dirty="0"/>
          </a:p>
        </p:txBody>
      </p:sp>
      <p:pic>
        <p:nvPicPr>
          <p:cNvPr id="6" name="図 5"/>
          <p:cNvPicPr>
            <a:picLocks noChangeAspect="1"/>
          </p:cNvPicPr>
          <p:nvPr/>
        </p:nvPicPr>
        <p:blipFill>
          <a:blip r:embed="rId3"/>
          <a:stretch>
            <a:fillRect/>
          </a:stretch>
        </p:blipFill>
        <p:spPr>
          <a:xfrm>
            <a:off x="6773573" y="1166210"/>
            <a:ext cx="5296687" cy="715209"/>
          </a:xfrm>
          <a:prstGeom prst="rect">
            <a:avLst/>
          </a:prstGeom>
        </p:spPr>
      </p:pic>
      <p:sp>
        <p:nvSpPr>
          <p:cNvPr id="2" name="タイトル 1"/>
          <p:cNvSpPr>
            <a:spLocks noGrp="1"/>
          </p:cNvSpPr>
          <p:nvPr>
            <p:ph type="title"/>
          </p:nvPr>
        </p:nvSpPr>
        <p:spPr/>
        <p:txBody>
          <a:bodyPr/>
          <a:lstStyle/>
          <a:p>
            <a:pPr algn="ctr"/>
            <a:r>
              <a:rPr lang="en-US" altLang="ja-JP" dirty="0"/>
              <a:t>Excel</a:t>
            </a:r>
            <a:r>
              <a:rPr lang="ja-JP" altLang="en-US" dirty="0" err="1"/>
              <a:t>、</a:t>
            </a:r>
            <a:r>
              <a:rPr lang="en-US" altLang="ja-JP" dirty="0" err="1"/>
              <a:t>Calc</a:t>
            </a:r>
            <a:r>
              <a:rPr lang="en-US" altLang="ja-JP" dirty="0"/>
              <a:t>(</a:t>
            </a:r>
            <a:r>
              <a:rPr lang="ja-JP" altLang="en-US" dirty="0"/>
              <a:t>表計算</a:t>
            </a:r>
            <a:r>
              <a:rPr lang="en-US" altLang="ja-JP" dirty="0"/>
              <a:t>)</a:t>
            </a:r>
            <a:r>
              <a:rPr lang="ja-JP" altLang="en-US" dirty="0"/>
              <a:t>を操作するための</a:t>
            </a:r>
            <a:r>
              <a:rPr lang="en-US" altLang="ja-JP" dirty="0"/>
              <a:t>RTC</a:t>
            </a:r>
            <a:endParaRPr kumimoji="1" lang="ja-JP" altLang="en-US" dirty="0"/>
          </a:p>
        </p:txBody>
      </p:sp>
      <p:pic>
        <p:nvPicPr>
          <p:cNvPr id="4" name="図 3"/>
          <p:cNvPicPr>
            <a:picLocks noChangeAspect="1"/>
          </p:cNvPicPr>
          <p:nvPr/>
        </p:nvPicPr>
        <p:blipFill>
          <a:blip r:embed="rId4"/>
          <a:stretch>
            <a:fillRect/>
          </a:stretch>
        </p:blipFill>
        <p:spPr>
          <a:xfrm>
            <a:off x="1" y="4419314"/>
            <a:ext cx="5410200" cy="2438688"/>
          </a:xfrm>
          <a:prstGeom prst="rect">
            <a:avLst/>
          </a:prstGeom>
        </p:spPr>
      </p:pic>
    </p:spTree>
    <p:extLst>
      <p:ext uri="{BB962C8B-B14F-4D97-AF65-F5344CB8AC3E}">
        <p14:creationId xmlns:p14="http://schemas.microsoft.com/office/powerpoint/2010/main" val="36282687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10515600" cy="1323689"/>
          </a:xfrm>
        </p:spPr>
        <p:txBody>
          <a:bodyPr/>
          <a:lstStyle/>
          <a:p>
            <a:pPr algn="ctr"/>
            <a:r>
              <a:rPr lang="en-US" altLang="ja-JP" dirty="0" smtClean="0"/>
              <a:t>Excel</a:t>
            </a:r>
            <a:r>
              <a:rPr lang="ja-JP" altLang="en-US" dirty="0" err="1" smtClean="0"/>
              <a:t>、</a:t>
            </a:r>
            <a:r>
              <a:rPr lang="en-US" altLang="ja-JP" dirty="0" err="1" smtClean="0"/>
              <a:t>Calc</a:t>
            </a:r>
            <a:r>
              <a:rPr lang="en-US" altLang="ja-JP" dirty="0" smtClean="0"/>
              <a:t>(</a:t>
            </a:r>
            <a:r>
              <a:rPr lang="ja-JP" altLang="en-US" dirty="0" smtClean="0"/>
              <a:t>表計算</a:t>
            </a:r>
            <a:r>
              <a:rPr lang="en-US" altLang="ja-JP" dirty="0" smtClean="0"/>
              <a:t>)</a:t>
            </a:r>
            <a:r>
              <a:rPr lang="ja-JP" altLang="en-US" dirty="0" smtClean="0"/>
              <a:t>を操作するための</a:t>
            </a:r>
            <a:r>
              <a:rPr lang="en-US" altLang="ja-JP" dirty="0" smtClean="0"/>
              <a:t>RTC</a:t>
            </a:r>
            <a:endParaRPr kumimoji="1" lang="ja-JP" altLang="en-US" dirty="0"/>
          </a:p>
        </p:txBody>
      </p:sp>
      <p:pic>
        <p:nvPicPr>
          <p:cNvPr id="6" name="図 5"/>
          <p:cNvPicPr>
            <a:picLocks noChangeAspect="1"/>
          </p:cNvPicPr>
          <p:nvPr/>
        </p:nvPicPr>
        <p:blipFill>
          <a:blip r:embed="rId2"/>
          <a:stretch>
            <a:fillRect/>
          </a:stretch>
        </p:blipFill>
        <p:spPr>
          <a:xfrm>
            <a:off x="2912280" y="2140733"/>
            <a:ext cx="6190155" cy="4467885"/>
          </a:xfrm>
          <a:prstGeom prst="rect">
            <a:avLst/>
          </a:prstGeom>
        </p:spPr>
      </p:pic>
      <p:sp>
        <p:nvSpPr>
          <p:cNvPr id="4" name="コンテンツ プレースホルダー 3"/>
          <p:cNvSpPr>
            <a:spLocks noGrp="1"/>
          </p:cNvSpPr>
          <p:nvPr>
            <p:ph idx="1"/>
          </p:nvPr>
        </p:nvSpPr>
        <p:spPr>
          <a:xfrm>
            <a:off x="838200" y="1825625"/>
            <a:ext cx="10515600" cy="518564"/>
          </a:xfrm>
        </p:spPr>
        <p:txBody>
          <a:bodyPr/>
          <a:lstStyle/>
          <a:p>
            <a:r>
              <a:rPr kumimoji="1" lang="ja-JP" altLang="en-US" dirty="0" smtClean="0"/>
              <a:t>データポートの追加の手順</a:t>
            </a:r>
          </a:p>
        </p:txBody>
      </p:sp>
    </p:spTree>
    <p:extLst>
      <p:ext uri="{BB962C8B-B14F-4D97-AF65-F5344CB8AC3E}">
        <p14:creationId xmlns:p14="http://schemas.microsoft.com/office/powerpoint/2010/main" val="15287682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611</TotalTime>
  <Words>1820</Words>
  <Application>Microsoft Office PowerPoint</Application>
  <PresentationFormat>ワイド画面</PresentationFormat>
  <Paragraphs>217</Paragraphs>
  <Slides>45</Slides>
  <Notes>0</Notes>
  <HiddenSlides>0</HiddenSlides>
  <MMClips>8</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45</vt:i4>
      </vt:variant>
    </vt:vector>
  </HeadingPairs>
  <TitlesOfParts>
    <vt:vector size="50" baseType="lpstr">
      <vt:lpstr>ＭＳ Ｐゴシック</vt:lpstr>
      <vt:lpstr>Arial</vt:lpstr>
      <vt:lpstr>Calibri</vt:lpstr>
      <vt:lpstr>Calibri Light</vt:lpstr>
      <vt:lpstr>Office テーマ</vt:lpstr>
      <vt:lpstr>オフィスソフトを操作するためのRTC群</vt:lpstr>
      <vt:lpstr>開発概要</vt:lpstr>
      <vt:lpstr>開発概要</vt:lpstr>
      <vt:lpstr>OpenOfficeを操作するためのRTC群</vt:lpstr>
      <vt:lpstr>Microsoft Officeを操作するためのRTC群</vt:lpstr>
      <vt:lpstr>目次</vt:lpstr>
      <vt:lpstr>目次</vt:lpstr>
      <vt:lpstr>Excel、Calc(表計算)を操作するためのRTC</vt:lpstr>
      <vt:lpstr>Excel、Calc(表計算)を操作するためのRTC</vt:lpstr>
      <vt:lpstr>Excel、Calc(表計算)を操作するためのRTC</vt:lpstr>
      <vt:lpstr>Excel、Calc(表計算)を操作するためのRTC</vt:lpstr>
      <vt:lpstr>Excel、Calc(表計算)を操作するためのRTC</vt:lpstr>
      <vt:lpstr>Excel、Calc(表計算)を操作するためのRTC</vt:lpstr>
      <vt:lpstr>Excel、Calc(表計算)を操作するためのRTC</vt:lpstr>
      <vt:lpstr>Excel、Calc(表計算)を操作するためのRTC</vt:lpstr>
      <vt:lpstr>目次</vt:lpstr>
      <vt:lpstr>Draw(図形描画)を操作するためのRTC</vt:lpstr>
      <vt:lpstr>Draw(図形描画)を操作するためのRTC</vt:lpstr>
      <vt:lpstr>Draw(図形描画)を操作するためのRTC</vt:lpstr>
      <vt:lpstr>Draw(図形描画)を操作するためのRTC</vt:lpstr>
      <vt:lpstr>Draw(図形描画)を操作するためのRTC</vt:lpstr>
      <vt:lpstr>目次</vt:lpstr>
      <vt:lpstr>Base(データベース)を操作するためのRTC</vt:lpstr>
      <vt:lpstr>PowerPoint、Impress(プレゼンテーション)を操作するためのRTC</vt:lpstr>
      <vt:lpstr>システムの例</vt:lpstr>
      <vt:lpstr>画面キャプチャコンポーネント</vt:lpstr>
      <vt:lpstr>プレゼンテーション表示コンポーネント</vt:lpstr>
      <vt:lpstr>データ入力コンポーネント</vt:lpstr>
      <vt:lpstr>システムの例</vt:lpstr>
      <vt:lpstr>システムの例</vt:lpstr>
      <vt:lpstr>PowerPoint プレゼンテーション</vt:lpstr>
      <vt:lpstr>システムの例</vt:lpstr>
      <vt:lpstr>システムの例</vt:lpstr>
      <vt:lpstr>システムの例</vt:lpstr>
      <vt:lpstr>システムの例</vt:lpstr>
      <vt:lpstr>今後の課題</vt:lpstr>
      <vt:lpstr>MODI(文字認識)のRTC</vt:lpstr>
      <vt:lpstr>Word、Writer(文字表示)を操作するためのRTC</vt:lpstr>
      <vt:lpstr>デモ2</vt:lpstr>
      <vt:lpstr>デモ2</vt:lpstr>
      <vt:lpstr>画像変換コンポーネント</vt:lpstr>
      <vt:lpstr>文字コード変換コンポーネント</vt:lpstr>
      <vt:lpstr>OpenOfficeを操作するためのRTC群の 実装方法</vt:lpstr>
      <vt:lpstr>Microsoft Officeを操作するためのRTC群の実装方法</vt:lpstr>
      <vt:lpstr>サーペノイド曲線</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オフィスソフトを操作するためのRTC群</dc:title>
  <dc:creator>宮本兼二</dc:creator>
  <cp:lastModifiedBy>宮本兼二</cp:lastModifiedBy>
  <cp:revision>220</cp:revision>
  <cp:lastPrinted>2014-12-05T08:34:16Z</cp:lastPrinted>
  <dcterms:created xsi:type="dcterms:W3CDTF">2014-12-03T08:00:49Z</dcterms:created>
  <dcterms:modified xsi:type="dcterms:W3CDTF">2014-12-15T00:08:02Z</dcterms:modified>
</cp:coreProperties>
</file>