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0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7353" cy="9930462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10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281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4066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915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886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744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107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143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525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420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885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306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661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710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143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654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7354" cy="9930462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093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0" y="248190"/>
            <a:ext cx="1524758" cy="1049949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281840" y="357667"/>
            <a:ext cx="48013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 </a:t>
            </a: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RT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ﾐﾄﾞﾙｳｪｱｺﾝﾃｽﾄ</a:t>
            </a: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2017</a:t>
            </a:r>
          </a:p>
          <a:p>
            <a:pPr algn="ctr"/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企業・個人協賛賞スポンサー募集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30047" y="2223346"/>
            <a:ext cx="6395809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/>
              <a:t>主催：</a:t>
            </a:r>
            <a:r>
              <a:rPr lang="en-US" altLang="ja-JP" sz="1400" dirty="0"/>
              <a:t>(</a:t>
            </a:r>
            <a:r>
              <a:rPr lang="ja-JP" altLang="en-US" sz="1400" dirty="0"/>
              <a:t>公社</a:t>
            </a:r>
            <a:r>
              <a:rPr lang="en-US" altLang="ja-JP" sz="1400" dirty="0"/>
              <a:t>)</a:t>
            </a:r>
            <a:r>
              <a:rPr lang="ja-JP" altLang="en-US" sz="1400" dirty="0"/>
              <a:t>計測自動制御学会　システムインテグレーション部門</a:t>
            </a:r>
            <a:endParaRPr lang="en-US" altLang="ja-JP" sz="1400" dirty="0"/>
          </a:p>
          <a:p>
            <a:r>
              <a:rPr lang="ja-JP" altLang="en-US" sz="1400" dirty="0"/>
              <a:t>　　　</a:t>
            </a:r>
            <a:r>
              <a:rPr lang="en-US" altLang="ja-JP" sz="1400" dirty="0"/>
              <a:t>(</a:t>
            </a:r>
            <a:r>
              <a:rPr lang="ja-JP" altLang="en-US" sz="1400" dirty="0"/>
              <a:t>一社</a:t>
            </a:r>
            <a:r>
              <a:rPr lang="en-US" altLang="ja-JP" sz="1400" dirty="0"/>
              <a:t>)</a:t>
            </a:r>
            <a:r>
              <a:rPr lang="ja-JP" altLang="en-US" sz="1400" dirty="0"/>
              <a:t>日本ロボット工業会・ロボットビジネス推進協議会</a:t>
            </a:r>
          </a:p>
          <a:p>
            <a:r>
              <a:rPr lang="ja-JP" altLang="en-US" sz="1400" dirty="0"/>
              <a:t>　　　</a:t>
            </a:r>
            <a:r>
              <a:rPr lang="en-US" altLang="ja-JP" sz="1400" dirty="0"/>
              <a:t>(</a:t>
            </a:r>
            <a:r>
              <a:rPr lang="ja-JP" altLang="en-US" sz="1400" dirty="0"/>
              <a:t>国研</a:t>
            </a:r>
            <a:r>
              <a:rPr lang="en-US" altLang="ja-JP" sz="1400" dirty="0"/>
              <a:t>)</a:t>
            </a:r>
            <a:r>
              <a:rPr lang="ja-JP" altLang="en-US" sz="1400" dirty="0"/>
              <a:t>産業技術総合研究所　ロボットイノベーション研究センター</a:t>
            </a:r>
          </a:p>
          <a:p>
            <a:endParaRPr lang="en-US" altLang="ja-JP" sz="1400" dirty="0"/>
          </a:p>
          <a:p>
            <a:r>
              <a:rPr lang="ja-JP" altLang="en-US" sz="1400" dirty="0"/>
              <a:t>ＲＴシステムの技術の蓄積と共有を促進することを狙い、優れたロボットシステム・ツールなどの開発成果を表彰いたします。</a:t>
            </a:r>
            <a:endParaRPr lang="en-US" altLang="ja-JP" sz="1400" dirty="0"/>
          </a:p>
          <a:p>
            <a:endParaRPr lang="ja-JP" altLang="en-US" sz="1400" dirty="0"/>
          </a:p>
          <a:p>
            <a:r>
              <a:rPr lang="ja-JP" altLang="en-US" sz="1400" dirty="0"/>
              <a:t>・「企業協賛の冠賞」 （奨励賞（賞品協賛）</a:t>
            </a:r>
            <a:r>
              <a:rPr lang="en-US" altLang="ja-JP" sz="1400" dirty="0"/>
              <a:t>:</a:t>
            </a:r>
            <a:r>
              <a:rPr lang="ja-JP" altLang="en-US" sz="1400" dirty="0"/>
              <a:t> 製品提供）</a:t>
            </a:r>
          </a:p>
          <a:p>
            <a:r>
              <a:rPr lang="ja-JP" altLang="en-US" sz="1400" dirty="0"/>
              <a:t>　　　　　　　　　　 （奨励賞（団体協賛）</a:t>
            </a:r>
            <a:r>
              <a:rPr lang="en-US" altLang="ja-JP" sz="1400" dirty="0"/>
              <a:t>:</a:t>
            </a:r>
            <a:r>
              <a:rPr lang="ja-JP" altLang="en-US" sz="1400" dirty="0"/>
              <a:t> 副賞２万円／件）</a:t>
            </a:r>
          </a:p>
          <a:p>
            <a:r>
              <a:rPr lang="ja-JP" altLang="en-US" sz="1400" dirty="0"/>
              <a:t>・「個人協賛の冠賞」 （奨励賞（個人協賛）</a:t>
            </a:r>
            <a:r>
              <a:rPr lang="en-US" altLang="ja-JP" sz="1400" dirty="0"/>
              <a:t>:</a:t>
            </a:r>
            <a:r>
              <a:rPr lang="ja-JP" altLang="en-US" sz="1400" dirty="0"/>
              <a:t> 副賞１万円／件）</a:t>
            </a:r>
          </a:p>
          <a:p>
            <a:endParaRPr lang="en-US" altLang="ja-JP" sz="1400" dirty="0"/>
          </a:p>
          <a:p>
            <a:r>
              <a:rPr lang="ja-JP" altLang="en-US" sz="1400" dirty="0"/>
              <a:t>開催日　：</a:t>
            </a:r>
            <a:r>
              <a:rPr lang="en-US" altLang="ja-JP" sz="1400" dirty="0"/>
              <a:t>2017</a:t>
            </a:r>
            <a:r>
              <a:rPr lang="ja-JP" altLang="en-US" sz="1400" dirty="0"/>
              <a:t>年</a:t>
            </a:r>
            <a:r>
              <a:rPr lang="en-US" altLang="ja-JP" sz="1400" dirty="0"/>
              <a:t>12</a:t>
            </a:r>
            <a:r>
              <a:rPr lang="ja-JP" altLang="en-US" sz="1400" dirty="0"/>
              <a:t>月</a:t>
            </a:r>
            <a:r>
              <a:rPr lang="en-US" altLang="ja-JP" sz="1400" dirty="0"/>
              <a:t>20</a:t>
            </a:r>
            <a:r>
              <a:rPr lang="ja-JP" altLang="en-US" sz="1400" dirty="0"/>
              <a:t>日（水）（予定・</a:t>
            </a:r>
            <a:r>
              <a:rPr lang="en-US" altLang="ja-JP" sz="1400" dirty="0"/>
              <a:t>SI2017</a:t>
            </a:r>
            <a:r>
              <a:rPr lang="ja-JP" altLang="en-US" sz="1400" dirty="0"/>
              <a:t>内のイベントとして開催）</a:t>
            </a:r>
          </a:p>
          <a:p>
            <a:r>
              <a:rPr lang="ja-JP" altLang="en-US" sz="1400" dirty="0"/>
              <a:t>開催場所： 仙台国際センター</a:t>
            </a:r>
          </a:p>
          <a:p>
            <a:r>
              <a:rPr lang="ja-JP" altLang="en-US" sz="1400" dirty="0"/>
              <a:t>　　（第１８回計測自動制御学会ｼｽﾃﾑｲﾝﾃｸﾞﾚｰｼｮﾝ部門講演会（</a:t>
            </a:r>
            <a:r>
              <a:rPr lang="en-US" altLang="ja-JP" sz="1400" dirty="0"/>
              <a:t>SI2017</a:t>
            </a:r>
            <a:r>
              <a:rPr lang="ja-JP" altLang="en-US" sz="1400" dirty="0"/>
              <a:t>）会場）</a:t>
            </a:r>
          </a:p>
          <a:p>
            <a:r>
              <a:rPr lang="ja-JP" altLang="en-US" sz="1400" dirty="0"/>
              <a:t>問合先・申込先：</a:t>
            </a:r>
            <a:endParaRPr lang="en-US" altLang="ja-JP" sz="1400" dirty="0"/>
          </a:p>
          <a:p>
            <a:r>
              <a:rPr lang="en-US" altLang="ja-JP" sz="1400" dirty="0"/>
              <a:t>                 </a:t>
            </a:r>
            <a:r>
              <a:rPr lang="ja-JP" altLang="en-US" sz="1400" dirty="0"/>
              <a:t>メール：</a:t>
            </a:r>
            <a:r>
              <a:rPr lang="en-US" altLang="ja-JP" sz="1400" dirty="0"/>
              <a:t>contest2017@openrtm.org</a:t>
            </a:r>
          </a:p>
          <a:p>
            <a:r>
              <a:rPr lang="ja-JP" altLang="en-US" sz="1400" dirty="0"/>
              <a:t>　　　　　</a:t>
            </a:r>
            <a:r>
              <a:rPr lang="en-US" altLang="ja-JP" sz="1400" dirty="0"/>
              <a:t>Web</a:t>
            </a:r>
            <a:r>
              <a:rPr lang="ja-JP" altLang="en-US" sz="1400" dirty="0"/>
              <a:t>：http://openrtm.org/openrtm/content/rtmcontest201</a:t>
            </a:r>
            <a:r>
              <a:rPr lang="en-US" altLang="ja-JP" sz="1400" dirty="0"/>
              <a:t>7</a:t>
            </a:r>
          </a:p>
          <a:p>
            <a:r>
              <a:rPr lang="ja-JP" altLang="en-US" sz="1400" dirty="0"/>
              <a:t>　　　　　または「</a:t>
            </a:r>
            <a:r>
              <a:rPr lang="en-US" altLang="ja-JP" sz="1400" dirty="0"/>
              <a:t>RTM</a:t>
            </a:r>
            <a:r>
              <a:rPr lang="ja-JP" altLang="en-US" sz="1400" dirty="0"/>
              <a:t>コンテスト</a:t>
            </a:r>
            <a:r>
              <a:rPr lang="en-US" altLang="ja-JP" sz="1400" dirty="0"/>
              <a:t>2017</a:t>
            </a:r>
            <a:r>
              <a:rPr lang="ja-JP" altLang="en-US" sz="1400" dirty="0"/>
              <a:t>」で検索</a:t>
            </a:r>
            <a:endParaRPr lang="en-US" altLang="ja-JP" sz="1400" dirty="0"/>
          </a:p>
          <a:p>
            <a:endParaRPr lang="en-US" altLang="ja-JP" sz="1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73323" y="1334884"/>
            <a:ext cx="55743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御社製品のユーザ拡大と優秀なロボット技術者の育成・発掘にお役立てください！！</a:t>
            </a:r>
            <a:endParaRPr kumimoji="1" lang="en-US" altLang="ja-JP" sz="2000" dirty="0"/>
          </a:p>
        </p:txBody>
      </p:sp>
      <p:pic>
        <p:nvPicPr>
          <p:cNvPr id="1027" name="Picture 3" descr="WinEle2015_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4963" y="5989735"/>
            <a:ext cx="2193295" cy="74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「LEGO MINDSTORMS EV3」の画像検索結果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107" y="6734531"/>
            <a:ext cx="1585104" cy="1585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正方形/長方形 12"/>
          <p:cNvSpPr/>
          <p:nvPr/>
        </p:nvSpPr>
        <p:spPr>
          <a:xfrm>
            <a:off x="230047" y="6425415"/>
            <a:ext cx="5414612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【2016</a:t>
            </a:r>
            <a:r>
              <a:rPr lang="ja-JP" altLang="en-US" sz="1100" dirty="0"/>
              <a:t>年企業協賛賞</a:t>
            </a:r>
            <a:r>
              <a:rPr lang="en-US" altLang="ja-JP" sz="1100" dirty="0"/>
              <a:t>】</a:t>
            </a:r>
          </a:p>
          <a:p>
            <a:r>
              <a:rPr lang="ja-JP" altLang="en-US" sz="1100" dirty="0"/>
              <a:t>ウィン電子工業賞 </a:t>
            </a:r>
            <a:r>
              <a:rPr lang="en-US" altLang="ja-JP" sz="1100" dirty="0"/>
              <a:t>【</a:t>
            </a:r>
            <a:r>
              <a:rPr lang="ja-JP" altLang="en-US" sz="1100" dirty="0"/>
              <a:t>商品協賛・提供：有限会社ウィン電子工業</a:t>
            </a:r>
            <a:r>
              <a:rPr lang="en-US" altLang="ja-JP" sz="1100" dirty="0"/>
              <a:t>】</a:t>
            </a:r>
          </a:p>
          <a:p>
            <a:r>
              <a:rPr lang="ja-JP" altLang="en-US" sz="1100" dirty="0"/>
              <a:t>教育版 レゴ マインドストーム </a:t>
            </a:r>
            <a:r>
              <a:rPr lang="en-US" altLang="ja-JP" sz="1100" dirty="0"/>
              <a:t>EV3</a:t>
            </a:r>
            <a:r>
              <a:rPr lang="ja-JP" altLang="en-US" sz="1100" dirty="0"/>
              <a:t>賞 </a:t>
            </a:r>
            <a:r>
              <a:rPr lang="en-US" altLang="ja-JP" sz="1100" dirty="0"/>
              <a:t>【</a:t>
            </a:r>
            <a:r>
              <a:rPr lang="ja-JP" altLang="en-US" sz="1100" dirty="0"/>
              <a:t>商品協賛・提供：株式会社 アフレル</a:t>
            </a:r>
            <a:r>
              <a:rPr lang="en-US" altLang="ja-JP" sz="1100" dirty="0"/>
              <a:t>】</a:t>
            </a:r>
          </a:p>
          <a:p>
            <a:r>
              <a:rPr lang="ja-JP" altLang="en-US" sz="1100" dirty="0"/>
              <a:t>日本ロボット工業会賞 </a:t>
            </a:r>
            <a:r>
              <a:rPr lang="en-US" altLang="ja-JP" sz="1100" dirty="0"/>
              <a:t>【</a:t>
            </a:r>
            <a:r>
              <a:rPr lang="ja-JP" altLang="en-US" sz="1100" dirty="0"/>
              <a:t>提供：一般社団法人日本ロボット工業会</a:t>
            </a:r>
            <a:r>
              <a:rPr lang="en-US" altLang="ja-JP" sz="1100" dirty="0"/>
              <a:t>】</a:t>
            </a:r>
          </a:p>
          <a:p>
            <a:r>
              <a:rPr lang="ja-JP" altLang="en-US" sz="1100" dirty="0"/>
              <a:t>グローバルアシスト賞 </a:t>
            </a:r>
            <a:r>
              <a:rPr lang="en-US" altLang="ja-JP" sz="1100" dirty="0"/>
              <a:t>【</a:t>
            </a:r>
            <a:r>
              <a:rPr lang="ja-JP" altLang="en-US" sz="1100" dirty="0"/>
              <a:t>提供：株式会社グローバルアシスト</a:t>
            </a:r>
            <a:r>
              <a:rPr lang="en-US" altLang="ja-JP" sz="1100" dirty="0"/>
              <a:t>】</a:t>
            </a:r>
          </a:p>
          <a:p>
            <a:r>
              <a:rPr lang="ja-JP" altLang="en-US" sz="1100" dirty="0"/>
              <a:t>チェンジビジョン賞　</a:t>
            </a:r>
            <a:r>
              <a:rPr lang="en-US" altLang="ja-JP" sz="1100" dirty="0"/>
              <a:t>【</a:t>
            </a:r>
            <a:r>
              <a:rPr lang="ja-JP" altLang="en-US" sz="1100" dirty="0"/>
              <a:t>提供：株式会社チェンジビジョン</a:t>
            </a:r>
            <a:r>
              <a:rPr lang="en-US" altLang="ja-JP" sz="1100" dirty="0"/>
              <a:t>】</a:t>
            </a:r>
          </a:p>
          <a:p>
            <a:r>
              <a:rPr lang="ja-JP" altLang="en-US" sz="1100" dirty="0"/>
              <a:t>システムズエンジニアリング賞　</a:t>
            </a:r>
            <a:r>
              <a:rPr lang="en-US" altLang="ja-JP" sz="1100" dirty="0"/>
              <a:t>【</a:t>
            </a:r>
            <a:r>
              <a:rPr lang="ja-JP" altLang="en-US" sz="1100" dirty="0"/>
              <a:t>提供：株式会社セック</a:t>
            </a:r>
            <a:r>
              <a:rPr lang="en-US" altLang="ja-JP" sz="1100" dirty="0"/>
              <a:t>】</a:t>
            </a:r>
          </a:p>
          <a:p>
            <a:r>
              <a:rPr lang="ja-JP" altLang="en-US" sz="1100" dirty="0"/>
              <a:t>ロボットサービスイニシアチブ</a:t>
            </a:r>
            <a:r>
              <a:rPr lang="en-US" altLang="ja-JP" sz="1100" dirty="0"/>
              <a:t>(</a:t>
            </a:r>
            <a:r>
              <a:rPr lang="en-US" altLang="ja-JP" sz="1100" dirty="0" err="1"/>
              <a:t>RSi</a:t>
            </a:r>
            <a:r>
              <a:rPr lang="en-US" altLang="ja-JP" sz="1100" dirty="0"/>
              <a:t>)</a:t>
            </a:r>
            <a:r>
              <a:rPr lang="ja-JP" altLang="en-US" sz="1100" dirty="0"/>
              <a:t>賞 </a:t>
            </a:r>
            <a:r>
              <a:rPr lang="en-US" altLang="ja-JP" sz="1100" dirty="0"/>
              <a:t>【</a:t>
            </a:r>
            <a:r>
              <a:rPr lang="ja-JP" altLang="en-US" sz="1100" dirty="0"/>
              <a:t>提供：ﾛﾎﾞｯﾄｻｰﾋﾞｽｲﾆｼｱﾁﾌﾞ </a:t>
            </a:r>
            <a:r>
              <a:rPr lang="en-US" altLang="ja-JP" sz="1100" dirty="0"/>
              <a:t>】</a:t>
            </a:r>
          </a:p>
          <a:p>
            <a:r>
              <a:rPr lang="ja-JP" altLang="en-US" sz="1100" dirty="0"/>
              <a:t>組込みシステム技術協会賞</a:t>
            </a:r>
            <a:r>
              <a:rPr lang="en-US" altLang="ja-JP" sz="1100" dirty="0"/>
              <a:t>【</a:t>
            </a:r>
            <a:r>
              <a:rPr lang="ja-JP" altLang="en-US" sz="1100" dirty="0"/>
              <a:t>提供：組込みシステム技術協会</a:t>
            </a:r>
            <a:r>
              <a:rPr lang="en-US" altLang="ja-JP" sz="1100" dirty="0"/>
              <a:t>】</a:t>
            </a:r>
          </a:p>
          <a:p>
            <a:r>
              <a:rPr lang="ja-JP" altLang="en-US" sz="1100" dirty="0"/>
              <a:t>アドイン賞 </a:t>
            </a:r>
            <a:r>
              <a:rPr lang="en-US" altLang="ja-JP" sz="1100" dirty="0"/>
              <a:t>【</a:t>
            </a:r>
            <a:r>
              <a:rPr lang="ja-JP" altLang="en-US" sz="1100" dirty="0"/>
              <a:t>提供</a:t>
            </a:r>
            <a:r>
              <a:rPr lang="en-US" altLang="ja-JP" sz="1100" dirty="0"/>
              <a:t>:</a:t>
            </a:r>
            <a:r>
              <a:rPr lang="ja-JP" altLang="en-US" sz="1100" dirty="0"/>
              <a:t>株式会社アドイン研究所</a:t>
            </a:r>
            <a:r>
              <a:rPr lang="en-US" altLang="ja-JP" sz="1100" dirty="0"/>
              <a:t>】</a:t>
            </a:r>
          </a:p>
          <a:p>
            <a:r>
              <a:rPr lang="en-US" altLang="ja-JP" sz="1100" dirty="0"/>
              <a:t>SUGAR SWEET ROBOTICS</a:t>
            </a:r>
            <a:r>
              <a:rPr lang="ja-JP" altLang="en-US" sz="1100" dirty="0"/>
              <a:t>賞</a:t>
            </a:r>
            <a:r>
              <a:rPr lang="en-US" altLang="ja-JP" sz="1100" dirty="0"/>
              <a:t>【</a:t>
            </a:r>
            <a:r>
              <a:rPr lang="ja-JP" altLang="en-US" sz="1100" dirty="0"/>
              <a:t>提供</a:t>
            </a:r>
            <a:r>
              <a:rPr lang="en-US" altLang="ja-JP" sz="1100" dirty="0"/>
              <a:t>:</a:t>
            </a:r>
            <a:r>
              <a:rPr lang="ja-JP" altLang="en-US" sz="1100" dirty="0"/>
              <a:t>株式会社</a:t>
            </a:r>
            <a:r>
              <a:rPr lang="en-US" altLang="ja-JP" sz="1100" dirty="0"/>
              <a:t>SUGAR SWEET ROBOTICS】</a:t>
            </a:r>
          </a:p>
        </p:txBody>
      </p:sp>
      <p:pic>
        <p:nvPicPr>
          <p:cNvPr id="1030" name="Picture 6" descr="s_161215_All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24" y="8383444"/>
            <a:ext cx="2499686" cy="1334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_161215_SIC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010" y="8383443"/>
            <a:ext cx="1779097" cy="1334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raw.githubusercontent.com/Nobu19800/EV3_Leg_Controller/master/ev3_robot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107" y="8379796"/>
            <a:ext cx="1494416" cy="1337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9135191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</TotalTime>
  <Words>103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Trebuchet MS</vt:lpstr>
      <vt:lpstr>Wingdings 3</vt:lpstr>
      <vt:lpstr>ファセット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n-ando</dc:creator>
  <cp:lastModifiedBy>安藤慶昭</cp:lastModifiedBy>
  <cp:revision>4</cp:revision>
  <dcterms:created xsi:type="dcterms:W3CDTF">2016-09-09T01:26:56Z</dcterms:created>
  <dcterms:modified xsi:type="dcterms:W3CDTF">2017-04-26T08:37:31Z</dcterms:modified>
</cp:coreProperties>
</file>