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7" r:id="rId3"/>
    <p:sldId id="262" r:id="rId4"/>
    <p:sldId id="258" r:id="rId5"/>
    <p:sldId id="265" r:id="rId6"/>
    <p:sldId id="267" r:id="rId7"/>
    <p:sldId id="271" r:id="rId8"/>
    <p:sldId id="268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7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6F2F-5DF0-4341-ACEA-4010868FAD10}" type="datetimeFigureOut">
              <a:rPr kumimoji="1" lang="ja-JP" altLang="en-US" smtClean="0"/>
              <a:t>2017/5/26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441ED-A9D5-414B-AA26-7CE1F1B303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0838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6F2F-5DF0-4341-ACEA-4010868FAD10}" type="datetimeFigureOut">
              <a:rPr kumimoji="1" lang="ja-JP" altLang="en-US" smtClean="0"/>
              <a:t>2017/5/26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441ED-A9D5-414B-AA26-7CE1F1B303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325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6F2F-5DF0-4341-ACEA-4010868FAD10}" type="datetimeFigureOut">
              <a:rPr kumimoji="1" lang="ja-JP" altLang="en-US" smtClean="0"/>
              <a:t>2017/5/26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441ED-A9D5-414B-AA26-7CE1F1B303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789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6F2F-5DF0-4341-ACEA-4010868FAD10}" type="datetimeFigureOut">
              <a:rPr kumimoji="1" lang="ja-JP" altLang="en-US" smtClean="0"/>
              <a:t>2017/5/26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441ED-A9D5-414B-AA26-7CE1F1B303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0434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6F2F-5DF0-4341-ACEA-4010868FAD10}" type="datetimeFigureOut">
              <a:rPr kumimoji="1" lang="ja-JP" altLang="en-US" smtClean="0"/>
              <a:t>2017/5/26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441ED-A9D5-414B-AA26-7CE1F1B303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76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6F2F-5DF0-4341-ACEA-4010868FAD10}" type="datetimeFigureOut">
              <a:rPr kumimoji="1" lang="ja-JP" altLang="en-US" smtClean="0"/>
              <a:t>2017/5/26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441ED-A9D5-414B-AA26-7CE1F1B303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0406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6F2F-5DF0-4341-ACEA-4010868FAD10}" type="datetimeFigureOut">
              <a:rPr kumimoji="1" lang="ja-JP" altLang="en-US" smtClean="0"/>
              <a:t>2017/5/26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441ED-A9D5-414B-AA26-7CE1F1B303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5663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6F2F-5DF0-4341-ACEA-4010868FAD10}" type="datetimeFigureOut">
              <a:rPr kumimoji="1" lang="ja-JP" altLang="en-US" smtClean="0"/>
              <a:t>2017/5/26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441ED-A9D5-414B-AA26-7CE1F1B303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7537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6F2F-5DF0-4341-ACEA-4010868FAD10}" type="datetimeFigureOut">
              <a:rPr kumimoji="1" lang="ja-JP" altLang="en-US" smtClean="0"/>
              <a:t>2017/5/26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441ED-A9D5-414B-AA26-7CE1F1B303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780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6F2F-5DF0-4341-ACEA-4010868FAD10}" type="datetimeFigureOut">
              <a:rPr kumimoji="1" lang="ja-JP" altLang="en-US" smtClean="0"/>
              <a:t>2017/5/26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441ED-A9D5-414B-AA26-7CE1F1B303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28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6F2F-5DF0-4341-ACEA-4010868FAD10}" type="datetimeFigureOut">
              <a:rPr kumimoji="1" lang="ja-JP" altLang="en-US" smtClean="0"/>
              <a:t>2017/5/26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441ED-A9D5-414B-AA26-7CE1F1B303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2932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66F2F-5DF0-4341-ACEA-4010868FAD10}" type="datetimeFigureOut">
              <a:rPr kumimoji="1" lang="ja-JP" altLang="en-US" smtClean="0"/>
              <a:t>2017/5/26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441ED-A9D5-414B-AA26-7CE1F1B303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3324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6959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ユースケース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934721"/>
            <a:ext cx="7886700" cy="5242242"/>
          </a:xfrm>
        </p:spPr>
        <p:txBody>
          <a:bodyPr/>
          <a:lstStyle/>
          <a:p>
            <a:r>
              <a:rPr kumimoji="1" lang="ja-JP" altLang="en-US" dirty="0"/>
              <a:t>コンポーネントのリモート起動</a:t>
            </a:r>
            <a:endParaRPr kumimoji="1" lang="en-US" altLang="ja-JP" dirty="0"/>
          </a:p>
          <a:p>
            <a:pPr lvl="1"/>
            <a:r>
              <a:rPr lang="ja-JP" altLang="en-US" dirty="0"/>
              <a:t>ローダブルモジュールのリスト閲覧</a:t>
            </a:r>
            <a:endParaRPr lang="en-US" altLang="ja-JP" dirty="0"/>
          </a:p>
          <a:p>
            <a:pPr lvl="1"/>
            <a:r>
              <a:rPr lang="en-US" altLang="ja-JP" dirty="0"/>
              <a:t>RTC</a:t>
            </a:r>
            <a:r>
              <a:rPr lang="ja-JP" altLang="en-US" dirty="0"/>
              <a:t>プロファイルリストの閲覧</a:t>
            </a:r>
            <a:endParaRPr lang="en-US" altLang="ja-JP" dirty="0"/>
          </a:p>
          <a:p>
            <a:pPr lvl="1"/>
            <a:r>
              <a:rPr kumimoji="1" lang="ja-JP" altLang="en-US" dirty="0"/>
              <a:t>コンポーネントの起動</a:t>
            </a:r>
            <a:endParaRPr kumimoji="1" lang="en-US" altLang="ja-JP" dirty="0"/>
          </a:p>
          <a:p>
            <a:r>
              <a:rPr lang="en-US" altLang="ja-JP" dirty="0"/>
              <a:t>RTC</a:t>
            </a:r>
            <a:r>
              <a:rPr lang="ja-JP" altLang="en-US" dirty="0"/>
              <a:t>を配置するスレーブマネージャの検討</a:t>
            </a:r>
            <a:endParaRPr kumimoji="1" lang="en-US" altLang="ja-JP" dirty="0"/>
          </a:p>
          <a:p>
            <a:pPr lvl="1"/>
            <a:r>
              <a:rPr lang="ja-JP" altLang="en-US" dirty="0"/>
              <a:t>スレーブリストの閲覧</a:t>
            </a:r>
            <a:endParaRPr lang="en-US" altLang="ja-JP" dirty="0"/>
          </a:p>
          <a:p>
            <a:pPr lvl="1"/>
            <a:r>
              <a:rPr lang="ja-JP" altLang="en-US" dirty="0"/>
              <a:t>スレーブがサポートする言語等の情報取得</a:t>
            </a:r>
            <a:endParaRPr lang="en-US" altLang="ja-JP" dirty="0"/>
          </a:p>
          <a:p>
            <a:pPr lvl="1"/>
            <a:r>
              <a:rPr kumimoji="1" lang="ja-JP" altLang="en-US" dirty="0"/>
              <a:t>スレーブが管理する</a:t>
            </a:r>
            <a:r>
              <a:rPr kumimoji="1" lang="en-US" altLang="ja-JP" dirty="0"/>
              <a:t>RTC</a:t>
            </a:r>
            <a:r>
              <a:rPr kumimoji="1" lang="ja-JP" altLang="en-US" dirty="0"/>
              <a:t>のリスト</a:t>
            </a:r>
            <a:endParaRPr kumimoji="1" lang="en-US" altLang="ja-JP" dirty="0"/>
          </a:p>
          <a:p>
            <a:r>
              <a:rPr lang="ja-JP" altLang="en-US" dirty="0"/>
              <a:t>マネージャ情報の取得</a:t>
            </a:r>
            <a:endParaRPr lang="en-US" altLang="ja-JP" dirty="0"/>
          </a:p>
          <a:p>
            <a:pPr lvl="1"/>
            <a:r>
              <a:rPr kumimoji="1" lang="ja-JP" altLang="en-US" dirty="0"/>
              <a:t>マスターマネージャ</a:t>
            </a:r>
            <a:r>
              <a:rPr lang="ja-JP" altLang="en-US" dirty="0"/>
              <a:t>プロファイル</a:t>
            </a:r>
            <a:r>
              <a:rPr kumimoji="1" lang="ja-JP" altLang="en-US" dirty="0"/>
              <a:t>情報の取得</a:t>
            </a:r>
            <a:endParaRPr kumimoji="1" lang="en-US" altLang="ja-JP" dirty="0"/>
          </a:p>
          <a:p>
            <a:pPr lvl="1"/>
            <a:r>
              <a:rPr lang="ja-JP" altLang="en-US" dirty="0"/>
              <a:t>スレーブマネージャプロファイル情報の取得</a:t>
            </a:r>
            <a:endParaRPr kumimoji="1" lang="en-US" altLang="ja-JP" dirty="0"/>
          </a:p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61016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135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全体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05" y="2092196"/>
            <a:ext cx="8876190" cy="3019048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284480" y="3071664"/>
            <a:ext cx="1148080" cy="25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381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Managers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197231" y="2490794"/>
            <a:ext cx="657489" cy="25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381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>
                <a:solidFill>
                  <a:schemeClr val="tx1"/>
                </a:solidFill>
              </a:rPr>
              <a:t>Create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84480" y="2781229"/>
            <a:ext cx="1148080" cy="25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381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>
                <a:solidFill>
                  <a:schemeClr val="tx1"/>
                </a:solidFill>
              </a:rPr>
              <a:t>RTC Instances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84480" y="2490794"/>
            <a:ext cx="1148080" cy="25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381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Loadable Modules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84480" y="3362098"/>
            <a:ext cx="1148080" cy="252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</a:rPr>
              <a:t>Shutdown</a:t>
            </a:r>
            <a:endParaRPr kumimoji="1" lang="ja-JP" altLang="en-US" sz="1000" dirty="0">
              <a:solidFill>
                <a:schemeClr val="bg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84480" y="3652532"/>
            <a:ext cx="1148080" cy="252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</a:rPr>
              <a:t>Restart</a:t>
            </a:r>
            <a:endParaRPr kumimoji="1" lang="ja-JP" altLang="en-US" sz="1000" dirty="0">
              <a:solidFill>
                <a:schemeClr val="bg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84480" y="3940729"/>
            <a:ext cx="1148080" cy="252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</a:rPr>
              <a:t>Restart</a:t>
            </a:r>
            <a:endParaRPr kumimoji="1" lang="ja-JP" altLang="en-US" sz="1000" dirty="0">
              <a:solidFill>
                <a:schemeClr val="bg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8197231" y="3070237"/>
            <a:ext cx="657489" cy="25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381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>
                <a:solidFill>
                  <a:schemeClr val="tx1"/>
                </a:solidFill>
              </a:rPr>
              <a:t>Restart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8197231" y="3362898"/>
            <a:ext cx="657489" cy="25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381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</a:rPr>
              <a:t>Shutdown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8197231" y="2773764"/>
            <a:ext cx="657489" cy="25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381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</a:rPr>
              <a:t>Configure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232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1354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Loadable</a:t>
            </a:r>
            <a:r>
              <a:rPr kumimoji="1" lang="ja-JP" altLang="en-US" dirty="0"/>
              <a:t> </a:t>
            </a:r>
            <a:r>
              <a:rPr kumimoji="1" lang="en-US" altLang="ja-JP" dirty="0"/>
              <a:t>Modules</a:t>
            </a:r>
            <a:r>
              <a:rPr kumimoji="1" lang="ja-JP" altLang="en-US" dirty="0"/>
              <a:t>タブ</a:t>
            </a:r>
          </a:p>
        </p:txBody>
      </p:sp>
      <p:sp>
        <p:nvSpPr>
          <p:cNvPr id="12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4103963"/>
            <a:ext cx="7886700" cy="2073000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Loadable Modules</a:t>
            </a:r>
            <a:r>
              <a:rPr kumimoji="1" lang="ja-JP" altLang="en-US" dirty="0"/>
              <a:t>ボタン押下</a:t>
            </a:r>
            <a:endParaRPr kumimoji="1" lang="en-US" altLang="ja-JP" dirty="0"/>
          </a:p>
          <a:p>
            <a:r>
              <a:rPr kumimoji="1" lang="en-US" altLang="ja-JP" dirty="0"/>
              <a:t>View</a:t>
            </a:r>
            <a:r>
              <a:rPr kumimoji="1" lang="ja-JP" altLang="en-US" dirty="0"/>
              <a:t>中央にローダブルモジュールリストを表示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ローダブルモジュールの一つをクリックすると、右</a:t>
            </a:r>
            <a:r>
              <a:rPr kumimoji="1" lang="en-US" altLang="ja-JP" dirty="0"/>
              <a:t>View</a:t>
            </a:r>
            <a:r>
              <a:rPr kumimoji="1" lang="ja-JP" altLang="en-US" dirty="0"/>
              <a:t>に</a:t>
            </a:r>
            <a:r>
              <a:rPr kumimoji="1" lang="en-US" altLang="ja-JP" dirty="0" err="1"/>
              <a:t>ModuleProfile</a:t>
            </a:r>
            <a:r>
              <a:rPr kumimoji="1" lang="ja-JP" altLang="en-US" dirty="0"/>
              <a:t>を表示</a:t>
            </a:r>
            <a:endParaRPr kumimoji="1" lang="en-US" altLang="ja-JP" dirty="0"/>
          </a:p>
          <a:p>
            <a:pPr lvl="1"/>
            <a:endParaRPr kumimoji="1" lang="en-US" altLang="ja-JP" dirty="0"/>
          </a:p>
          <a:p>
            <a:pPr lvl="1"/>
            <a:endParaRPr kumimoji="1" lang="en-US" altLang="ja-JP" dirty="0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745" y="1065698"/>
            <a:ext cx="8876190" cy="3019048"/>
          </a:xfrm>
          <a:prstGeom prst="rect">
            <a:avLst/>
          </a:prstGeom>
        </p:spPr>
      </p:pic>
      <p:sp>
        <p:nvSpPr>
          <p:cNvPr id="22" name="正方形/長方形 21"/>
          <p:cNvSpPr/>
          <p:nvPr/>
        </p:nvSpPr>
        <p:spPr>
          <a:xfrm>
            <a:off x="268296" y="2009631"/>
            <a:ext cx="1148080" cy="25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381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Managers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68296" y="1719196"/>
            <a:ext cx="1148080" cy="25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381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>
                <a:solidFill>
                  <a:schemeClr val="tx1"/>
                </a:solidFill>
              </a:rPr>
              <a:t>RTC Instances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268296" y="1428761"/>
            <a:ext cx="1148080" cy="25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381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Loadable Modules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268296" y="2300065"/>
            <a:ext cx="1148080" cy="252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</a:rPr>
              <a:t>Shutdown</a:t>
            </a:r>
            <a:endParaRPr kumimoji="1" lang="ja-JP" altLang="en-US" sz="1000" dirty="0">
              <a:solidFill>
                <a:schemeClr val="bg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268296" y="2590499"/>
            <a:ext cx="1148080" cy="252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</a:rPr>
              <a:t>Restart</a:t>
            </a:r>
            <a:endParaRPr kumimoji="1" lang="ja-JP" altLang="en-US" sz="1000" dirty="0">
              <a:solidFill>
                <a:schemeClr val="bg1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268296" y="2878696"/>
            <a:ext cx="1148080" cy="252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</a:rPr>
              <a:t>Restart</a:t>
            </a:r>
            <a:endParaRPr kumimoji="1" lang="ja-JP" altLang="en-US" sz="1000" dirty="0">
              <a:solidFill>
                <a:schemeClr val="bg1"/>
              </a:solidFill>
            </a:endParaRPr>
          </a:p>
        </p:txBody>
      </p:sp>
      <p:sp>
        <p:nvSpPr>
          <p:cNvPr id="28" name="四角形: 角を丸くする 27"/>
          <p:cNvSpPr/>
          <p:nvPr/>
        </p:nvSpPr>
        <p:spPr>
          <a:xfrm>
            <a:off x="191192" y="1363621"/>
            <a:ext cx="1296786" cy="38228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矢印: 右 28"/>
          <p:cNvSpPr/>
          <p:nvPr/>
        </p:nvSpPr>
        <p:spPr>
          <a:xfrm rot="1979203">
            <a:off x="1440801" y="1713703"/>
            <a:ext cx="623455" cy="27432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088681" y="2013710"/>
            <a:ext cx="3416320" cy="64633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ローダブルモジュールのリスト</a:t>
            </a:r>
            <a:endParaRPr kumimoji="1" lang="en-US" altLang="ja-JP" dirty="0"/>
          </a:p>
          <a:p>
            <a:r>
              <a:rPr kumimoji="1" lang="ja-JP" altLang="en-US" dirty="0"/>
              <a:t>（</a:t>
            </a:r>
            <a:r>
              <a:rPr kumimoji="1" lang="en-US" altLang="ja-JP" dirty="0"/>
              <a:t>Master</a:t>
            </a:r>
            <a:r>
              <a:rPr kumimoji="1" lang="ja-JP" altLang="en-US" dirty="0"/>
              <a:t> </a:t>
            </a:r>
            <a:r>
              <a:rPr kumimoji="1" lang="en-US" altLang="ja-JP" dirty="0"/>
              <a:t>Manager</a:t>
            </a:r>
            <a:r>
              <a:rPr kumimoji="1" lang="ja-JP" altLang="en-US" dirty="0"/>
              <a:t>が返す。）</a:t>
            </a:r>
          </a:p>
        </p:txBody>
      </p:sp>
      <p:sp>
        <p:nvSpPr>
          <p:cNvPr id="31" name="四角形: 角を丸くする 30"/>
          <p:cNvSpPr/>
          <p:nvPr/>
        </p:nvSpPr>
        <p:spPr>
          <a:xfrm>
            <a:off x="1487977" y="2967644"/>
            <a:ext cx="4017023" cy="163051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2" name="図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2075" y="0"/>
            <a:ext cx="2204964" cy="4402815"/>
          </a:xfrm>
          <a:prstGeom prst="rect">
            <a:avLst/>
          </a:prstGeom>
        </p:spPr>
      </p:pic>
      <p:sp>
        <p:nvSpPr>
          <p:cNvPr id="33" name="矢印: 右 32"/>
          <p:cNvSpPr/>
          <p:nvPr/>
        </p:nvSpPr>
        <p:spPr>
          <a:xfrm rot="20143350">
            <a:off x="5418632" y="2483502"/>
            <a:ext cx="1903777" cy="27432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872075" y="1601521"/>
            <a:ext cx="2216761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err="1"/>
              <a:t>ModuleProfile</a:t>
            </a:r>
            <a:r>
              <a:rPr kumimoji="1" lang="ja-JP" altLang="en-US" dirty="0"/>
              <a:t>を表示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40197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1354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RTC Instances</a:t>
            </a:r>
            <a:r>
              <a:rPr lang="ja-JP" altLang="en-US" dirty="0"/>
              <a:t>タブ</a:t>
            </a:r>
            <a:endParaRPr kumimoji="1" lang="ja-JP" altLang="en-US" dirty="0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05" y="1046481"/>
            <a:ext cx="8876190" cy="3019048"/>
          </a:xfrm>
          <a:prstGeom prst="rect">
            <a:avLst/>
          </a:prstGeom>
        </p:spPr>
      </p:pic>
      <p:sp>
        <p:nvSpPr>
          <p:cNvPr id="1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4103963"/>
            <a:ext cx="7886700" cy="2073000"/>
          </a:xfrm>
        </p:spPr>
        <p:txBody>
          <a:bodyPr>
            <a:normAutofit fontScale="92500" lnSpcReduction="10000"/>
          </a:bodyPr>
          <a:lstStyle/>
          <a:p>
            <a:r>
              <a:rPr kumimoji="1" lang="en-US" altLang="ja-JP" dirty="0"/>
              <a:t>RTC </a:t>
            </a:r>
            <a:r>
              <a:rPr lang="en-US" altLang="ja-JP" dirty="0"/>
              <a:t>Instances</a:t>
            </a:r>
            <a:r>
              <a:rPr lang="ja-JP" altLang="en-US" dirty="0"/>
              <a:t>ボタンを押下</a:t>
            </a:r>
            <a:endParaRPr lang="en-US" altLang="ja-JP" dirty="0"/>
          </a:p>
          <a:p>
            <a:r>
              <a:rPr kumimoji="1" lang="en-US" altLang="ja-JP" dirty="0"/>
              <a:t>View</a:t>
            </a:r>
            <a:r>
              <a:rPr kumimoji="1" lang="ja-JP" altLang="en-US" dirty="0"/>
              <a:t>中央に</a:t>
            </a:r>
            <a:r>
              <a:rPr kumimoji="1" lang="en-US" altLang="ja-JP" dirty="0"/>
              <a:t>RTC</a:t>
            </a:r>
            <a:r>
              <a:rPr kumimoji="1" lang="ja-JP" altLang="en-US" dirty="0"/>
              <a:t>インスタンス名</a:t>
            </a:r>
            <a:r>
              <a:rPr kumimoji="1" lang="en-US" altLang="ja-JP" dirty="0"/>
              <a:t>|</a:t>
            </a:r>
            <a:r>
              <a:rPr kumimoji="1" lang="ja-JP" altLang="en-US" dirty="0"/>
              <a:t>マネージャ名 で表示</a:t>
            </a:r>
            <a:endParaRPr kumimoji="1" lang="en-US" altLang="ja-JP" dirty="0"/>
          </a:p>
          <a:p>
            <a:r>
              <a:rPr kumimoji="1" lang="ja-JP" altLang="en-US" dirty="0"/>
              <a:t>一つをクリックすると、右の</a:t>
            </a:r>
            <a:r>
              <a:rPr kumimoji="1" lang="en-US" altLang="ja-JP" dirty="0"/>
              <a:t>View</a:t>
            </a:r>
            <a:r>
              <a:rPr kumimoji="1" lang="ja-JP" altLang="en-US" dirty="0"/>
              <a:t>の</a:t>
            </a:r>
            <a:r>
              <a:rPr kumimoji="1" lang="en-US" altLang="ja-JP" dirty="0"/>
              <a:t>RTC</a:t>
            </a:r>
            <a:r>
              <a:rPr kumimoji="1" lang="ja-JP" altLang="en-US" dirty="0"/>
              <a:t>のプロファイルを表示</a:t>
            </a:r>
            <a:endParaRPr kumimoji="1" lang="en-US" altLang="ja-JP" dirty="0"/>
          </a:p>
          <a:p>
            <a:pPr lvl="1"/>
            <a:endParaRPr kumimoji="1" lang="en-US" altLang="ja-JP" dirty="0"/>
          </a:p>
        </p:txBody>
      </p:sp>
      <p:sp>
        <p:nvSpPr>
          <p:cNvPr id="22" name="正方形/長方形 21"/>
          <p:cNvSpPr/>
          <p:nvPr/>
        </p:nvSpPr>
        <p:spPr>
          <a:xfrm>
            <a:off x="268296" y="2009631"/>
            <a:ext cx="1148080" cy="25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381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Managers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68296" y="1719196"/>
            <a:ext cx="1148080" cy="25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381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>
                <a:solidFill>
                  <a:schemeClr val="tx1"/>
                </a:solidFill>
              </a:rPr>
              <a:t>RTC Instances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268296" y="1428761"/>
            <a:ext cx="1148080" cy="25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381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Loadable Modules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268296" y="2300065"/>
            <a:ext cx="1148080" cy="252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</a:rPr>
              <a:t>Shutdown</a:t>
            </a:r>
            <a:endParaRPr kumimoji="1" lang="ja-JP" altLang="en-US" sz="1000" dirty="0">
              <a:solidFill>
                <a:schemeClr val="bg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268296" y="2590499"/>
            <a:ext cx="1148080" cy="252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</a:rPr>
              <a:t>Restart</a:t>
            </a:r>
            <a:endParaRPr kumimoji="1" lang="ja-JP" altLang="en-US" sz="1000" dirty="0">
              <a:solidFill>
                <a:schemeClr val="bg1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268296" y="2878696"/>
            <a:ext cx="1148080" cy="252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</a:rPr>
              <a:t>Restart</a:t>
            </a:r>
            <a:endParaRPr kumimoji="1" lang="ja-JP" altLang="en-US" sz="1000" dirty="0">
              <a:solidFill>
                <a:schemeClr val="bg1"/>
              </a:solidFill>
            </a:endParaRPr>
          </a:p>
        </p:txBody>
      </p:sp>
      <p:sp>
        <p:nvSpPr>
          <p:cNvPr id="28" name="四角形: 角を丸くする 27"/>
          <p:cNvSpPr/>
          <p:nvPr/>
        </p:nvSpPr>
        <p:spPr>
          <a:xfrm>
            <a:off x="193943" y="1626955"/>
            <a:ext cx="1296786" cy="38228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矢印: 右 28"/>
          <p:cNvSpPr/>
          <p:nvPr/>
        </p:nvSpPr>
        <p:spPr>
          <a:xfrm rot="1979203">
            <a:off x="1440801" y="1908271"/>
            <a:ext cx="623455" cy="27432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088681" y="2013710"/>
            <a:ext cx="4403193" cy="92333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配下の</a:t>
            </a:r>
            <a:r>
              <a:rPr kumimoji="1" lang="en-US" altLang="ja-JP" dirty="0"/>
              <a:t>RTC</a:t>
            </a:r>
            <a:r>
              <a:rPr kumimoji="1" lang="ja-JP" altLang="en-US" dirty="0"/>
              <a:t>リスト</a:t>
            </a:r>
            <a:endParaRPr kumimoji="1" lang="en-US" altLang="ja-JP" dirty="0"/>
          </a:p>
          <a:p>
            <a:r>
              <a:rPr kumimoji="1" lang="en-US" altLang="ja-JP" dirty="0"/>
              <a:t>[RTC</a:t>
            </a:r>
            <a:r>
              <a:rPr kumimoji="1" lang="ja-JP" altLang="en-US" dirty="0"/>
              <a:t>インスタンス名</a:t>
            </a:r>
            <a:r>
              <a:rPr kumimoji="1" lang="en-US" altLang="ja-JP" dirty="0"/>
              <a:t>] | [Slave manager</a:t>
            </a:r>
            <a:r>
              <a:rPr kumimoji="1" lang="ja-JP" altLang="en-US" dirty="0"/>
              <a:t>名</a:t>
            </a:r>
            <a:r>
              <a:rPr kumimoji="1" lang="en-US" altLang="ja-JP" dirty="0"/>
              <a:t>]</a:t>
            </a:r>
          </a:p>
          <a:p>
            <a:r>
              <a:rPr kumimoji="1" lang="ja-JP" altLang="en-US" dirty="0"/>
              <a:t>で表示</a:t>
            </a:r>
            <a:endParaRPr kumimoji="1" lang="en-US" altLang="ja-JP" dirty="0"/>
          </a:p>
        </p:txBody>
      </p:sp>
      <p:pic>
        <p:nvPicPr>
          <p:cNvPr id="31" name="図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2075" y="0"/>
            <a:ext cx="2204964" cy="4402815"/>
          </a:xfrm>
          <a:prstGeom prst="rect">
            <a:avLst/>
          </a:prstGeom>
        </p:spPr>
      </p:pic>
      <p:sp>
        <p:nvSpPr>
          <p:cNvPr id="32" name="矢印: 右 31"/>
          <p:cNvSpPr/>
          <p:nvPr/>
        </p:nvSpPr>
        <p:spPr>
          <a:xfrm rot="20143350">
            <a:off x="5418632" y="2483502"/>
            <a:ext cx="1903777" cy="27432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872075" y="1601521"/>
            <a:ext cx="1839478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err="1"/>
              <a:t>RTCProfile</a:t>
            </a:r>
            <a:r>
              <a:rPr kumimoji="1" lang="ja-JP" altLang="en-US" dirty="0"/>
              <a:t>を表示</a:t>
            </a:r>
            <a:endParaRPr kumimoji="1" lang="en-US" altLang="ja-JP" dirty="0"/>
          </a:p>
        </p:txBody>
      </p:sp>
      <p:sp>
        <p:nvSpPr>
          <p:cNvPr id="34" name="四角形: 角を丸くする 33"/>
          <p:cNvSpPr/>
          <p:nvPr/>
        </p:nvSpPr>
        <p:spPr>
          <a:xfrm>
            <a:off x="1487977" y="2967644"/>
            <a:ext cx="4017023" cy="163051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81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1354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Slave</a:t>
            </a:r>
            <a:r>
              <a:rPr lang="ja-JP" altLang="en-US" dirty="0"/>
              <a:t> </a:t>
            </a:r>
            <a:r>
              <a:rPr lang="en-US" altLang="ja-JP" dirty="0"/>
              <a:t>Managers</a:t>
            </a:r>
            <a:r>
              <a:rPr lang="ja-JP" altLang="en-US" dirty="0"/>
              <a:t>タブ</a:t>
            </a:r>
            <a:endParaRPr kumimoji="1" lang="ja-JP" altLang="en-US" dirty="0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05" y="1046481"/>
            <a:ext cx="8876190" cy="3019048"/>
          </a:xfrm>
          <a:prstGeom prst="rect">
            <a:avLst/>
          </a:prstGeom>
        </p:spPr>
      </p:pic>
      <p:sp>
        <p:nvSpPr>
          <p:cNvPr id="1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4103963"/>
            <a:ext cx="7886700" cy="2073000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/>
              <a:t>Slave</a:t>
            </a:r>
            <a:r>
              <a:rPr lang="ja-JP" altLang="en-US" dirty="0"/>
              <a:t> </a:t>
            </a:r>
            <a:r>
              <a:rPr lang="en-US" altLang="ja-JP" dirty="0"/>
              <a:t>Managers </a:t>
            </a:r>
            <a:r>
              <a:rPr lang="ja-JP" altLang="en-US" dirty="0"/>
              <a:t>ボタンを押下</a:t>
            </a:r>
            <a:endParaRPr lang="en-US" altLang="ja-JP" dirty="0"/>
          </a:p>
          <a:p>
            <a:r>
              <a:rPr kumimoji="1" lang="en-US" altLang="ja-JP" dirty="0"/>
              <a:t>View</a:t>
            </a:r>
            <a:r>
              <a:rPr kumimoji="1" lang="ja-JP" altLang="en-US" dirty="0"/>
              <a:t>中央に</a:t>
            </a:r>
            <a:r>
              <a:rPr kumimoji="1" lang="en-US" altLang="ja-JP" dirty="0" err="1"/>
              <a:t>get_slave_manager</a:t>
            </a:r>
            <a:r>
              <a:rPr kumimoji="1" lang="en-US" altLang="ja-JP" dirty="0"/>
              <a:t>()</a:t>
            </a:r>
            <a:r>
              <a:rPr lang="ja-JP" altLang="en-US" dirty="0"/>
              <a:t>の結果として</a:t>
            </a:r>
            <a:r>
              <a:rPr lang="en-US" altLang="ja-JP" dirty="0"/>
              <a:t>Slave</a:t>
            </a:r>
            <a:r>
              <a:rPr lang="ja-JP" altLang="en-US" dirty="0"/>
              <a:t> </a:t>
            </a:r>
            <a:r>
              <a:rPr lang="en-US" altLang="ja-JP" dirty="0"/>
              <a:t>Manager</a:t>
            </a:r>
            <a:r>
              <a:rPr lang="ja-JP" altLang="en-US" dirty="0"/>
              <a:t>の一覧を表示</a:t>
            </a:r>
            <a:endParaRPr lang="en-US" altLang="ja-JP" dirty="0"/>
          </a:p>
          <a:p>
            <a:r>
              <a:rPr kumimoji="1" lang="ja-JP" altLang="en-US" dirty="0"/>
              <a:t>一つをクリックすると、右の</a:t>
            </a:r>
            <a:r>
              <a:rPr kumimoji="1" lang="en-US" altLang="ja-JP" dirty="0"/>
              <a:t>View</a:t>
            </a:r>
            <a:r>
              <a:rPr kumimoji="1" lang="ja-JP" altLang="en-US" dirty="0"/>
              <a:t>のマネージャプロファイルを表示</a:t>
            </a:r>
            <a:endParaRPr kumimoji="1" lang="en-US" altLang="ja-JP" dirty="0"/>
          </a:p>
          <a:p>
            <a:pPr lvl="1"/>
            <a:endParaRPr kumimoji="1" lang="en-US" altLang="ja-JP" dirty="0"/>
          </a:p>
        </p:txBody>
      </p:sp>
      <p:sp>
        <p:nvSpPr>
          <p:cNvPr id="21" name="正方形/長方形 20"/>
          <p:cNvSpPr/>
          <p:nvPr/>
        </p:nvSpPr>
        <p:spPr>
          <a:xfrm>
            <a:off x="268296" y="2009631"/>
            <a:ext cx="1148080" cy="25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381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Managers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268296" y="1719196"/>
            <a:ext cx="1148080" cy="25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381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>
                <a:solidFill>
                  <a:schemeClr val="tx1"/>
                </a:solidFill>
              </a:rPr>
              <a:t>RTC Instances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68296" y="1428761"/>
            <a:ext cx="1148080" cy="25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381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Loadable Modules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268296" y="2300065"/>
            <a:ext cx="1148080" cy="252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</a:rPr>
              <a:t>Shutdown</a:t>
            </a:r>
            <a:endParaRPr kumimoji="1" lang="ja-JP" altLang="en-US" sz="1000" dirty="0">
              <a:solidFill>
                <a:schemeClr val="bg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268296" y="2590499"/>
            <a:ext cx="1148080" cy="252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</a:rPr>
              <a:t>Restart</a:t>
            </a:r>
            <a:endParaRPr kumimoji="1" lang="ja-JP" altLang="en-US" sz="1000" dirty="0">
              <a:solidFill>
                <a:schemeClr val="bg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268296" y="2878696"/>
            <a:ext cx="1148080" cy="252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</a:rPr>
              <a:t>Restart</a:t>
            </a:r>
            <a:endParaRPr kumimoji="1" lang="ja-JP" altLang="en-US" sz="1000" dirty="0">
              <a:solidFill>
                <a:schemeClr val="bg1"/>
              </a:solidFill>
            </a:endParaRPr>
          </a:p>
        </p:txBody>
      </p:sp>
      <p:sp>
        <p:nvSpPr>
          <p:cNvPr id="27" name="四角形: 角を丸くする 26"/>
          <p:cNvSpPr/>
          <p:nvPr/>
        </p:nvSpPr>
        <p:spPr>
          <a:xfrm>
            <a:off x="193943" y="1933500"/>
            <a:ext cx="1296786" cy="38228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矢印: 右 27"/>
          <p:cNvSpPr/>
          <p:nvPr/>
        </p:nvSpPr>
        <p:spPr>
          <a:xfrm rot="1979203">
            <a:off x="1512401" y="2217053"/>
            <a:ext cx="623455" cy="27432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088681" y="2013710"/>
            <a:ext cx="4508991" cy="92333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Master</a:t>
            </a:r>
            <a:r>
              <a:rPr kumimoji="1" lang="ja-JP" altLang="en-US" dirty="0"/>
              <a:t> </a:t>
            </a:r>
            <a:r>
              <a:rPr kumimoji="1" lang="en-US" altLang="ja-JP" dirty="0"/>
              <a:t>Manager</a:t>
            </a:r>
            <a:r>
              <a:rPr kumimoji="1" lang="ja-JP" altLang="en-US" dirty="0"/>
              <a:t>配下の</a:t>
            </a:r>
            <a:r>
              <a:rPr kumimoji="1" lang="en-US" altLang="ja-JP" dirty="0"/>
              <a:t>Slave</a:t>
            </a:r>
            <a:r>
              <a:rPr kumimoji="1" lang="ja-JP" altLang="en-US" dirty="0"/>
              <a:t> </a:t>
            </a:r>
            <a:r>
              <a:rPr kumimoji="1" lang="en-US" altLang="ja-JP" dirty="0"/>
              <a:t>Manager</a:t>
            </a:r>
            <a:r>
              <a:rPr kumimoji="1" lang="ja-JP" altLang="en-US" dirty="0"/>
              <a:t>リスト</a:t>
            </a:r>
            <a:endParaRPr kumimoji="1" lang="en-US" altLang="ja-JP" dirty="0"/>
          </a:p>
          <a:p>
            <a:r>
              <a:rPr kumimoji="1" lang="en-US" altLang="ja-JP" dirty="0"/>
              <a:t>[Slave manager</a:t>
            </a:r>
            <a:r>
              <a:rPr kumimoji="1" lang="ja-JP" altLang="en-US" dirty="0"/>
              <a:t>名</a:t>
            </a:r>
            <a:r>
              <a:rPr kumimoji="1" lang="en-US" altLang="ja-JP" dirty="0"/>
              <a:t>]</a:t>
            </a:r>
            <a:r>
              <a:rPr kumimoji="1" lang="ja-JP" altLang="en-US" dirty="0"/>
              <a:t> </a:t>
            </a:r>
            <a:r>
              <a:rPr kumimoji="1" lang="en-US" altLang="ja-JP" dirty="0"/>
              <a:t>| [</a:t>
            </a:r>
            <a:r>
              <a:rPr kumimoji="1" lang="en-US" altLang="ja-JP" dirty="0" err="1"/>
              <a:t>manager.language</a:t>
            </a:r>
            <a:r>
              <a:rPr kumimoji="1" lang="ja-JP" altLang="en-US" dirty="0"/>
              <a:t>の値</a:t>
            </a:r>
            <a:r>
              <a:rPr kumimoji="1" lang="en-US" altLang="ja-JP" dirty="0"/>
              <a:t>]</a:t>
            </a:r>
          </a:p>
          <a:p>
            <a:r>
              <a:rPr kumimoji="1" lang="ja-JP" altLang="en-US" dirty="0"/>
              <a:t>で表示</a:t>
            </a:r>
            <a:endParaRPr kumimoji="1" lang="en-US" altLang="ja-JP" dirty="0"/>
          </a:p>
        </p:txBody>
      </p:sp>
      <p:pic>
        <p:nvPicPr>
          <p:cNvPr id="30" name="図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2075" y="0"/>
            <a:ext cx="2204964" cy="4402815"/>
          </a:xfrm>
          <a:prstGeom prst="rect">
            <a:avLst/>
          </a:prstGeom>
        </p:spPr>
      </p:pic>
      <p:sp>
        <p:nvSpPr>
          <p:cNvPr id="31" name="矢印: 右 30"/>
          <p:cNvSpPr/>
          <p:nvPr/>
        </p:nvSpPr>
        <p:spPr>
          <a:xfrm rot="20143350">
            <a:off x="5418632" y="2483502"/>
            <a:ext cx="1903777" cy="27432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872075" y="1601521"/>
            <a:ext cx="2328651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err="1"/>
              <a:t>ManagerProfile</a:t>
            </a:r>
            <a:r>
              <a:rPr kumimoji="1" lang="ja-JP" altLang="en-US" dirty="0"/>
              <a:t>を表示</a:t>
            </a:r>
            <a:endParaRPr kumimoji="1" lang="en-US" altLang="ja-JP" dirty="0"/>
          </a:p>
        </p:txBody>
      </p:sp>
      <p:sp>
        <p:nvSpPr>
          <p:cNvPr id="33" name="四角形: 角を丸くする 32"/>
          <p:cNvSpPr/>
          <p:nvPr/>
        </p:nvSpPr>
        <p:spPr>
          <a:xfrm>
            <a:off x="1487977" y="2967644"/>
            <a:ext cx="4017023" cy="163051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6377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1354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Create</a:t>
            </a:r>
            <a:r>
              <a:rPr kumimoji="1" lang="ja-JP" altLang="en-US" dirty="0"/>
              <a:t> </a:t>
            </a:r>
            <a:r>
              <a:rPr kumimoji="1" lang="en-US" altLang="ja-JP" dirty="0"/>
              <a:t>RTC</a:t>
            </a:r>
            <a:r>
              <a:rPr kumimoji="1" lang="ja-JP" altLang="en-US" dirty="0"/>
              <a:t>ボタンとダイアログ</a:t>
            </a:r>
          </a:p>
        </p:txBody>
      </p:sp>
      <p:sp>
        <p:nvSpPr>
          <p:cNvPr id="11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30058" y="3404227"/>
            <a:ext cx="4042596" cy="2772736"/>
          </a:xfrm>
        </p:spPr>
        <p:txBody>
          <a:bodyPr>
            <a:normAutofit fontScale="70000" lnSpcReduction="20000"/>
          </a:bodyPr>
          <a:lstStyle/>
          <a:p>
            <a:r>
              <a:rPr kumimoji="1" lang="en-US" altLang="ja-JP" dirty="0"/>
              <a:t>“Create RTC”</a:t>
            </a:r>
            <a:r>
              <a:rPr kumimoji="1" lang="ja-JP" altLang="en-US" dirty="0"/>
              <a:t>ボタン押下</a:t>
            </a:r>
            <a:endParaRPr kumimoji="1" lang="en-US" altLang="ja-JP" dirty="0"/>
          </a:p>
          <a:p>
            <a:r>
              <a:rPr kumimoji="1" lang="en-US" altLang="ja-JP" dirty="0"/>
              <a:t>Create</a:t>
            </a:r>
            <a:r>
              <a:rPr kumimoji="1" lang="ja-JP" altLang="en-US" dirty="0"/>
              <a:t> </a:t>
            </a:r>
            <a:r>
              <a:rPr kumimoji="1" lang="en-US" altLang="ja-JP" dirty="0"/>
              <a:t>Component</a:t>
            </a:r>
            <a:r>
              <a:rPr kumimoji="1" lang="ja-JP" altLang="en-US" dirty="0"/>
              <a:t>ダイアログ表示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RTC</a:t>
            </a:r>
            <a:r>
              <a:rPr kumimoji="1" lang="ja-JP" altLang="en-US" dirty="0"/>
              <a:t>セレクト（</a:t>
            </a:r>
            <a:r>
              <a:rPr kumimoji="1" lang="en-US" altLang="ja-JP" dirty="0" err="1"/>
              <a:t>ModuleProfileList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get_loadable_module</a:t>
            </a:r>
            <a:r>
              <a:rPr kumimoji="1" lang="en-US" altLang="ja-JP" dirty="0"/>
              <a:t>() </a:t>
            </a:r>
            <a:r>
              <a:rPr kumimoji="1" lang="ja-JP" altLang="en-US" dirty="0"/>
              <a:t>より）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スレーブマネージャセレクト</a:t>
            </a:r>
            <a:r>
              <a:rPr kumimoji="1" lang="en-US" altLang="ja-JP" dirty="0"/>
              <a:t>or</a:t>
            </a:r>
            <a:r>
              <a:rPr kumimoji="1" lang="ja-JP" altLang="en-US" dirty="0"/>
              <a:t>入力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言語セレクト</a:t>
            </a:r>
            <a:endParaRPr kumimoji="1" lang="en-US" altLang="ja-JP" dirty="0"/>
          </a:p>
          <a:p>
            <a:pPr lvl="1"/>
            <a:r>
              <a:rPr lang="en-US" altLang="ja-JP" dirty="0"/>
              <a:t>Create</a:t>
            </a:r>
            <a:r>
              <a:rPr lang="ja-JP" altLang="en-US" dirty="0"/>
              <a:t>ボタン押下</a:t>
            </a:r>
            <a:endParaRPr lang="en-US" altLang="ja-JP" dirty="0"/>
          </a:p>
          <a:p>
            <a:pPr lvl="1"/>
            <a:r>
              <a:rPr kumimoji="1" lang="en-US" altLang="ja-JP" dirty="0"/>
              <a:t>RTC</a:t>
            </a:r>
            <a:r>
              <a:rPr kumimoji="1" lang="ja-JP" altLang="en-US" dirty="0"/>
              <a:t>生成</a:t>
            </a:r>
            <a:endParaRPr kumimoji="1" lang="en-US" altLang="ja-JP" dirty="0"/>
          </a:p>
          <a:p>
            <a:pPr lvl="1"/>
            <a:endParaRPr kumimoji="1" lang="en-US" altLang="ja-JP" dirty="0"/>
          </a:p>
          <a:p>
            <a:pPr lvl="1"/>
            <a:endParaRPr kumimoji="1" lang="en-US" altLang="ja-JP" dirty="0"/>
          </a:p>
        </p:txBody>
      </p:sp>
      <p:grpSp>
        <p:nvGrpSpPr>
          <p:cNvPr id="13" name="グループ化 12"/>
          <p:cNvGrpSpPr>
            <a:grpSpLocks noChangeAspect="1"/>
          </p:cNvGrpSpPr>
          <p:nvPr/>
        </p:nvGrpSpPr>
        <p:grpSpPr>
          <a:xfrm>
            <a:off x="133906" y="1046481"/>
            <a:ext cx="6350541" cy="2160000"/>
            <a:chOff x="133905" y="1046481"/>
            <a:chExt cx="8876190" cy="3019048"/>
          </a:xfrm>
        </p:grpSpPr>
        <p:pic>
          <p:nvPicPr>
            <p:cNvPr id="3" name="図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3905" y="1046481"/>
              <a:ext cx="8876190" cy="3019048"/>
            </a:xfrm>
            <a:prstGeom prst="rect">
              <a:avLst/>
            </a:prstGeom>
          </p:spPr>
        </p:pic>
        <p:sp>
          <p:nvSpPr>
            <p:cNvPr id="18" name="正方形/長方形 17"/>
            <p:cNvSpPr/>
            <p:nvPr/>
          </p:nvSpPr>
          <p:spPr>
            <a:xfrm>
              <a:off x="268296" y="2009631"/>
              <a:ext cx="1148080" cy="25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381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600" dirty="0">
                  <a:solidFill>
                    <a:schemeClr val="tx1"/>
                  </a:solidFill>
                </a:rPr>
                <a:t>Slave Managers</a:t>
              </a:r>
              <a:endParaRPr kumimoji="1" lang="ja-JP" altLang="en-US" sz="600" dirty="0">
                <a:solidFill>
                  <a:schemeClr val="tx1"/>
                </a:solidFill>
              </a:endParaRP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268296" y="1719196"/>
              <a:ext cx="1148080" cy="25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381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700" dirty="0">
                  <a:solidFill>
                    <a:schemeClr val="tx1"/>
                  </a:solidFill>
                </a:rPr>
                <a:t>RTC Instances</a:t>
              </a:r>
              <a:endParaRPr kumimoji="1" lang="ja-JP" altLang="en-US" sz="700" dirty="0">
                <a:solidFill>
                  <a:schemeClr val="tx1"/>
                </a:solidFill>
              </a:endParaRPr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268296" y="1428761"/>
              <a:ext cx="1148080" cy="25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381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600" dirty="0">
                  <a:solidFill>
                    <a:schemeClr val="tx1"/>
                  </a:solidFill>
                </a:rPr>
                <a:t>Loadable Modules</a:t>
              </a:r>
              <a:endParaRPr kumimoji="1" lang="ja-JP" altLang="en-US" sz="600" dirty="0">
                <a:solidFill>
                  <a:schemeClr val="tx1"/>
                </a:solidFill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268296" y="2300065"/>
              <a:ext cx="1148080" cy="252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600" dirty="0">
                  <a:solidFill>
                    <a:schemeClr val="bg1"/>
                  </a:solidFill>
                </a:rPr>
                <a:t>Shutdown</a:t>
              </a:r>
              <a:endParaRPr kumimoji="1" lang="ja-JP" altLang="en-US" sz="600" dirty="0">
                <a:solidFill>
                  <a:schemeClr val="bg1"/>
                </a:solidFill>
              </a:endParaRPr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268296" y="2590499"/>
              <a:ext cx="1148080" cy="252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600" dirty="0">
                  <a:solidFill>
                    <a:schemeClr val="bg1"/>
                  </a:solidFill>
                </a:rPr>
                <a:t>Restart</a:t>
              </a:r>
              <a:endParaRPr kumimoji="1" lang="ja-JP" altLang="en-US" sz="600" dirty="0">
                <a:solidFill>
                  <a:schemeClr val="bg1"/>
                </a:solidFill>
              </a:endParaRP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268296" y="2878696"/>
              <a:ext cx="1148080" cy="252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600" dirty="0">
                  <a:solidFill>
                    <a:schemeClr val="bg1"/>
                  </a:solidFill>
                </a:rPr>
                <a:t>Restart</a:t>
              </a:r>
              <a:endParaRPr kumimoji="1" lang="ja-JP" altLang="en-US" sz="600" dirty="0">
                <a:solidFill>
                  <a:schemeClr val="bg1"/>
                </a:solidFill>
              </a:endParaRPr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8194697" y="1440490"/>
              <a:ext cx="657489" cy="25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381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700" dirty="0">
                  <a:solidFill>
                    <a:schemeClr val="tx1"/>
                  </a:solidFill>
                </a:rPr>
                <a:t>Create</a:t>
              </a:r>
              <a:endParaRPr kumimoji="1" lang="ja-JP" altLang="en-US" sz="700" dirty="0">
                <a:solidFill>
                  <a:schemeClr val="tx1"/>
                </a:solidFill>
              </a:endParaRPr>
            </a:p>
          </p:txBody>
        </p:sp>
      </p:grpSp>
      <p:sp>
        <p:nvSpPr>
          <p:cNvPr id="28" name="正方形/長方形 27"/>
          <p:cNvSpPr>
            <a:spLocks noChangeAspect="1"/>
          </p:cNvSpPr>
          <p:nvPr/>
        </p:nvSpPr>
        <p:spPr>
          <a:xfrm>
            <a:off x="5901063" y="1725347"/>
            <a:ext cx="469635" cy="18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381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700" dirty="0">
                <a:solidFill>
                  <a:schemeClr val="tx1"/>
                </a:solidFill>
              </a:rPr>
              <a:t>Restart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29" name="正方形/長方形 28"/>
          <p:cNvSpPr>
            <a:spLocks noChangeAspect="1"/>
          </p:cNvSpPr>
          <p:nvPr/>
        </p:nvSpPr>
        <p:spPr>
          <a:xfrm>
            <a:off x="5901062" y="1927399"/>
            <a:ext cx="469635" cy="18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381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00" dirty="0">
                <a:solidFill>
                  <a:schemeClr val="tx1"/>
                </a:solidFill>
              </a:rPr>
              <a:t>Shutdown</a:t>
            </a:r>
            <a:endParaRPr kumimoji="1" lang="ja-JP" altLang="en-US" sz="500" dirty="0">
              <a:solidFill>
                <a:schemeClr val="tx1"/>
              </a:solidFill>
            </a:endParaRPr>
          </a:p>
        </p:txBody>
      </p:sp>
      <p:sp>
        <p:nvSpPr>
          <p:cNvPr id="30" name="正方形/長方形 29"/>
          <p:cNvSpPr>
            <a:spLocks noChangeAspect="1"/>
          </p:cNvSpPr>
          <p:nvPr/>
        </p:nvSpPr>
        <p:spPr>
          <a:xfrm>
            <a:off x="5901064" y="1527780"/>
            <a:ext cx="469635" cy="18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381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00" dirty="0">
                <a:solidFill>
                  <a:schemeClr val="tx1"/>
                </a:solidFill>
              </a:rPr>
              <a:t>Configure</a:t>
            </a:r>
            <a:endParaRPr kumimoji="1" lang="ja-JP" altLang="en-US" sz="500" dirty="0">
              <a:solidFill>
                <a:schemeClr val="tx1"/>
              </a:solidFill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5905" y="2187539"/>
            <a:ext cx="4838095" cy="4123809"/>
          </a:xfrm>
          <a:prstGeom prst="rect">
            <a:avLst/>
          </a:prstGeom>
        </p:spPr>
      </p:pic>
      <p:sp>
        <p:nvSpPr>
          <p:cNvPr id="31" name="正方形/長方形 30"/>
          <p:cNvSpPr/>
          <p:nvPr/>
        </p:nvSpPr>
        <p:spPr>
          <a:xfrm>
            <a:off x="5002067" y="3447997"/>
            <a:ext cx="4106487" cy="1716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" h="381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287747" y="3434931"/>
            <a:ext cx="66075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/>
              <a:t>Language:</a:t>
            </a:r>
            <a:endParaRPr kumimoji="1" lang="ja-JP" altLang="en-US" sz="900" dirty="0"/>
          </a:p>
        </p:txBody>
      </p:sp>
      <p:sp>
        <p:nvSpPr>
          <p:cNvPr id="34" name="正方形/長方形 33"/>
          <p:cNvSpPr/>
          <p:nvPr/>
        </p:nvSpPr>
        <p:spPr>
          <a:xfrm>
            <a:off x="8947469" y="3447997"/>
            <a:ext cx="152400" cy="17185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▼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5035319" y="3196843"/>
            <a:ext cx="625086" cy="151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002067" y="3158006"/>
            <a:ext cx="130837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err="1"/>
              <a:t>ConsoleIn</a:t>
            </a:r>
            <a:r>
              <a:rPr kumimoji="1" lang="en-US" altLang="ja-JP" sz="1000" dirty="0"/>
              <a:t> (C++_vc14)</a:t>
            </a:r>
            <a:endParaRPr kumimoji="1" lang="ja-JP" altLang="en-US" sz="10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002067" y="3419542"/>
            <a:ext cx="4571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err="1"/>
              <a:t>Hoge</a:t>
            </a:r>
            <a:endParaRPr kumimoji="1" lang="ja-JP" altLang="en-US" sz="1000" dirty="0"/>
          </a:p>
        </p:txBody>
      </p:sp>
      <p:sp>
        <p:nvSpPr>
          <p:cNvPr id="38" name="四角形: 角を丸くする 37"/>
          <p:cNvSpPr/>
          <p:nvPr/>
        </p:nvSpPr>
        <p:spPr>
          <a:xfrm>
            <a:off x="5836054" y="1286264"/>
            <a:ext cx="648393" cy="261746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矢印: 右 38"/>
          <p:cNvSpPr/>
          <p:nvPr/>
        </p:nvSpPr>
        <p:spPr>
          <a:xfrm rot="3823152">
            <a:off x="6169058" y="1938758"/>
            <a:ext cx="1165129" cy="27432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5004041" y="3687742"/>
            <a:ext cx="4106487" cy="1716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" h="381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305905" y="3674676"/>
            <a:ext cx="63671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/>
              <a:t>Manager:</a:t>
            </a:r>
            <a:endParaRPr kumimoji="1" lang="ja-JP" altLang="en-US" sz="900" dirty="0"/>
          </a:p>
        </p:txBody>
      </p:sp>
      <p:sp>
        <p:nvSpPr>
          <p:cNvPr id="27" name="正方形/長方形 26"/>
          <p:cNvSpPr/>
          <p:nvPr/>
        </p:nvSpPr>
        <p:spPr>
          <a:xfrm>
            <a:off x="8949443" y="3687742"/>
            <a:ext cx="152400" cy="17185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▼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004041" y="3659287"/>
            <a:ext cx="4571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err="1"/>
              <a:t>Hoge</a:t>
            </a:r>
            <a:endParaRPr kumimoji="1" lang="ja-JP" altLang="en-US" sz="10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240267" y="3312259"/>
            <a:ext cx="7232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/>
              <a:t>↑連動↓</a:t>
            </a:r>
            <a:endParaRPr kumimoji="1" lang="en-US" altLang="ja-JP" sz="1100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2068" y="3919455"/>
            <a:ext cx="3244828" cy="1883308"/>
          </a:xfrm>
          <a:prstGeom prst="rect">
            <a:avLst/>
          </a:prstGeom>
        </p:spPr>
      </p:pic>
      <p:sp>
        <p:nvSpPr>
          <p:cNvPr id="42" name="正方形/長方形 41"/>
          <p:cNvSpPr/>
          <p:nvPr/>
        </p:nvSpPr>
        <p:spPr>
          <a:xfrm>
            <a:off x="8354373" y="3918116"/>
            <a:ext cx="669296" cy="22065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381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</a:rPr>
              <a:t>Add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8360800" y="4187946"/>
            <a:ext cx="669296" cy="22065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381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</a:rPr>
              <a:t>Delete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12" name="吹き出し: 角を丸めた四角形 11"/>
          <p:cNvSpPr/>
          <p:nvPr/>
        </p:nvSpPr>
        <p:spPr>
          <a:xfrm>
            <a:off x="4592166" y="2495188"/>
            <a:ext cx="1892281" cy="450650"/>
          </a:xfrm>
          <a:prstGeom prst="wedgeRoundRectCallout">
            <a:avLst>
              <a:gd name="adj1" fmla="val 7391"/>
              <a:gd name="adj2" fmla="val 10559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 err="1"/>
              <a:t>get_loadable_module</a:t>
            </a:r>
            <a:r>
              <a:rPr kumimoji="1" lang="en-US" altLang="ja-JP" sz="1050" dirty="0"/>
              <a:t>()</a:t>
            </a:r>
            <a:r>
              <a:rPr kumimoji="1" lang="ja-JP" altLang="en-US" sz="1050" dirty="0"/>
              <a:t>から</a:t>
            </a:r>
          </a:p>
        </p:txBody>
      </p:sp>
    </p:spTree>
    <p:extLst>
      <p:ext uri="{BB962C8B-B14F-4D97-AF65-F5344CB8AC3E}">
        <p14:creationId xmlns:p14="http://schemas.microsoft.com/office/powerpoint/2010/main" val="2048265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1354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Create</a:t>
            </a:r>
            <a:r>
              <a:rPr kumimoji="1" lang="ja-JP" altLang="en-US" dirty="0"/>
              <a:t> </a:t>
            </a:r>
            <a:r>
              <a:rPr kumimoji="1" lang="en-US" altLang="ja-JP" dirty="0"/>
              <a:t>RTC</a:t>
            </a:r>
            <a:r>
              <a:rPr kumimoji="1" lang="ja-JP" altLang="en-US" dirty="0"/>
              <a:t>の起動パラメータ</a:t>
            </a:r>
          </a:p>
        </p:txBody>
      </p:sp>
      <p:sp>
        <p:nvSpPr>
          <p:cNvPr id="11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30058" y="2546683"/>
            <a:ext cx="4042596" cy="3630279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/>
              <a:t>Parameter</a:t>
            </a:r>
            <a:r>
              <a:rPr lang="ja-JP" altLang="en-US" dirty="0"/>
              <a:t>でセット可能なパラメータ</a:t>
            </a:r>
            <a:endParaRPr lang="en-US" altLang="ja-JP" dirty="0"/>
          </a:p>
          <a:p>
            <a:r>
              <a:rPr lang="ja-JP" altLang="en-US" dirty="0"/>
              <a:t>以下のパラメータをプルダウンで選択可能にする。</a:t>
            </a:r>
            <a:endParaRPr lang="en-US" altLang="ja-JP" dirty="0"/>
          </a:p>
          <a:p>
            <a:pPr marL="914400" lvl="1" indent="-457200">
              <a:buFont typeface="+mj-lt"/>
              <a:buAutoNum type="arabicPeriod"/>
            </a:pPr>
            <a:r>
              <a:rPr lang="en-US" altLang="ja-JP" dirty="0" err="1"/>
              <a:t>instance_name</a:t>
            </a:r>
            <a:endParaRPr lang="en-US" altLang="ja-JP" dirty="0"/>
          </a:p>
          <a:p>
            <a:pPr marL="914400" lvl="1" indent="-457200">
              <a:buFont typeface="+mj-lt"/>
              <a:buAutoNum type="arabicPeriod"/>
            </a:pPr>
            <a:r>
              <a:rPr kumimoji="1" lang="ja-JP" altLang="en-US" dirty="0"/>
              <a:t>対象</a:t>
            </a:r>
            <a:r>
              <a:rPr kumimoji="1" lang="en-US" altLang="ja-JP" dirty="0"/>
              <a:t>RTC</a:t>
            </a:r>
            <a:r>
              <a:rPr kumimoji="1" lang="ja-JP" altLang="en-US" dirty="0"/>
              <a:t>の</a:t>
            </a:r>
            <a:r>
              <a:rPr kumimoji="1" lang="en-US" altLang="ja-JP" dirty="0" err="1"/>
              <a:t>ModuleProfile</a:t>
            </a:r>
            <a:r>
              <a:rPr kumimoji="1" lang="en-US" altLang="ja-JP" dirty="0"/>
              <a:t> </a:t>
            </a:r>
            <a:r>
              <a:rPr kumimoji="1" lang="ja-JP" altLang="en-US" dirty="0"/>
              <a:t>の</a:t>
            </a:r>
            <a:r>
              <a:rPr kumimoji="1" lang="en-US" altLang="ja-JP" dirty="0"/>
              <a:t>Key-Value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ja-JP" dirty="0" err="1"/>
              <a:t>c</a:t>
            </a:r>
            <a:r>
              <a:rPr kumimoji="1" lang="en-US" altLang="ja-JP" dirty="0" err="1"/>
              <a:t>onf.__widget</a:t>
            </a:r>
            <a:r>
              <a:rPr kumimoji="1" lang="en-US" altLang="ja-JP" dirty="0"/>
              <a:t>__.&lt;key&gt;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ja-JP" dirty="0" err="1"/>
              <a:t>conf._constraints</a:t>
            </a:r>
            <a:r>
              <a:rPr lang="en-US" altLang="ja-JP" dirty="0"/>
              <a:t>__.&lt;key&gt;</a:t>
            </a:r>
          </a:p>
          <a:p>
            <a:endParaRPr kumimoji="1" lang="en-US" altLang="ja-JP" dirty="0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2654" y="1046481"/>
            <a:ext cx="4838095" cy="4123809"/>
          </a:xfrm>
          <a:prstGeom prst="rect">
            <a:avLst/>
          </a:prstGeom>
        </p:spPr>
      </p:pic>
      <p:sp>
        <p:nvSpPr>
          <p:cNvPr id="31" name="正方形/長方形 30"/>
          <p:cNvSpPr/>
          <p:nvPr/>
        </p:nvSpPr>
        <p:spPr>
          <a:xfrm>
            <a:off x="4968816" y="2306939"/>
            <a:ext cx="4106487" cy="1716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" h="381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254496" y="2293873"/>
            <a:ext cx="66075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/>
              <a:t>Language:</a:t>
            </a:r>
            <a:endParaRPr kumimoji="1" lang="ja-JP" altLang="en-US" sz="900" dirty="0"/>
          </a:p>
        </p:txBody>
      </p:sp>
      <p:sp>
        <p:nvSpPr>
          <p:cNvPr id="34" name="正方形/長方形 33"/>
          <p:cNvSpPr/>
          <p:nvPr/>
        </p:nvSpPr>
        <p:spPr>
          <a:xfrm>
            <a:off x="8914218" y="2306939"/>
            <a:ext cx="152400" cy="17185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▼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5002068" y="2055785"/>
            <a:ext cx="625086" cy="151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968816" y="2016948"/>
            <a:ext cx="130837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err="1"/>
              <a:t>ConsoleIn</a:t>
            </a:r>
            <a:r>
              <a:rPr kumimoji="1" lang="en-US" altLang="ja-JP" sz="1000" dirty="0"/>
              <a:t> (C++_vc14)</a:t>
            </a:r>
            <a:endParaRPr kumimoji="1" lang="ja-JP" altLang="en-US" sz="10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968816" y="2278484"/>
            <a:ext cx="4571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err="1"/>
              <a:t>Hoge</a:t>
            </a:r>
            <a:endParaRPr kumimoji="1" lang="ja-JP" altLang="en-US" sz="1000" dirty="0"/>
          </a:p>
        </p:txBody>
      </p:sp>
      <p:sp>
        <p:nvSpPr>
          <p:cNvPr id="25" name="正方形/長方形 24"/>
          <p:cNvSpPr/>
          <p:nvPr/>
        </p:nvSpPr>
        <p:spPr>
          <a:xfrm>
            <a:off x="4970790" y="2546684"/>
            <a:ext cx="4106487" cy="1716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" h="381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272654" y="2533618"/>
            <a:ext cx="63671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/>
              <a:t>Manager:</a:t>
            </a:r>
            <a:endParaRPr kumimoji="1" lang="ja-JP" altLang="en-US" sz="900" dirty="0"/>
          </a:p>
        </p:txBody>
      </p:sp>
      <p:sp>
        <p:nvSpPr>
          <p:cNvPr id="27" name="正方形/長方形 26"/>
          <p:cNvSpPr/>
          <p:nvPr/>
        </p:nvSpPr>
        <p:spPr>
          <a:xfrm>
            <a:off x="8916192" y="2546684"/>
            <a:ext cx="152400" cy="17185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▼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970790" y="2518229"/>
            <a:ext cx="4571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err="1"/>
              <a:t>Hoge</a:t>
            </a:r>
            <a:endParaRPr kumimoji="1" lang="ja-JP" altLang="en-US" sz="10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207016" y="2171201"/>
            <a:ext cx="7232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/>
              <a:t>↑連動↓</a:t>
            </a:r>
            <a:endParaRPr kumimoji="1" lang="en-US" altLang="ja-JP" sz="1100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8817" y="2778397"/>
            <a:ext cx="3244828" cy="1883308"/>
          </a:xfrm>
          <a:prstGeom prst="rect">
            <a:avLst/>
          </a:prstGeom>
        </p:spPr>
      </p:pic>
      <p:sp>
        <p:nvSpPr>
          <p:cNvPr id="42" name="正方形/長方形 41"/>
          <p:cNvSpPr/>
          <p:nvPr/>
        </p:nvSpPr>
        <p:spPr>
          <a:xfrm>
            <a:off x="8321122" y="2777058"/>
            <a:ext cx="669296" cy="22065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381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</a:rPr>
              <a:t>Add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8327549" y="3046888"/>
            <a:ext cx="669296" cy="22065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381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</a:rPr>
              <a:t>Delete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968816" y="2902605"/>
            <a:ext cx="2728579" cy="23083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ja-JP" altLang="en-US" sz="800" dirty="0"/>
              <a:t> "implementation_id", "ConfigSample",</a:t>
            </a:r>
          </a:p>
          <a:p>
            <a:r>
              <a:rPr lang="ja-JP" altLang="en-US" sz="800" dirty="0"/>
              <a:t>    "type_name",         "ConfigSample",</a:t>
            </a:r>
          </a:p>
          <a:p>
            <a:r>
              <a:rPr lang="ja-JP" altLang="en-US" sz="800" dirty="0"/>
              <a:t>    "description",       "Configuration example component",</a:t>
            </a:r>
          </a:p>
          <a:p>
            <a:r>
              <a:rPr lang="ja-JP" altLang="en-US" sz="800" dirty="0"/>
              <a:t>    "version",           "1.0",</a:t>
            </a:r>
          </a:p>
          <a:p>
            <a:r>
              <a:rPr lang="ja-JP" altLang="en-US" sz="800" dirty="0"/>
              <a:t>    "vendor",            "Noriaki Ando, AIST",</a:t>
            </a:r>
          </a:p>
          <a:p>
            <a:r>
              <a:rPr lang="ja-JP" altLang="en-US" sz="800" dirty="0"/>
              <a:t>    "category",          "example",</a:t>
            </a:r>
          </a:p>
          <a:p>
            <a:r>
              <a:rPr lang="ja-JP" altLang="en-US" sz="800" dirty="0"/>
              <a:t>    "activity_type",     "DataFlowComponent",</a:t>
            </a:r>
          </a:p>
          <a:p>
            <a:r>
              <a:rPr lang="ja-JP" altLang="en-US" sz="800" dirty="0"/>
              <a:t>    "max_instance",      "10",</a:t>
            </a:r>
          </a:p>
          <a:p>
            <a:r>
              <a:rPr lang="ja-JP" altLang="en-US" sz="800" dirty="0"/>
              <a:t>    "language",          "C++",</a:t>
            </a:r>
          </a:p>
          <a:p>
            <a:r>
              <a:rPr lang="ja-JP" altLang="en-US" sz="800" dirty="0"/>
              <a:t>    "lang_type",         "compile",</a:t>
            </a:r>
          </a:p>
          <a:p>
            <a:r>
              <a:rPr lang="ja-JP" altLang="en-US" sz="800" dirty="0"/>
              <a:t>    // Configuration variables</a:t>
            </a:r>
          </a:p>
          <a:p>
            <a:r>
              <a:rPr lang="ja-JP" altLang="en-US" sz="800" dirty="0"/>
              <a:t>    "conf.default.int_param0", "0",</a:t>
            </a:r>
          </a:p>
          <a:p>
            <a:r>
              <a:rPr lang="ja-JP" altLang="en-US" sz="800" dirty="0"/>
              <a:t>    "conf.default.int_param1", "1",</a:t>
            </a:r>
          </a:p>
          <a:p>
            <a:r>
              <a:rPr lang="ja-JP" altLang="en-US" sz="800" dirty="0"/>
              <a:t>    "conf.default.double_param0", "0.11",</a:t>
            </a:r>
          </a:p>
          <a:p>
            <a:r>
              <a:rPr lang="ja-JP" altLang="en-US" sz="800" dirty="0"/>
              <a:t>    "conf.default.double_param1", "9.9",</a:t>
            </a:r>
          </a:p>
          <a:p>
            <a:r>
              <a:rPr lang="ja-JP" altLang="en-US" sz="800" dirty="0"/>
              <a:t>    "conf.default.str_param0", "hoge",</a:t>
            </a:r>
          </a:p>
          <a:p>
            <a:r>
              <a:rPr lang="ja-JP" altLang="en-US" sz="800" dirty="0"/>
              <a:t>    "conf.default.str_param1", "dara",</a:t>
            </a:r>
          </a:p>
          <a:p>
            <a:r>
              <a:rPr lang="ja-JP" altLang="en-US" sz="800" dirty="0"/>
              <a:t>    "conf.default.vector_param0", "0.0,1.0,2.0,3.0,4.0",</a:t>
            </a:r>
          </a:p>
        </p:txBody>
      </p:sp>
    </p:spTree>
    <p:extLst>
      <p:ext uri="{BB962C8B-B14F-4D97-AF65-F5344CB8AC3E}">
        <p14:creationId xmlns:p14="http://schemas.microsoft.com/office/powerpoint/2010/main" val="3046786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1354"/>
          </a:xfrm>
        </p:spPr>
        <p:txBody>
          <a:bodyPr>
            <a:noAutofit/>
          </a:bodyPr>
          <a:lstStyle/>
          <a:p>
            <a:r>
              <a:rPr kumimoji="1" lang="en-US" altLang="ja-JP" sz="3600" dirty="0"/>
              <a:t>Configure Manager</a:t>
            </a:r>
            <a:r>
              <a:rPr kumimoji="1" lang="ja-JP" altLang="en-US" sz="3600" dirty="0"/>
              <a:t>ボタンとダイアログ</a:t>
            </a:r>
          </a:p>
        </p:txBody>
      </p:sp>
      <p:sp>
        <p:nvSpPr>
          <p:cNvPr id="11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30058" y="3404227"/>
            <a:ext cx="4042596" cy="2772736"/>
          </a:xfrm>
        </p:spPr>
        <p:txBody>
          <a:bodyPr>
            <a:normAutofit/>
          </a:bodyPr>
          <a:lstStyle/>
          <a:p>
            <a:endParaRPr kumimoji="1" lang="en-US" altLang="ja-JP" sz="1400" dirty="0"/>
          </a:p>
          <a:p>
            <a:r>
              <a:rPr lang="en-US" altLang="ja-JP" sz="1400" dirty="0"/>
              <a:t>Restart, Shutdown</a:t>
            </a:r>
            <a:r>
              <a:rPr lang="ja-JP" altLang="en-US" sz="1400" dirty="0"/>
              <a:t>ボタンは、</a:t>
            </a:r>
            <a:r>
              <a:rPr lang="en-US" altLang="ja-JP" sz="1400" dirty="0"/>
              <a:t>Managers</a:t>
            </a:r>
            <a:r>
              <a:rPr lang="ja-JP" altLang="en-US" sz="1400" dirty="0"/>
              <a:t>タブにて、</a:t>
            </a:r>
            <a:r>
              <a:rPr lang="en-US" altLang="ja-JP" sz="1400" dirty="0"/>
              <a:t>Master</a:t>
            </a:r>
            <a:r>
              <a:rPr lang="ja-JP" altLang="en-US" sz="1400" dirty="0"/>
              <a:t>または</a:t>
            </a:r>
            <a:r>
              <a:rPr lang="en-US" altLang="ja-JP" sz="1400" dirty="0"/>
              <a:t>Slave</a:t>
            </a:r>
            <a:r>
              <a:rPr lang="ja-JP" altLang="en-US" sz="1400" dirty="0"/>
              <a:t> </a:t>
            </a:r>
            <a:r>
              <a:rPr lang="en-US" altLang="ja-JP" sz="1400" dirty="0"/>
              <a:t>Manager</a:t>
            </a:r>
            <a:r>
              <a:rPr lang="ja-JP" altLang="en-US" sz="1400" dirty="0"/>
              <a:t>を選択時のみアクティブになる。</a:t>
            </a:r>
            <a:endParaRPr lang="en-US" altLang="ja-JP" sz="1400" dirty="0"/>
          </a:p>
          <a:p>
            <a:r>
              <a:rPr kumimoji="1" lang="ja-JP" altLang="en-US" sz="1400" dirty="0"/>
              <a:t>マネージャ選択して</a:t>
            </a:r>
            <a:r>
              <a:rPr lang="en-US" altLang="ja-JP" sz="1400" dirty="0"/>
              <a:t>Configure</a:t>
            </a:r>
            <a:r>
              <a:rPr lang="ja-JP" altLang="en-US" sz="1400" dirty="0"/>
              <a:t>ボタンを押すと、</a:t>
            </a:r>
            <a:r>
              <a:rPr lang="en-US" altLang="ja-JP" sz="1400" dirty="0"/>
              <a:t>Manager</a:t>
            </a:r>
            <a:r>
              <a:rPr lang="ja-JP" altLang="en-US" sz="1400" dirty="0"/>
              <a:t>のコンフィギュレーションダイアログを表示させる。</a:t>
            </a:r>
            <a:endParaRPr lang="en-US" altLang="ja-JP" sz="1400" dirty="0"/>
          </a:p>
          <a:p>
            <a:r>
              <a:rPr kumimoji="1" lang="en-US" altLang="ja-JP" sz="1400" dirty="0"/>
              <a:t>Configuration</a:t>
            </a:r>
            <a:r>
              <a:rPr kumimoji="1" lang="ja-JP" altLang="en-US" sz="1400" dirty="0"/>
              <a:t>セットがない、</a:t>
            </a:r>
            <a:r>
              <a:rPr kumimoji="1" lang="en-US" altLang="ja-JP" sz="1400" dirty="0"/>
              <a:t>Configuration</a:t>
            </a:r>
            <a:r>
              <a:rPr kumimoji="1" lang="ja-JP" altLang="en-US" sz="1400" dirty="0"/>
              <a:t> </a:t>
            </a:r>
            <a:r>
              <a:rPr kumimoji="1" lang="en-US" altLang="ja-JP" sz="1400" dirty="0"/>
              <a:t>Parameter</a:t>
            </a:r>
            <a:r>
              <a:rPr kumimoji="1" lang="ja-JP" altLang="en-US" sz="1400" dirty="0"/>
              <a:t>ダイアログと同じ</a:t>
            </a:r>
            <a:endParaRPr kumimoji="1" lang="en-US" altLang="ja-JP" sz="1400" dirty="0"/>
          </a:p>
          <a:p>
            <a:r>
              <a:rPr lang="ja-JP" altLang="en-US" sz="1400" dirty="0"/>
              <a:t>パラメータをセットできる。</a:t>
            </a:r>
            <a:endParaRPr kumimoji="1" lang="en-US" altLang="ja-JP" sz="1400" dirty="0"/>
          </a:p>
          <a:p>
            <a:pPr lvl="1"/>
            <a:endParaRPr kumimoji="1" lang="en-US" altLang="ja-JP" sz="1200" dirty="0"/>
          </a:p>
        </p:txBody>
      </p:sp>
      <p:grpSp>
        <p:nvGrpSpPr>
          <p:cNvPr id="13" name="グループ化 12"/>
          <p:cNvGrpSpPr>
            <a:grpSpLocks noChangeAspect="1"/>
          </p:cNvGrpSpPr>
          <p:nvPr/>
        </p:nvGrpSpPr>
        <p:grpSpPr>
          <a:xfrm>
            <a:off x="133906" y="1046481"/>
            <a:ext cx="6350541" cy="2160000"/>
            <a:chOff x="133905" y="1046481"/>
            <a:chExt cx="8876190" cy="3019048"/>
          </a:xfrm>
        </p:grpSpPr>
        <p:pic>
          <p:nvPicPr>
            <p:cNvPr id="3" name="図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3905" y="1046481"/>
              <a:ext cx="8876190" cy="3019048"/>
            </a:xfrm>
            <a:prstGeom prst="rect">
              <a:avLst/>
            </a:prstGeom>
          </p:spPr>
        </p:pic>
        <p:sp>
          <p:nvSpPr>
            <p:cNvPr id="18" name="正方形/長方形 17"/>
            <p:cNvSpPr/>
            <p:nvPr/>
          </p:nvSpPr>
          <p:spPr>
            <a:xfrm>
              <a:off x="268296" y="2009631"/>
              <a:ext cx="1148080" cy="25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381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600" dirty="0">
                  <a:solidFill>
                    <a:schemeClr val="tx1"/>
                  </a:solidFill>
                </a:rPr>
                <a:t>Managers</a:t>
              </a:r>
              <a:endParaRPr kumimoji="1" lang="ja-JP" altLang="en-US" sz="600" dirty="0">
                <a:solidFill>
                  <a:schemeClr val="tx1"/>
                </a:solidFill>
              </a:endParaRP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268296" y="1719196"/>
              <a:ext cx="1148080" cy="25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381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700" dirty="0">
                  <a:solidFill>
                    <a:schemeClr val="tx1"/>
                  </a:solidFill>
                </a:rPr>
                <a:t>RTC Instances</a:t>
              </a:r>
              <a:endParaRPr kumimoji="1" lang="ja-JP" altLang="en-US" sz="700" dirty="0">
                <a:solidFill>
                  <a:schemeClr val="tx1"/>
                </a:solidFill>
              </a:endParaRPr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268296" y="1428761"/>
              <a:ext cx="1148080" cy="25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381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600" dirty="0">
                  <a:solidFill>
                    <a:schemeClr val="tx1"/>
                  </a:solidFill>
                </a:rPr>
                <a:t>Loadable Modules</a:t>
              </a:r>
              <a:endParaRPr kumimoji="1" lang="ja-JP" altLang="en-US" sz="600" dirty="0">
                <a:solidFill>
                  <a:schemeClr val="tx1"/>
                </a:solidFill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268296" y="2300065"/>
              <a:ext cx="1148080" cy="252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600" dirty="0">
                  <a:solidFill>
                    <a:schemeClr val="bg1"/>
                  </a:solidFill>
                </a:rPr>
                <a:t>Shutdown</a:t>
              </a:r>
              <a:endParaRPr kumimoji="1" lang="ja-JP" altLang="en-US" sz="600" dirty="0">
                <a:solidFill>
                  <a:schemeClr val="bg1"/>
                </a:solidFill>
              </a:endParaRPr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268296" y="2590499"/>
              <a:ext cx="1148080" cy="252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600" dirty="0">
                  <a:solidFill>
                    <a:schemeClr val="bg1"/>
                  </a:solidFill>
                </a:rPr>
                <a:t>Restart</a:t>
              </a:r>
              <a:endParaRPr kumimoji="1" lang="ja-JP" altLang="en-US" sz="600" dirty="0">
                <a:solidFill>
                  <a:schemeClr val="bg1"/>
                </a:solidFill>
              </a:endParaRP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268296" y="2878696"/>
              <a:ext cx="1148080" cy="252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600" dirty="0">
                  <a:solidFill>
                    <a:schemeClr val="bg1"/>
                  </a:solidFill>
                </a:rPr>
                <a:t>Restart</a:t>
              </a:r>
              <a:endParaRPr kumimoji="1" lang="ja-JP" altLang="en-US" sz="600" dirty="0">
                <a:solidFill>
                  <a:schemeClr val="bg1"/>
                </a:solidFill>
              </a:endParaRPr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8194697" y="1440490"/>
              <a:ext cx="657489" cy="25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381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700" dirty="0">
                  <a:solidFill>
                    <a:schemeClr val="tx1"/>
                  </a:solidFill>
                </a:rPr>
                <a:t>Create</a:t>
              </a:r>
              <a:endParaRPr kumimoji="1" lang="ja-JP" altLang="en-US" sz="700" dirty="0">
                <a:solidFill>
                  <a:schemeClr val="tx1"/>
                </a:solidFill>
              </a:endParaRPr>
            </a:p>
          </p:txBody>
        </p:sp>
      </p:grpSp>
      <p:sp>
        <p:nvSpPr>
          <p:cNvPr id="28" name="正方形/長方形 27"/>
          <p:cNvSpPr>
            <a:spLocks noChangeAspect="1"/>
          </p:cNvSpPr>
          <p:nvPr/>
        </p:nvSpPr>
        <p:spPr>
          <a:xfrm>
            <a:off x="5901063" y="1725347"/>
            <a:ext cx="469635" cy="18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381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700" dirty="0">
                <a:solidFill>
                  <a:schemeClr val="tx1"/>
                </a:solidFill>
              </a:rPr>
              <a:t>Restart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29" name="正方形/長方形 28"/>
          <p:cNvSpPr>
            <a:spLocks noChangeAspect="1"/>
          </p:cNvSpPr>
          <p:nvPr/>
        </p:nvSpPr>
        <p:spPr>
          <a:xfrm>
            <a:off x="5901062" y="1927399"/>
            <a:ext cx="469635" cy="18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381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00" dirty="0">
                <a:solidFill>
                  <a:schemeClr val="tx1"/>
                </a:solidFill>
              </a:rPr>
              <a:t>Shutdown</a:t>
            </a:r>
            <a:endParaRPr kumimoji="1" lang="ja-JP" altLang="en-US" sz="500" dirty="0">
              <a:solidFill>
                <a:schemeClr val="tx1"/>
              </a:solidFill>
            </a:endParaRPr>
          </a:p>
        </p:txBody>
      </p:sp>
      <p:sp>
        <p:nvSpPr>
          <p:cNvPr id="30" name="正方形/長方形 29"/>
          <p:cNvSpPr>
            <a:spLocks noChangeAspect="1"/>
          </p:cNvSpPr>
          <p:nvPr/>
        </p:nvSpPr>
        <p:spPr>
          <a:xfrm>
            <a:off x="5901064" y="1527780"/>
            <a:ext cx="469635" cy="18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381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00" dirty="0">
                <a:solidFill>
                  <a:schemeClr val="tx1"/>
                </a:solidFill>
              </a:rPr>
              <a:t>Configure</a:t>
            </a:r>
            <a:endParaRPr kumimoji="1" lang="ja-JP" altLang="en-US" sz="500" dirty="0">
              <a:solidFill>
                <a:schemeClr val="tx1"/>
              </a:solidFill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5905" y="2187539"/>
            <a:ext cx="4838095" cy="4123809"/>
          </a:xfrm>
          <a:prstGeom prst="rect">
            <a:avLst/>
          </a:prstGeom>
        </p:spPr>
      </p:pic>
      <p:sp>
        <p:nvSpPr>
          <p:cNvPr id="32" name="テキスト ボックス 31"/>
          <p:cNvSpPr txBox="1"/>
          <p:nvPr/>
        </p:nvSpPr>
        <p:spPr>
          <a:xfrm>
            <a:off x="4526700" y="2208430"/>
            <a:ext cx="13051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/>
              <a:t>Manager</a:t>
            </a:r>
            <a:r>
              <a:rPr kumimoji="1" lang="ja-JP" altLang="en-US" sz="900" dirty="0"/>
              <a:t> </a:t>
            </a:r>
            <a:r>
              <a:rPr kumimoji="1" lang="en-US" altLang="ja-JP" sz="900" dirty="0"/>
              <a:t>Configuration</a:t>
            </a:r>
            <a:endParaRPr kumimoji="1" lang="ja-JP" altLang="en-US" sz="900" dirty="0"/>
          </a:p>
        </p:txBody>
      </p:sp>
      <p:sp>
        <p:nvSpPr>
          <p:cNvPr id="38" name="四角形: 角を丸くする 37"/>
          <p:cNvSpPr/>
          <p:nvPr/>
        </p:nvSpPr>
        <p:spPr>
          <a:xfrm>
            <a:off x="5836054" y="1474553"/>
            <a:ext cx="648393" cy="261746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矢印: 右 38"/>
          <p:cNvSpPr/>
          <p:nvPr/>
        </p:nvSpPr>
        <p:spPr>
          <a:xfrm rot="3823152">
            <a:off x="6169058" y="2127047"/>
            <a:ext cx="1165129" cy="27432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4182" y="3129478"/>
            <a:ext cx="4008389" cy="311338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72571" y="3129478"/>
            <a:ext cx="771429" cy="3181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019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1354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Restart</a:t>
            </a:r>
            <a:r>
              <a:rPr kumimoji="1" lang="ja-JP" altLang="en-US" dirty="0" err="1"/>
              <a:t>、</a:t>
            </a:r>
            <a:r>
              <a:rPr kumimoji="1" lang="en-US" altLang="ja-JP" dirty="0"/>
              <a:t>Shutdown</a:t>
            </a:r>
            <a:r>
              <a:rPr kumimoji="1" lang="ja-JP" altLang="en-US" dirty="0"/>
              <a:t>ボタン</a:t>
            </a:r>
          </a:p>
        </p:txBody>
      </p:sp>
      <p:sp>
        <p:nvSpPr>
          <p:cNvPr id="11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30057" y="3404227"/>
            <a:ext cx="8656247" cy="2772736"/>
          </a:xfrm>
        </p:spPr>
        <p:txBody>
          <a:bodyPr>
            <a:normAutofit fontScale="77500" lnSpcReduction="20000"/>
          </a:bodyPr>
          <a:lstStyle/>
          <a:p>
            <a:endParaRPr kumimoji="1" lang="en-US" altLang="ja-JP" dirty="0"/>
          </a:p>
          <a:p>
            <a:r>
              <a:rPr kumimoji="1" lang="en-US" altLang="ja-JP" dirty="0"/>
              <a:t>Restart, Shutdown</a:t>
            </a:r>
            <a:r>
              <a:rPr kumimoji="1" lang="ja-JP" altLang="en-US" dirty="0"/>
              <a:t>ボタンは、</a:t>
            </a:r>
            <a:r>
              <a:rPr kumimoji="1" lang="en-US" altLang="ja-JP" dirty="0"/>
              <a:t>Managers</a:t>
            </a:r>
            <a:r>
              <a:rPr kumimoji="1" lang="ja-JP" altLang="en-US" dirty="0"/>
              <a:t>タブにて、</a:t>
            </a:r>
            <a:r>
              <a:rPr kumimoji="1" lang="en-US" altLang="ja-JP" dirty="0"/>
              <a:t>Master</a:t>
            </a:r>
            <a:r>
              <a:rPr kumimoji="1" lang="ja-JP" altLang="en-US" dirty="0"/>
              <a:t>または</a:t>
            </a:r>
            <a:r>
              <a:rPr kumimoji="1" lang="en-US" altLang="ja-JP" dirty="0"/>
              <a:t>Slave</a:t>
            </a:r>
            <a:r>
              <a:rPr kumimoji="1" lang="ja-JP" altLang="en-US" dirty="0"/>
              <a:t> </a:t>
            </a:r>
            <a:r>
              <a:rPr kumimoji="1" lang="en-US" altLang="ja-JP" dirty="0"/>
              <a:t>Manager</a:t>
            </a:r>
            <a:r>
              <a:rPr kumimoji="1" lang="ja-JP" altLang="en-US" dirty="0"/>
              <a:t>を選択時のみアクティブになる。</a:t>
            </a:r>
            <a:endParaRPr kumimoji="1" lang="en-US" altLang="ja-JP" dirty="0"/>
          </a:p>
          <a:p>
            <a:r>
              <a:rPr kumimoji="1" lang="en-US" altLang="ja-JP" dirty="0"/>
              <a:t>Restart</a:t>
            </a:r>
            <a:r>
              <a:rPr kumimoji="1" lang="ja-JP" altLang="en-US" dirty="0"/>
              <a:t>ボタン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選択したマネージャをリスタート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Manager::restart()</a:t>
            </a:r>
            <a:r>
              <a:rPr kumimoji="1" lang="ja-JP" altLang="en-US" dirty="0"/>
              <a:t> 呼び出し</a:t>
            </a:r>
            <a:endParaRPr kumimoji="1" lang="en-US" altLang="ja-JP" dirty="0"/>
          </a:p>
          <a:p>
            <a:r>
              <a:rPr kumimoji="1" lang="en-US" altLang="ja-JP" dirty="0"/>
              <a:t>Shutdown</a:t>
            </a:r>
            <a:r>
              <a:rPr kumimoji="1" lang="ja-JP" altLang="en-US" dirty="0"/>
              <a:t>ボタン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選択しマネージャをシャットダウン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Manager::shutdown()</a:t>
            </a:r>
            <a:r>
              <a:rPr kumimoji="1" lang="ja-JP" altLang="en-US" dirty="0"/>
              <a:t> 呼び出し</a:t>
            </a:r>
            <a:endParaRPr kumimoji="1" lang="en-US" altLang="ja-JP" dirty="0"/>
          </a:p>
          <a:p>
            <a:pPr lvl="1"/>
            <a:endParaRPr kumimoji="1" lang="en-US" altLang="ja-JP" dirty="0"/>
          </a:p>
          <a:p>
            <a:pPr lvl="1"/>
            <a:endParaRPr kumimoji="1" lang="en-US" altLang="ja-JP" dirty="0"/>
          </a:p>
        </p:txBody>
      </p:sp>
      <p:grpSp>
        <p:nvGrpSpPr>
          <p:cNvPr id="13" name="グループ化 12"/>
          <p:cNvGrpSpPr>
            <a:grpSpLocks noChangeAspect="1"/>
          </p:cNvGrpSpPr>
          <p:nvPr/>
        </p:nvGrpSpPr>
        <p:grpSpPr>
          <a:xfrm>
            <a:off x="133906" y="1046481"/>
            <a:ext cx="6350541" cy="2160000"/>
            <a:chOff x="133905" y="1046481"/>
            <a:chExt cx="8876190" cy="3019048"/>
          </a:xfrm>
        </p:grpSpPr>
        <p:pic>
          <p:nvPicPr>
            <p:cNvPr id="3" name="図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3905" y="1046481"/>
              <a:ext cx="8876190" cy="3019048"/>
            </a:xfrm>
            <a:prstGeom prst="rect">
              <a:avLst/>
            </a:prstGeom>
          </p:spPr>
        </p:pic>
        <p:sp>
          <p:nvSpPr>
            <p:cNvPr id="18" name="正方形/長方形 17"/>
            <p:cNvSpPr/>
            <p:nvPr/>
          </p:nvSpPr>
          <p:spPr>
            <a:xfrm>
              <a:off x="268296" y="2009631"/>
              <a:ext cx="1148080" cy="25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381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600" dirty="0">
                  <a:solidFill>
                    <a:schemeClr val="tx1"/>
                  </a:solidFill>
                </a:rPr>
                <a:t>Managers</a:t>
              </a:r>
              <a:endParaRPr kumimoji="1" lang="ja-JP" altLang="en-US" sz="600" dirty="0">
                <a:solidFill>
                  <a:schemeClr val="tx1"/>
                </a:solidFill>
              </a:endParaRP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268296" y="1719196"/>
              <a:ext cx="1148080" cy="25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381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700" dirty="0">
                  <a:solidFill>
                    <a:schemeClr val="tx1"/>
                  </a:solidFill>
                </a:rPr>
                <a:t>RTC Instances</a:t>
              </a:r>
              <a:endParaRPr kumimoji="1" lang="ja-JP" altLang="en-US" sz="700" dirty="0">
                <a:solidFill>
                  <a:schemeClr val="tx1"/>
                </a:solidFill>
              </a:endParaRPr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268296" y="1428761"/>
              <a:ext cx="1148080" cy="25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381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600" dirty="0">
                  <a:solidFill>
                    <a:schemeClr val="tx1"/>
                  </a:solidFill>
                </a:rPr>
                <a:t>Loadable Modules</a:t>
              </a:r>
              <a:endParaRPr kumimoji="1" lang="ja-JP" altLang="en-US" sz="600" dirty="0">
                <a:solidFill>
                  <a:schemeClr val="tx1"/>
                </a:solidFill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268296" y="2300065"/>
              <a:ext cx="1148080" cy="252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600" dirty="0">
                  <a:solidFill>
                    <a:schemeClr val="bg1"/>
                  </a:solidFill>
                </a:rPr>
                <a:t>Shutdown</a:t>
              </a:r>
              <a:endParaRPr kumimoji="1" lang="ja-JP" altLang="en-US" sz="600" dirty="0">
                <a:solidFill>
                  <a:schemeClr val="bg1"/>
                </a:solidFill>
              </a:endParaRPr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268296" y="2590499"/>
              <a:ext cx="1148080" cy="252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600" dirty="0">
                  <a:solidFill>
                    <a:schemeClr val="bg1"/>
                  </a:solidFill>
                </a:rPr>
                <a:t>Restart</a:t>
              </a:r>
              <a:endParaRPr kumimoji="1" lang="ja-JP" altLang="en-US" sz="600" dirty="0">
                <a:solidFill>
                  <a:schemeClr val="bg1"/>
                </a:solidFill>
              </a:endParaRP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268296" y="2878696"/>
              <a:ext cx="1148080" cy="252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600" dirty="0">
                  <a:solidFill>
                    <a:schemeClr val="bg1"/>
                  </a:solidFill>
                </a:rPr>
                <a:t>Restart</a:t>
              </a:r>
              <a:endParaRPr kumimoji="1" lang="ja-JP" altLang="en-US" sz="600" dirty="0">
                <a:solidFill>
                  <a:schemeClr val="bg1"/>
                </a:solidFill>
              </a:endParaRPr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8194697" y="1440490"/>
              <a:ext cx="657489" cy="25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381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700" dirty="0">
                  <a:solidFill>
                    <a:schemeClr val="tx1"/>
                  </a:solidFill>
                </a:rPr>
                <a:t>Create</a:t>
              </a:r>
              <a:endParaRPr kumimoji="1" lang="ja-JP" altLang="en-US" sz="700" dirty="0">
                <a:solidFill>
                  <a:schemeClr val="tx1"/>
                </a:solidFill>
              </a:endParaRPr>
            </a:p>
          </p:txBody>
        </p:sp>
      </p:grpSp>
      <p:sp>
        <p:nvSpPr>
          <p:cNvPr id="28" name="正方形/長方形 27"/>
          <p:cNvSpPr>
            <a:spLocks noChangeAspect="1"/>
          </p:cNvSpPr>
          <p:nvPr/>
        </p:nvSpPr>
        <p:spPr>
          <a:xfrm>
            <a:off x="5901063" y="1725347"/>
            <a:ext cx="469635" cy="18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381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700" dirty="0">
                <a:solidFill>
                  <a:schemeClr val="tx1"/>
                </a:solidFill>
              </a:rPr>
              <a:t>Restart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29" name="正方形/長方形 28"/>
          <p:cNvSpPr>
            <a:spLocks noChangeAspect="1"/>
          </p:cNvSpPr>
          <p:nvPr/>
        </p:nvSpPr>
        <p:spPr>
          <a:xfrm>
            <a:off x="5901062" y="1927399"/>
            <a:ext cx="469635" cy="18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381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00" dirty="0">
                <a:solidFill>
                  <a:schemeClr val="tx1"/>
                </a:solidFill>
              </a:rPr>
              <a:t>Shutdown</a:t>
            </a:r>
            <a:endParaRPr kumimoji="1" lang="ja-JP" altLang="en-US" sz="500" dirty="0">
              <a:solidFill>
                <a:schemeClr val="tx1"/>
              </a:solidFill>
            </a:endParaRPr>
          </a:p>
        </p:txBody>
      </p:sp>
      <p:sp>
        <p:nvSpPr>
          <p:cNvPr id="30" name="正方形/長方形 29"/>
          <p:cNvSpPr>
            <a:spLocks noChangeAspect="1"/>
          </p:cNvSpPr>
          <p:nvPr/>
        </p:nvSpPr>
        <p:spPr>
          <a:xfrm>
            <a:off x="5901064" y="1527780"/>
            <a:ext cx="469635" cy="18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381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00" dirty="0">
                <a:solidFill>
                  <a:schemeClr val="tx1"/>
                </a:solidFill>
              </a:rPr>
              <a:t>Configure</a:t>
            </a:r>
            <a:endParaRPr kumimoji="1" lang="ja-JP" altLang="en-US" sz="500" dirty="0">
              <a:solidFill>
                <a:schemeClr val="tx1"/>
              </a:solidFill>
            </a:endParaRPr>
          </a:p>
        </p:txBody>
      </p:sp>
      <p:sp>
        <p:nvSpPr>
          <p:cNvPr id="38" name="四角形: 角を丸くする 37"/>
          <p:cNvSpPr/>
          <p:nvPr/>
        </p:nvSpPr>
        <p:spPr>
          <a:xfrm>
            <a:off x="5806518" y="1679412"/>
            <a:ext cx="648393" cy="261746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四角形: 角を丸くする 45"/>
          <p:cNvSpPr/>
          <p:nvPr/>
        </p:nvSpPr>
        <p:spPr>
          <a:xfrm>
            <a:off x="5814468" y="1899701"/>
            <a:ext cx="648393" cy="261746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1152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633</TotalTime>
  <Words>717</Words>
  <Application>Microsoft Office PowerPoint</Application>
  <PresentationFormat>画面に合わせる (4:3)</PresentationFormat>
  <Paragraphs>168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5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ユースケース</vt:lpstr>
      <vt:lpstr>全体</vt:lpstr>
      <vt:lpstr>Loadable Modulesタブ</vt:lpstr>
      <vt:lpstr>RTC Instancesタブ</vt:lpstr>
      <vt:lpstr>Slave Managersタブ</vt:lpstr>
      <vt:lpstr>Create RTCボタンとダイアログ</vt:lpstr>
      <vt:lpstr>Create RTCの起動パラメータ</vt:lpstr>
      <vt:lpstr>Configure Managerボタンとダイアログ</vt:lpstr>
      <vt:lpstr>Restart、Shutdownボタン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全体</dc:title>
  <dc:creator>安藤慶昭</dc:creator>
  <cp:lastModifiedBy>安藤慶昭</cp:lastModifiedBy>
  <cp:revision>16</cp:revision>
  <dcterms:created xsi:type="dcterms:W3CDTF">2017-05-25T06:12:50Z</dcterms:created>
  <dcterms:modified xsi:type="dcterms:W3CDTF">2017-05-25T17:05:26Z</dcterms:modified>
</cp:coreProperties>
</file>