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  <p:sldId id="257" r:id="rId3"/>
    <p:sldId id="262" r:id="rId4"/>
    <p:sldId id="258" r:id="rId5"/>
    <p:sldId id="265" r:id="rId6"/>
    <p:sldId id="267" r:id="rId7"/>
    <p:sldId id="268" r:id="rId8"/>
    <p:sldId id="269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675" autoAdjust="0"/>
    <p:restoredTop sz="94660"/>
  </p:normalViewPr>
  <p:slideViewPr>
    <p:cSldViewPr snapToGrid="0">
      <p:cViewPr varScale="1">
        <p:scale>
          <a:sx n="118" d="100"/>
          <a:sy n="118" d="100"/>
        </p:scale>
        <p:origin x="78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66F2F-5DF0-4341-ACEA-4010868FAD10}" type="datetimeFigureOut">
              <a:rPr kumimoji="1" lang="ja-JP" altLang="en-US" smtClean="0"/>
              <a:t>2017/5/26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441ED-A9D5-414B-AA26-7CE1F1B3036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108385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66F2F-5DF0-4341-ACEA-4010868FAD10}" type="datetimeFigureOut">
              <a:rPr kumimoji="1" lang="ja-JP" altLang="en-US" smtClean="0"/>
              <a:t>2017/5/26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441ED-A9D5-414B-AA26-7CE1F1B3036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493251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66F2F-5DF0-4341-ACEA-4010868FAD10}" type="datetimeFigureOut">
              <a:rPr kumimoji="1" lang="ja-JP" altLang="en-US" smtClean="0"/>
              <a:t>2017/5/26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441ED-A9D5-414B-AA26-7CE1F1B3036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877894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66F2F-5DF0-4341-ACEA-4010868FAD10}" type="datetimeFigureOut">
              <a:rPr kumimoji="1" lang="ja-JP" altLang="en-US" smtClean="0"/>
              <a:t>2017/5/26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441ED-A9D5-414B-AA26-7CE1F1B3036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904340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66F2F-5DF0-4341-ACEA-4010868FAD10}" type="datetimeFigureOut">
              <a:rPr kumimoji="1" lang="ja-JP" altLang="en-US" smtClean="0"/>
              <a:t>2017/5/26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441ED-A9D5-414B-AA26-7CE1F1B3036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439762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66F2F-5DF0-4341-ACEA-4010868FAD10}" type="datetimeFigureOut">
              <a:rPr kumimoji="1" lang="ja-JP" altLang="en-US" smtClean="0"/>
              <a:t>2017/5/26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441ED-A9D5-414B-AA26-7CE1F1B3036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04061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66F2F-5DF0-4341-ACEA-4010868FAD10}" type="datetimeFigureOut">
              <a:rPr kumimoji="1" lang="ja-JP" altLang="en-US" smtClean="0"/>
              <a:t>2017/5/26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441ED-A9D5-414B-AA26-7CE1F1B3036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56630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66F2F-5DF0-4341-ACEA-4010868FAD10}" type="datetimeFigureOut">
              <a:rPr kumimoji="1" lang="ja-JP" altLang="en-US" smtClean="0"/>
              <a:t>2017/5/26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441ED-A9D5-414B-AA26-7CE1F1B3036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875370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66F2F-5DF0-4341-ACEA-4010868FAD10}" type="datetimeFigureOut">
              <a:rPr kumimoji="1" lang="ja-JP" altLang="en-US" smtClean="0"/>
              <a:t>2017/5/26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441ED-A9D5-414B-AA26-7CE1F1B3036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167802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66F2F-5DF0-4341-ACEA-4010868FAD10}" type="datetimeFigureOut">
              <a:rPr kumimoji="1" lang="ja-JP" altLang="en-US" smtClean="0"/>
              <a:t>2017/5/26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441ED-A9D5-414B-AA26-7CE1F1B3036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00288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66F2F-5DF0-4341-ACEA-4010868FAD10}" type="datetimeFigureOut">
              <a:rPr kumimoji="1" lang="ja-JP" altLang="en-US" smtClean="0"/>
              <a:t>2017/5/26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441ED-A9D5-414B-AA26-7CE1F1B3036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129327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366F2F-5DF0-4341-ACEA-4010868FAD10}" type="datetimeFigureOut">
              <a:rPr kumimoji="1" lang="ja-JP" altLang="en-US" smtClean="0"/>
              <a:t>2017/5/26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3441ED-A9D5-414B-AA26-7CE1F1B3036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833246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569594"/>
          </a:xfrm>
        </p:spPr>
        <p:txBody>
          <a:bodyPr>
            <a:normAutofit fontScale="90000"/>
          </a:bodyPr>
          <a:lstStyle/>
          <a:p>
            <a:r>
              <a:rPr kumimoji="1" lang="ja-JP" altLang="en-US" dirty="0"/>
              <a:t>ユースケース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934721"/>
            <a:ext cx="7886700" cy="5242242"/>
          </a:xfrm>
        </p:spPr>
        <p:txBody>
          <a:bodyPr/>
          <a:lstStyle/>
          <a:p>
            <a:r>
              <a:rPr kumimoji="1" lang="ja-JP" altLang="en-US" dirty="0"/>
              <a:t>コンポーネントのリモート起動</a:t>
            </a:r>
            <a:endParaRPr kumimoji="1" lang="en-US" altLang="ja-JP" dirty="0"/>
          </a:p>
          <a:p>
            <a:pPr lvl="1"/>
            <a:r>
              <a:rPr lang="ja-JP" altLang="en-US" dirty="0"/>
              <a:t>ローダブルモジュールのリスト閲覧</a:t>
            </a:r>
            <a:endParaRPr lang="en-US" altLang="ja-JP" dirty="0"/>
          </a:p>
          <a:p>
            <a:pPr lvl="1"/>
            <a:r>
              <a:rPr lang="en-US" altLang="ja-JP" dirty="0"/>
              <a:t>RTC</a:t>
            </a:r>
            <a:r>
              <a:rPr lang="ja-JP" altLang="en-US" dirty="0"/>
              <a:t>プロファイルリストの閲覧</a:t>
            </a:r>
            <a:endParaRPr lang="en-US" altLang="ja-JP" dirty="0"/>
          </a:p>
          <a:p>
            <a:pPr lvl="1"/>
            <a:r>
              <a:rPr kumimoji="1" lang="ja-JP" altLang="en-US" dirty="0"/>
              <a:t>コンポーネントの起動</a:t>
            </a:r>
            <a:endParaRPr kumimoji="1" lang="en-US" altLang="ja-JP" dirty="0"/>
          </a:p>
          <a:p>
            <a:r>
              <a:rPr lang="en-US" altLang="ja-JP" dirty="0"/>
              <a:t>RTC</a:t>
            </a:r>
            <a:r>
              <a:rPr lang="ja-JP" altLang="en-US" dirty="0"/>
              <a:t>を配置するスレーブマネージャの検討</a:t>
            </a:r>
            <a:endParaRPr kumimoji="1" lang="en-US" altLang="ja-JP" dirty="0"/>
          </a:p>
          <a:p>
            <a:pPr lvl="1"/>
            <a:r>
              <a:rPr lang="ja-JP" altLang="en-US" dirty="0"/>
              <a:t>スレーブリストの閲覧</a:t>
            </a:r>
            <a:endParaRPr lang="en-US" altLang="ja-JP" dirty="0"/>
          </a:p>
          <a:p>
            <a:pPr lvl="1"/>
            <a:r>
              <a:rPr lang="ja-JP" altLang="en-US" dirty="0"/>
              <a:t>スレーブがサポートする言語等の情報取得</a:t>
            </a:r>
            <a:endParaRPr lang="en-US" altLang="ja-JP" dirty="0"/>
          </a:p>
          <a:p>
            <a:pPr lvl="1"/>
            <a:r>
              <a:rPr kumimoji="1" lang="ja-JP" altLang="en-US" dirty="0"/>
              <a:t>スレーブが管理する</a:t>
            </a:r>
            <a:r>
              <a:rPr kumimoji="1" lang="en-US" altLang="ja-JP" dirty="0"/>
              <a:t>RTC</a:t>
            </a:r>
            <a:r>
              <a:rPr kumimoji="1" lang="ja-JP" altLang="en-US" dirty="0"/>
              <a:t>のリスト</a:t>
            </a:r>
            <a:endParaRPr kumimoji="1" lang="en-US" altLang="ja-JP" dirty="0"/>
          </a:p>
          <a:p>
            <a:r>
              <a:rPr lang="ja-JP" altLang="en-US" dirty="0"/>
              <a:t>マネージャ情報の取得</a:t>
            </a:r>
            <a:endParaRPr lang="en-US" altLang="ja-JP" dirty="0"/>
          </a:p>
          <a:p>
            <a:pPr lvl="1"/>
            <a:r>
              <a:rPr kumimoji="1" lang="ja-JP" altLang="en-US" dirty="0"/>
              <a:t>マスターマネージャ</a:t>
            </a:r>
            <a:r>
              <a:rPr lang="ja-JP" altLang="en-US" dirty="0"/>
              <a:t>プロファイル</a:t>
            </a:r>
            <a:r>
              <a:rPr kumimoji="1" lang="ja-JP" altLang="en-US" dirty="0"/>
              <a:t>情報の取得</a:t>
            </a:r>
            <a:endParaRPr kumimoji="1" lang="en-US" altLang="ja-JP" dirty="0"/>
          </a:p>
          <a:p>
            <a:pPr lvl="1"/>
            <a:r>
              <a:rPr lang="ja-JP" altLang="en-US" dirty="0"/>
              <a:t>スレーブマネージャプロファイル情報の取得</a:t>
            </a:r>
            <a:endParaRPr kumimoji="1" lang="en-US" altLang="ja-JP" dirty="0"/>
          </a:p>
          <a:p>
            <a:endParaRPr kumimoji="1"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4610161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681354"/>
          </a:xfrm>
        </p:spPr>
        <p:txBody>
          <a:bodyPr>
            <a:normAutofit fontScale="90000"/>
          </a:bodyPr>
          <a:lstStyle/>
          <a:p>
            <a:r>
              <a:rPr kumimoji="1" lang="ja-JP" altLang="en-US" dirty="0"/>
              <a:t>全体</a:t>
            </a: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905" y="2092196"/>
            <a:ext cx="8876190" cy="3019048"/>
          </a:xfrm>
          <a:prstGeom prst="rect">
            <a:avLst/>
          </a:prstGeom>
        </p:spPr>
      </p:pic>
      <p:sp>
        <p:nvSpPr>
          <p:cNvPr id="5" name="正方形/長方形 4"/>
          <p:cNvSpPr/>
          <p:nvPr/>
        </p:nvSpPr>
        <p:spPr>
          <a:xfrm>
            <a:off x="284480" y="3071664"/>
            <a:ext cx="1148080" cy="252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381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000" dirty="0">
                <a:solidFill>
                  <a:schemeClr val="tx1"/>
                </a:solidFill>
              </a:rPr>
              <a:t>Managers</a:t>
            </a:r>
            <a:endParaRPr kumimoji="1" lang="ja-JP" altLang="en-US" sz="1000" dirty="0">
              <a:solidFill>
                <a:schemeClr val="tx1"/>
              </a:solidFill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8197231" y="2490794"/>
            <a:ext cx="657489" cy="252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381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050" dirty="0">
                <a:solidFill>
                  <a:schemeClr val="tx1"/>
                </a:solidFill>
              </a:rPr>
              <a:t>Create</a:t>
            </a:r>
            <a:endParaRPr kumimoji="1" lang="ja-JP" altLang="en-US" sz="1050" dirty="0">
              <a:solidFill>
                <a:schemeClr val="tx1"/>
              </a:solidFill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284480" y="2781229"/>
            <a:ext cx="1148080" cy="252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381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050" dirty="0">
                <a:solidFill>
                  <a:schemeClr val="tx1"/>
                </a:solidFill>
              </a:rPr>
              <a:t>RTC Instances</a:t>
            </a:r>
            <a:endParaRPr kumimoji="1" lang="ja-JP" altLang="en-US" sz="1050" dirty="0">
              <a:solidFill>
                <a:schemeClr val="tx1"/>
              </a:solidFill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284480" y="2490794"/>
            <a:ext cx="1148080" cy="252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381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000" dirty="0">
                <a:solidFill>
                  <a:schemeClr val="tx1"/>
                </a:solidFill>
              </a:rPr>
              <a:t>Loadable Modules</a:t>
            </a:r>
            <a:endParaRPr kumimoji="1" lang="ja-JP" altLang="en-US" sz="1000" dirty="0">
              <a:solidFill>
                <a:schemeClr val="tx1"/>
              </a:solidFill>
            </a:endParaRPr>
          </a:p>
        </p:txBody>
      </p:sp>
      <p:sp>
        <p:nvSpPr>
          <p:cNvPr id="10" name="正方形/長方形 9"/>
          <p:cNvSpPr/>
          <p:nvPr/>
        </p:nvSpPr>
        <p:spPr>
          <a:xfrm>
            <a:off x="284480" y="3362098"/>
            <a:ext cx="1148080" cy="252000"/>
          </a:xfrm>
          <a:prstGeom prst="rect">
            <a:avLst/>
          </a:prstGeom>
          <a:solidFill>
            <a:schemeClr val="bg1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000" dirty="0">
                <a:solidFill>
                  <a:schemeClr val="bg1"/>
                </a:solidFill>
              </a:rPr>
              <a:t>Shutdown</a:t>
            </a:r>
            <a:endParaRPr kumimoji="1" lang="ja-JP" altLang="en-US" sz="1000" dirty="0">
              <a:solidFill>
                <a:schemeClr val="bg1"/>
              </a:solidFill>
            </a:endParaRPr>
          </a:p>
        </p:txBody>
      </p:sp>
      <p:sp>
        <p:nvSpPr>
          <p:cNvPr id="11" name="正方形/長方形 10"/>
          <p:cNvSpPr/>
          <p:nvPr/>
        </p:nvSpPr>
        <p:spPr>
          <a:xfrm>
            <a:off x="284480" y="3652532"/>
            <a:ext cx="1148080" cy="252000"/>
          </a:xfrm>
          <a:prstGeom prst="rect">
            <a:avLst/>
          </a:prstGeom>
          <a:solidFill>
            <a:schemeClr val="bg1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000" dirty="0">
                <a:solidFill>
                  <a:schemeClr val="bg1"/>
                </a:solidFill>
              </a:rPr>
              <a:t>Restart</a:t>
            </a:r>
            <a:endParaRPr kumimoji="1" lang="ja-JP" altLang="en-US" sz="1000" dirty="0">
              <a:solidFill>
                <a:schemeClr val="bg1"/>
              </a:solidFill>
            </a:endParaRPr>
          </a:p>
        </p:txBody>
      </p:sp>
      <p:sp>
        <p:nvSpPr>
          <p:cNvPr id="12" name="正方形/長方形 11"/>
          <p:cNvSpPr/>
          <p:nvPr/>
        </p:nvSpPr>
        <p:spPr>
          <a:xfrm>
            <a:off x="284480" y="3940729"/>
            <a:ext cx="1148080" cy="252000"/>
          </a:xfrm>
          <a:prstGeom prst="rect">
            <a:avLst/>
          </a:prstGeom>
          <a:solidFill>
            <a:schemeClr val="bg1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000" dirty="0">
                <a:solidFill>
                  <a:schemeClr val="bg1"/>
                </a:solidFill>
              </a:rPr>
              <a:t>Restart</a:t>
            </a:r>
            <a:endParaRPr kumimoji="1" lang="ja-JP" altLang="en-US" sz="1000" dirty="0">
              <a:solidFill>
                <a:schemeClr val="bg1"/>
              </a:solidFill>
            </a:endParaRPr>
          </a:p>
        </p:txBody>
      </p:sp>
      <p:sp>
        <p:nvSpPr>
          <p:cNvPr id="13" name="正方形/長方形 12"/>
          <p:cNvSpPr/>
          <p:nvPr/>
        </p:nvSpPr>
        <p:spPr>
          <a:xfrm>
            <a:off x="8197231" y="3070237"/>
            <a:ext cx="657489" cy="252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381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050" dirty="0">
                <a:solidFill>
                  <a:schemeClr val="tx1"/>
                </a:solidFill>
              </a:rPr>
              <a:t>Restart</a:t>
            </a:r>
            <a:endParaRPr kumimoji="1" lang="ja-JP" altLang="en-US" sz="1050" dirty="0">
              <a:solidFill>
                <a:schemeClr val="tx1"/>
              </a:solidFill>
            </a:endParaRPr>
          </a:p>
        </p:txBody>
      </p:sp>
      <p:sp>
        <p:nvSpPr>
          <p:cNvPr id="14" name="正方形/長方形 13"/>
          <p:cNvSpPr/>
          <p:nvPr/>
        </p:nvSpPr>
        <p:spPr>
          <a:xfrm>
            <a:off x="8197231" y="3362898"/>
            <a:ext cx="657489" cy="252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381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900" dirty="0">
                <a:solidFill>
                  <a:schemeClr val="tx1"/>
                </a:solidFill>
              </a:rPr>
              <a:t>Shutdown</a:t>
            </a:r>
            <a:endParaRPr kumimoji="1" lang="ja-JP" altLang="en-US" sz="900" dirty="0">
              <a:solidFill>
                <a:schemeClr val="tx1"/>
              </a:solidFill>
            </a:endParaRPr>
          </a:p>
        </p:txBody>
      </p:sp>
      <p:sp>
        <p:nvSpPr>
          <p:cNvPr id="15" name="正方形/長方形 14"/>
          <p:cNvSpPr/>
          <p:nvPr/>
        </p:nvSpPr>
        <p:spPr>
          <a:xfrm>
            <a:off x="8197231" y="2773764"/>
            <a:ext cx="657489" cy="252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381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900" dirty="0">
                <a:solidFill>
                  <a:schemeClr val="tx1"/>
                </a:solidFill>
              </a:rPr>
              <a:t>Configure</a:t>
            </a:r>
            <a:endParaRPr kumimoji="1" lang="ja-JP" altLang="en-US" sz="9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42326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681354"/>
          </a:xfrm>
        </p:spPr>
        <p:txBody>
          <a:bodyPr>
            <a:normAutofit fontScale="90000"/>
          </a:bodyPr>
          <a:lstStyle/>
          <a:p>
            <a:r>
              <a:rPr kumimoji="1" lang="en-US" altLang="ja-JP" dirty="0"/>
              <a:t>Loadable</a:t>
            </a:r>
            <a:r>
              <a:rPr kumimoji="1" lang="ja-JP" altLang="en-US" dirty="0"/>
              <a:t> </a:t>
            </a:r>
            <a:r>
              <a:rPr kumimoji="1" lang="en-US" altLang="ja-JP" dirty="0"/>
              <a:t>Modules</a:t>
            </a:r>
            <a:r>
              <a:rPr kumimoji="1" lang="ja-JP" altLang="en-US" dirty="0"/>
              <a:t>タブ</a:t>
            </a:r>
          </a:p>
        </p:txBody>
      </p:sp>
      <p:sp>
        <p:nvSpPr>
          <p:cNvPr id="12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4103963"/>
            <a:ext cx="7886700" cy="2073000"/>
          </a:xfrm>
        </p:spPr>
        <p:txBody>
          <a:bodyPr>
            <a:normAutofit/>
          </a:bodyPr>
          <a:lstStyle/>
          <a:p>
            <a:r>
              <a:rPr kumimoji="1" lang="en-US" altLang="ja-JP" dirty="0"/>
              <a:t>Loadable Modules</a:t>
            </a:r>
            <a:r>
              <a:rPr kumimoji="1" lang="ja-JP" altLang="en-US" dirty="0"/>
              <a:t>ボタン押下</a:t>
            </a:r>
            <a:endParaRPr kumimoji="1" lang="en-US" altLang="ja-JP" dirty="0"/>
          </a:p>
          <a:p>
            <a:r>
              <a:rPr kumimoji="1" lang="en-US" altLang="ja-JP" dirty="0"/>
              <a:t>View</a:t>
            </a:r>
            <a:r>
              <a:rPr kumimoji="1" lang="ja-JP" altLang="en-US" dirty="0"/>
              <a:t>中央にローダブルモジュールリストを表示</a:t>
            </a:r>
            <a:endParaRPr kumimoji="1" lang="en-US" altLang="ja-JP" dirty="0"/>
          </a:p>
          <a:p>
            <a:pPr lvl="1"/>
            <a:r>
              <a:rPr kumimoji="1" lang="ja-JP" altLang="en-US" dirty="0"/>
              <a:t>ローダブルモジュールの一つをクリックすると、右</a:t>
            </a:r>
            <a:r>
              <a:rPr kumimoji="1" lang="en-US" altLang="ja-JP" dirty="0"/>
              <a:t>View</a:t>
            </a:r>
            <a:r>
              <a:rPr kumimoji="1" lang="ja-JP" altLang="en-US" dirty="0"/>
              <a:t>に</a:t>
            </a:r>
            <a:r>
              <a:rPr kumimoji="1" lang="en-US" altLang="ja-JP" dirty="0" err="1"/>
              <a:t>ModuleProfile</a:t>
            </a:r>
            <a:r>
              <a:rPr kumimoji="1" lang="ja-JP" altLang="en-US" dirty="0"/>
              <a:t>を表示</a:t>
            </a:r>
            <a:endParaRPr kumimoji="1" lang="en-US" altLang="ja-JP" dirty="0"/>
          </a:p>
          <a:p>
            <a:pPr lvl="1"/>
            <a:endParaRPr kumimoji="1" lang="en-US" altLang="ja-JP" dirty="0"/>
          </a:p>
          <a:p>
            <a:pPr lvl="1"/>
            <a:endParaRPr kumimoji="1" lang="en-US" altLang="ja-JP" dirty="0"/>
          </a:p>
        </p:txBody>
      </p:sp>
      <p:pic>
        <p:nvPicPr>
          <p:cNvPr id="13" name="図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3745" y="1065698"/>
            <a:ext cx="8876190" cy="3019048"/>
          </a:xfrm>
          <a:prstGeom prst="rect">
            <a:avLst/>
          </a:prstGeom>
        </p:spPr>
      </p:pic>
      <p:sp>
        <p:nvSpPr>
          <p:cNvPr id="22" name="正方形/長方形 21"/>
          <p:cNvSpPr/>
          <p:nvPr/>
        </p:nvSpPr>
        <p:spPr>
          <a:xfrm>
            <a:off x="268296" y="2009631"/>
            <a:ext cx="1148080" cy="252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381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000" dirty="0">
                <a:solidFill>
                  <a:schemeClr val="tx1"/>
                </a:solidFill>
              </a:rPr>
              <a:t>Managers</a:t>
            </a:r>
            <a:endParaRPr kumimoji="1" lang="ja-JP" altLang="en-US" sz="1000" dirty="0">
              <a:solidFill>
                <a:schemeClr val="tx1"/>
              </a:solidFill>
            </a:endParaRPr>
          </a:p>
        </p:txBody>
      </p:sp>
      <p:sp>
        <p:nvSpPr>
          <p:cNvPr id="23" name="正方形/長方形 22"/>
          <p:cNvSpPr/>
          <p:nvPr/>
        </p:nvSpPr>
        <p:spPr>
          <a:xfrm>
            <a:off x="268296" y="1719196"/>
            <a:ext cx="1148080" cy="252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381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050" dirty="0">
                <a:solidFill>
                  <a:schemeClr val="tx1"/>
                </a:solidFill>
              </a:rPr>
              <a:t>RTC Instances</a:t>
            </a:r>
            <a:endParaRPr kumimoji="1" lang="ja-JP" altLang="en-US" sz="1050" dirty="0">
              <a:solidFill>
                <a:schemeClr val="tx1"/>
              </a:solidFill>
            </a:endParaRPr>
          </a:p>
        </p:txBody>
      </p:sp>
      <p:sp>
        <p:nvSpPr>
          <p:cNvPr id="24" name="正方形/長方形 23"/>
          <p:cNvSpPr/>
          <p:nvPr/>
        </p:nvSpPr>
        <p:spPr>
          <a:xfrm>
            <a:off x="268296" y="1428761"/>
            <a:ext cx="1148080" cy="252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381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000" dirty="0">
                <a:solidFill>
                  <a:schemeClr val="tx1"/>
                </a:solidFill>
              </a:rPr>
              <a:t>Loadable Modules</a:t>
            </a:r>
            <a:endParaRPr kumimoji="1" lang="ja-JP" altLang="en-US" sz="1000" dirty="0">
              <a:solidFill>
                <a:schemeClr val="tx1"/>
              </a:solidFill>
            </a:endParaRPr>
          </a:p>
        </p:txBody>
      </p:sp>
      <p:sp>
        <p:nvSpPr>
          <p:cNvPr id="25" name="正方形/長方形 24"/>
          <p:cNvSpPr/>
          <p:nvPr/>
        </p:nvSpPr>
        <p:spPr>
          <a:xfrm>
            <a:off x="268296" y="2300065"/>
            <a:ext cx="1148080" cy="252000"/>
          </a:xfrm>
          <a:prstGeom prst="rect">
            <a:avLst/>
          </a:prstGeom>
          <a:solidFill>
            <a:schemeClr val="bg1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000" dirty="0">
                <a:solidFill>
                  <a:schemeClr val="bg1"/>
                </a:solidFill>
              </a:rPr>
              <a:t>Shutdown</a:t>
            </a:r>
            <a:endParaRPr kumimoji="1" lang="ja-JP" altLang="en-US" sz="1000" dirty="0">
              <a:solidFill>
                <a:schemeClr val="bg1"/>
              </a:solidFill>
            </a:endParaRPr>
          </a:p>
        </p:txBody>
      </p:sp>
      <p:sp>
        <p:nvSpPr>
          <p:cNvPr id="26" name="正方形/長方形 25"/>
          <p:cNvSpPr/>
          <p:nvPr/>
        </p:nvSpPr>
        <p:spPr>
          <a:xfrm>
            <a:off x="268296" y="2590499"/>
            <a:ext cx="1148080" cy="252000"/>
          </a:xfrm>
          <a:prstGeom prst="rect">
            <a:avLst/>
          </a:prstGeom>
          <a:solidFill>
            <a:schemeClr val="bg1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000" dirty="0">
                <a:solidFill>
                  <a:schemeClr val="bg1"/>
                </a:solidFill>
              </a:rPr>
              <a:t>Restart</a:t>
            </a:r>
            <a:endParaRPr kumimoji="1" lang="ja-JP" altLang="en-US" sz="1000" dirty="0">
              <a:solidFill>
                <a:schemeClr val="bg1"/>
              </a:solidFill>
            </a:endParaRPr>
          </a:p>
        </p:txBody>
      </p:sp>
      <p:sp>
        <p:nvSpPr>
          <p:cNvPr id="27" name="正方形/長方形 26"/>
          <p:cNvSpPr/>
          <p:nvPr/>
        </p:nvSpPr>
        <p:spPr>
          <a:xfrm>
            <a:off x="268296" y="2878696"/>
            <a:ext cx="1148080" cy="252000"/>
          </a:xfrm>
          <a:prstGeom prst="rect">
            <a:avLst/>
          </a:prstGeom>
          <a:solidFill>
            <a:schemeClr val="bg1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000" dirty="0">
                <a:solidFill>
                  <a:schemeClr val="bg1"/>
                </a:solidFill>
              </a:rPr>
              <a:t>Restart</a:t>
            </a:r>
            <a:endParaRPr kumimoji="1" lang="ja-JP" altLang="en-US" sz="1000" dirty="0">
              <a:solidFill>
                <a:schemeClr val="bg1"/>
              </a:solidFill>
            </a:endParaRPr>
          </a:p>
        </p:txBody>
      </p:sp>
      <p:sp>
        <p:nvSpPr>
          <p:cNvPr id="28" name="四角形: 角を丸くする 27"/>
          <p:cNvSpPr/>
          <p:nvPr/>
        </p:nvSpPr>
        <p:spPr>
          <a:xfrm>
            <a:off x="191192" y="1363621"/>
            <a:ext cx="1296786" cy="382280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" name="矢印: 右 28"/>
          <p:cNvSpPr/>
          <p:nvPr/>
        </p:nvSpPr>
        <p:spPr>
          <a:xfrm rot="1979203">
            <a:off x="1440801" y="1713703"/>
            <a:ext cx="623455" cy="274320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2088681" y="2013710"/>
            <a:ext cx="3416320" cy="646331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kumimoji="1" lang="ja-JP" altLang="en-US" dirty="0"/>
              <a:t>ローダブルモジュールのリスト</a:t>
            </a:r>
            <a:endParaRPr kumimoji="1" lang="en-US" altLang="ja-JP" dirty="0"/>
          </a:p>
          <a:p>
            <a:r>
              <a:rPr kumimoji="1" lang="ja-JP" altLang="en-US" dirty="0"/>
              <a:t>（</a:t>
            </a:r>
            <a:r>
              <a:rPr kumimoji="1" lang="en-US" altLang="ja-JP" dirty="0"/>
              <a:t>Master</a:t>
            </a:r>
            <a:r>
              <a:rPr kumimoji="1" lang="ja-JP" altLang="en-US" dirty="0"/>
              <a:t> </a:t>
            </a:r>
            <a:r>
              <a:rPr kumimoji="1" lang="en-US" altLang="ja-JP" dirty="0"/>
              <a:t>Manager</a:t>
            </a:r>
            <a:r>
              <a:rPr kumimoji="1" lang="ja-JP" altLang="en-US" dirty="0"/>
              <a:t>が返す。）</a:t>
            </a:r>
          </a:p>
        </p:txBody>
      </p:sp>
      <p:sp>
        <p:nvSpPr>
          <p:cNvPr id="31" name="四角形: 角を丸くする 30"/>
          <p:cNvSpPr/>
          <p:nvPr/>
        </p:nvSpPr>
        <p:spPr>
          <a:xfrm>
            <a:off x="1487977" y="2967644"/>
            <a:ext cx="4017023" cy="163051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32" name="図 3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72075" y="0"/>
            <a:ext cx="2204964" cy="4402815"/>
          </a:xfrm>
          <a:prstGeom prst="rect">
            <a:avLst/>
          </a:prstGeom>
        </p:spPr>
      </p:pic>
      <p:sp>
        <p:nvSpPr>
          <p:cNvPr id="33" name="矢印: 右 32"/>
          <p:cNvSpPr/>
          <p:nvPr/>
        </p:nvSpPr>
        <p:spPr>
          <a:xfrm rot="20143350">
            <a:off x="5418632" y="2483502"/>
            <a:ext cx="1903777" cy="274320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6872075" y="1601521"/>
            <a:ext cx="2216761" cy="369332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err="1"/>
              <a:t>ModuleProfile</a:t>
            </a:r>
            <a:r>
              <a:rPr kumimoji="1" lang="ja-JP" altLang="en-US" dirty="0"/>
              <a:t>を表示</a:t>
            </a:r>
            <a:endParaRPr kumimoji="1"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6401971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681354"/>
          </a:xfrm>
        </p:spPr>
        <p:txBody>
          <a:bodyPr>
            <a:normAutofit fontScale="90000"/>
          </a:bodyPr>
          <a:lstStyle/>
          <a:p>
            <a:r>
              <a:rPr lang="en-US" altLang="ja-JP" dirty="0"/>
              <a:t>RTC Instances</a:t>
            </a:r>
            <a:r>
              <a:rPr lang="ja-JP" altLang="en-US" dirty="0"/>
              <a:t>タブ</a:t>
            </a:r>
            <a:endParaRPr kumimoji="1" lang="ja-JP" altLang="en-US" dirty="0"/>
          </a:p>
        </p:txBody>
      </p:sp>
      <p:pic>
        <p:nvPicPr>
          <p:cNvPr id="12" name="図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905" y="1046481"/>
            <a:ext cx="8876190" cy="3019048"/>
          </a:xfrm>
          <a:prstGeom prst="rect">
            <a:avLst/>
          </a:prstGeom>
        </p:spPr>
      </p:pic>
      <p:sp>
        <p:nvSpPr>
          <p:cNvPr id="19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4103963"/>
            <a:ext cx="7886700" cy="2073000"/>
          </a:xfrm>
        </p:spPr>
        <p:txBody>
          <a:bodyPr>
            <a:normAutofit fontScale="92500" lnSpcReduction="10000"/>
          </a:bodyPr>
          <a:lstStyle/>
          <a:p>
            <a:r>
              <a:rPr kumimoji="1" lang="en-US" altLang="ja-JP" dirty="0"/>
              <a:t>RTC </a:t>
            </a:r>
            <a:r>
              <a:rPr lang="en-US" altLang="ja-JP" dirty="0"/>
              <a:t>Instances</a:t>
            </a:r>
            <a:r>
              <a:rPr lang="ja-JP" altLang="en-US" dirty="0"/>
              <a:t>ボタンを押下</a:t>
            </a:r>
            <a:endParaRPr lang="en-US" altLang="ja-JP" dirty="0"/>
          </a:p>
          <a:p>
            <a:r>
              <a:rPr kumimoji="1" lang="en-US" altLang="ja-JP" dirty="0"/>
              <a:t>View</a:t>
            </a:r>
            <a:r>
              <a:rPr kumimoji="1" lang="ja-JP" altLang="en-US" dirty="0"/>
              <a:t>中央に</a:t>
            </a:r>
            <a:r>
              <a:rPr kumimoji="1" lang="en-US" altLang="ja-JP" dirty="0"/>
              <a:t>RTC</a:t>
            </a:r>
            <a:r>
              <a:rPr kumimoji="1" lang="ja-JP" altLang="en-US" dirty="0"/>
              <a:t>インスタンス名</a:t>
            </a:r>
            <a:r>
              <a:rPr kumimoji="1" lang="en-US" altLang="ja-JP" dirty="0"/>
              <a:t>|</a:t>
            </a:r>
            <a:r>
              <a:rPr kumimoji="1" lang="ja-JP" altLang="en-US" dirty="0"/>
              <a:t>マネージャ名 で表示</a:t>
            </a:r>
            <a:endParaRPr kumimoji="1" lang="en-US" altLang="ja-JP" dirty="0"/>
          </a:p>
          <a:p>
            <a:r>
              <a:rPr kumimoji="1" lang="ja-JP" altLang="en-US" dirty="0"/>
              <a:t>一つをクリックすると、右の</a:t>
            </a:r>
            <a:r>
              <a:rPr kumimoji="1" lang="en-US" altLang="ja-JP" dirty="0"/>
              <a:t>View</a:t>
            </a:r>
            <a:r>
              <a:rPr kumimoji="1" lang="ja-JP" altLang="en-US" dirty="0"/>
              <a:t>の</a:t>
            </a:r>
            <a:r>
              <a:rPr kumimoji="1" lang="en-US" altLang="ja-JP" dirty="0"/>
              <a:t>RTC</a:t>
            </a:r>
            <a:r>
              <a:rPr kumimoji="1" lang="ja-JP" altLang="en-US" dirty="0"/>
              <a:t>のプロファイルを表示</a:t>
            </a:r>
            <a:endParaRPr kumimoji="1" lang="en-US" altLang="ja-JP" dirty="0"/>
          </a:p>
          <a:p>
            <a:pPr lvl="1"/>
            <a:endParaRPr kumimoji="1" lang="en-US" altLang="ja-JP" dirty="0"/>
          </a:p>
        </p:txBody>
      </p:sp>
      <p:sp>
        <p:nvSpPr>
          <p:cNvPr id="22" name="正方形/長方形 21"/>
          <p:cNvSpPr/>
          <p:nvPr/>
        </p:nvSpPr>
        <p:spPr>
          <a:xfrm>
            <a:off x="268296" y="2009631"/>
            <a:ext cx="1148080" cy="252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381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000" dirty="0">
                <a:solidFill>
                  <a:schemeClr val="tx1"/>
                </a:solidFill>
              </a:rPr>
              <a:t>Managers</a:t>
            </a:r>
            <a:endParaRPr kumimoji="1" lang="ja-JP" altLang="en-US" sz="1000" dirty="0">
              <a:solidFill>
                <a:schemeClr val="tx1"/>
              </a:solidFill>
            </a:endParaRPr>
          </a:p>
        </p:txBody>
      </p:sp>
      <p:sp>
        <p:nvSpPr>
          <p:cNvPr id="23" name="正方形/長方形 22"/>
          <p:cNvSpPr/>
          <p:nvPr/>
        </p:nvSpPr>
        <p:spPr>
          <a:xfrm>
            <a:off x="268296" y="1719196"/>
            <a:ext cx="1148080" cy="252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381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050" dirty="0">
                <a:solidFill>
                  <a:schemeClr val="tx1"/>
                </a:solidFill>
              </a:rPr>
              <a:t>RTC Instances</a:t>
            </a:r>
            <a:endParaRPr kumimoji="1" lang="ja-JP" altLang="en-US" sz="1050" dirty="0">
              <a:solidFill>
                <a:schemeClr val="tx1"/>
              </a:solidFill>
            </a:endParaRPr>
          </a:p>
        </p:txBody>
      </p:sp>
      <p:sp>
        <p:nvSpPr>
          <p:cNvPr id="24" name="正方形/長方形 23"/>
          <p:cNvSpPr/>
          <p:nvPr/>
        </p:nvSpPr>
        <p:spPr>
          <a:xfrm>
            <a:off x="268296" y="1428761"/>
            <a:ext cx="1148080" cy="252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381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000" dirty="0">
                <a:solidFill>
                  <a:schemeClr val="tx1"/>
                </a:solidFill>
              </a:rPr>
              <a:t>Loadable Modules</a:t>
            </a:r>
            <a:endParaRPr kumimoji="1" lang="ja-JP" altLang="en-US" sz="1000" dirty="0">
              <a:solidFill>
                <a:schemeClr val="tx1"/>
              </a:solidFill>
            </a:endParaRPr>
          </a:p>
        </p:txBody>
      </p:sp>
      <p:sp>
        <p:nvSpPr>
          <p:cNvPr id="25" name="正方形/長方形 24"/>
          <p:cNvSpPr/>
          <p:nvPr/>
        </p:nvSpPr>
        <p:spPr>
          <a:xfrm>
            <a:off x="268296" y="2300065"/>
            <a:ext cx="1148080" cy="252000"/>
          </a:xfrm>
          <a:prstGeom prst="rect">
            <a:avLst/>
          </a:prstGeom>
          <a:solidFill>
            <a:schemeClr val="bg1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000" dirty="0">
                <a:solidFill>
                  <a:schemeClr val="bg1"/>
                </a:solidFill>
              </a:rPr>
              <a:t>Shutdown</a:t>
            </a:r>
            <a:endParaRPr kumimoji="1" lang="ja-JP" altLang="en-US" sz="1000" dirty="0">
              <a:solidFill>
                <a:schemeClr val="bg1"/>
              </a:solidFill>
            </a:endParaRPr>
          </a:p>
        </p:txBody>
      </p:sp>
      <p:sp>
        <p:nvSpPr>
          <p:cNvPr id="26" name="正方形/長方形 25"/>
          <p:cNvSpPr/>
          <p:nvPr/>
        </p:nvSpPr>
        <p:spPr>
          <a:xfrm>
            <a:off x="268296" y="2590499"/>
            <a:ext cx="1148080" cy="252000"/>
          </a:xfrm>
          <a:prstGeom prst="rect">
            <a:avLst/>
          </a:prstGeom>
          <a:solidFill>
            <a:schemeClr val="bg1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000" dirty="0">
                <a:solidFill>
                  <a:schemeClr val="bg1"/>
                </a:solidFill>
              </a:rPr>
              <a:t>Restart</a:t>
            </a:r>
            <a:endParaRPr kumimoji="1" lang="ja-JP" altLang="en-US" sz="1000" dirty="0">
              <a:solidFill>
                <a:schemeClr val="bg1"/>
              </a:solidFill>
            </a:endParaRPr>
          </a:p>
        </p:txBody>
      </p:sp>
      <p:sp>
        <p:nvSpPr>
          <p:cNvPr id="27" name="正方形/長方形 26"/>
          <p:cNvSpPr/>
          <p:nvPr/>
        </p:nvSpPr>
        <p:spPr>
          <a:xfrm>
            <a:off x="268296" y="2878696"/>
            <a:ext cx="1148080" cy="252000"/>
          </a:xfrm>
          <a:prstGeom prst="rect">
            <a:avLst/>
          </a:prstGeom>
          <a:solidFill>
            <a:schemeClr val="bg1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000" dirty="0">
                <a:solidFill>
                  <a:schemeClr val="bg1"/>
                </a:solidFill>
              </a:rPr>
              <a:t>Restart</a:t>
            </a:r>
            <a:endParaRPr kumimoji="1" lang="ja-JP" altLang="en-US" sz="1000" dirty="0">
              <a:solidFill>
                <a:schemeClr val="bg1"/>
              </a:solidFill>
            </a:endParaRPr>
          </a:p>
        </p:txBody>
      </p:sp>
      <p:sp>
        <p:nvSpPr>
          <p:cNvPr id="28" name="四角形: 角を丸くする 27"/>
          <p:cNvSpPr/>
          <p:nvPr/>
        </p:nvSpPr>
        <p:spPr>
          <a:xfrm>
            <a:off x="193943" y="1626955"/>
            <a:ext cx="1296786" cy="382280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" name="矢印: 右 28"/>
          <p:cNvSpPr/>
          <p:nvPr/>
        </p:nvSpPr>
        <p:spPr>
          <a:xfrm rot="1979203">
            <a:off x="1440801" y="1908271"/>
            <a:ext cx="623455" cy="274320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2088681" y="2013710"/>
            <a:ext cx="4403193" cy="92333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kumimoji="1" lang="ja-JP" altLang="en-US" dirty="0"/>
              <a:t>配下の</a:t>
            </a:r>
            <a:r>
              <a:rPr kumimoji="1" lang="en-US" altLang="ja-JP" dirty="0"/>
              <a:t>RTC</a:t>
            </a:r>
            <a:r>
              <a:rPr kumimoji="1" lang="ja-JP" altLang="en-US" dirty="0"/>
              <a:t>リスト</a:t>
            </a:r>
            <a:endParaRPr kumimoji="1" lang="en-US" altLang="ja-JP" dirty="0"/>
          </a:p>
          <a:p>
            <a:r>
              <a:rPr kumimoji="1" lang="en-US" altLang="ja-JP" dirty="0"/>
              <a:t>[RTC</a:t>
            </a:r>
            <a:r>
              <a:rPr kumimoji="1" lang="ja-JP" altLang="en-US" dirty="0"/>
              <a:t>インスタンス名</a:t>
            </a:r>
            <a:r>
              <a:rPr kumimoji="1" lang="en-US" altLang="ja-JP" dirty="0"/>
              <a:t>] | [Slave manager</a:t>
            </a:r>
            <a:r>
              <a:rPr kumimoji="1" lang="ja-JP" altLang="en-US" dirty="0"/>
              <a:t>名</a:t>
            </a:r>
            <a:r>
              <a:rPr kumimoji="1" lang="en-US" altLang="ja-JP" dirty="0"/>
              <a:t>]</a:t>
            </a:r>
          </a:p>
          <a:p>
            <a:r>
              <a:rPr kumimoji="1" lang="ja-JP" altLang="en-US" dirty="0"/>
              <a:t>で表示</a:t>
            </a:r>
            <a:endParaRPr kumimoji="1" lang="en-US" altLang="ja-JP" dirty="0"/>
          </a:p>
        </p:txBody>
      </p:sp>
      <p:pic>
        <p:nvPicPr>
          <p:cNvPr id="31" name="図 3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72075" y="0"/>
            <a:ext cx="2204964" cy="4402815"/>
          </a:xfrm>
          <a:prstGeom prst="rect">
            <a:avLst/>
          </a:prstGeom>
        </p:spPr>
      </p:pic>
      <p:sp>
        <p:nvSpPr>
          <p:cNvPr id="32" name="矢印: 右 31"/>
          <p:cNvSpPr/>
          <p:nvPr/>
        </p:nvSpPr>
        <p:spPr>
          <a:xfrm rot="20143350">
            <a:off x="5418632" y="2483502"/>
            <a:ext cx="1903777" cy="274320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6872075" y="1601521"/>
            <a:ext cx="1839478" cy="369332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err="1"/>
              <a:t>RTCProfile</a:t>
            </a:r>
            <a:r>
              <a:rPr kumimoji="1" lang="ja-JP" altLang="en-US" dirty="0"/>
              <a:t>を表示</a:t>
            </a:r>
            <a:endParaRPr kumimoji="1" lang="en-US" altLang="ja-JP" dirty="0"/>
          </a:p>
        </p:txBody>
      </p:sp>
      <p:sp>
        <p:nvSpPr>
          <p:cNvPr id="34" name="四角形: 角を丸くする 33"/>
          <p:cNvSpPr/>
          <p:nvPr/>
        </p:nvSpPr>
        <p:spPr>
          <a:xfrm>
            <a:off x="1487977" y="2967644"/>
            <a:ext cx="4017023" cy="163051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41818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681354"/>
          </a:xfrm>
        </p:spPr>
        <p:txBody>
          <a:bodyPr>
            <a:normAutofit fontScale="90000"/>
          </a:bodyPr>
          <a:lstStyle/>
          <a:p>
            <a:r>
              <a:rPr lang="en-US" altLang="ja-JP" dirty="0"/>
              <a:t>Slave</a:t>
            </a:r>
            <a:r>
              <a:rPr lang="ja-JP" altLang="en-US" dirty="0"/>
              <a:t> </a:t>
            </a:r>
            <a:r>
              <a:rPr lang="en-US" altLang="ja-JP" dirty="0"/>
              <a:t>Managers</a:t>
            </a:r>
            <a:r>
              <a:rPr lang="ja-JP" altLang="en-US" dirty="0"/>
              <a:t>タブ</a:t>
            </a:r>
            <a:endParaRPr kumimoji="1" lang="ja-JP" altLang="en-US" dirty="0"/>
          </a:p>
        </p:txBody>
      </p:sp>
      <p:pic>
        <p:nvPicPr>
          <p:cNvPr id="12" name="図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905" y="1046481"/>
            <a:ext cx="8876190" cy="3019048"/>
          </a:xfrm>
          <a:prstGeom prst="rect">
            <a:avLst/>
          </a:prstGeom>
        </p:spPr>
      </p:pic>
      <p:sp>
        <p:nvSpPr>
          <p:cNvPr id="19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4103963"/>
            <a:ext cx="7886700" cy="2073000"/>
          </a:xfrm>
        </p:spPr>
        <p:txBody>
          <a:bodyPr>
            <a:normAutofit fontScale="92500" lnSpcReduction="10000"/>
          </a:bodyPr>
          <a:lstStyle/>
          <a:p>
            <a:r>
              <a:rPr lang="en-US" altLang="ja-JP" dirty="0"/>
              <a:t>Slave</a:t>
            </a:r>
            <a:r>
              <a:rPr lang="ja-JP" altLang="en-US" dirty="0"/>
              <a:t> </a:t>
            </a:r>
            <a:r>
              <a:rPr lang="en-US" altLang="ja-JP" dirty="0"/>
              <a:t>Managers </a:t>
            </a:r>
            <a:r>
              <a:rPr lang="ja-JP" altLang="en-US" dirty="0"/>
              <a:t>ボタンを押下</a:t>
            </a:r>
            <a:endParaRPr lang="en-US" altLang="ja-JP" dirty="0"/>
          </a:p>
          <a:p>
            <a:r>
              <a:rPr kumimoji="1" lang="en-US" altLang="ja-JP" dirty="0"/>
              <a:t>View</a:t>
            </a:r>
            <a:r>
              <a:rPr kumimoji="1" lang="ja-JP" altLang="en-US" dirty="0"/>
              <a:t>中央に</a:t>
            </a:r>
            <a:r>
              <a:rPr kumimoji="1" lang="en-US" altLang="ja-JP" dirty="0" err="1"/>
              <a:t>get_slave_manager</a:t>
            </a:r>
            <a:r>
              <a:rPr kumimoji="1" lang="en-US" altLang="ja-JP" dirty="0"/>
              <a:t>()</a:t>
            </a:r>
            <a:r>
              <a:rPr lang="ja-JP" altLang="en-US" dirty="0"/>
              <a:t>の結果として</a:t>
            </a:r>
            <a:r>
              <a:rPr lang="en-US" altLang="ja-JP" dirty="0"/>
              <a:t>Slave</a:t>
            </a:r>
            <a:r>
              <a:rPr lang="ja-JP" altLang="en-US" dirty="0"/>
              <a:t> </a:t>
            </a:r>
            <a:r>
              <a:rPr lang="en-US" altLang="ja-JP" dirty="0"/>
              <a:t>Manager</a:t>
            </a:r>
            <a:r>
              <a:rPr lang="ja-JP" altLang="en-US" dirty="0"/>
              <a:t>の一覧を表示</a:t>
            </a:r>
            <a:endParaRPr lang="en-US" altLang="ja-JP" dirty="0"/>
          </a:p>
          <a:p>
            <a:r>
              <a:rPr kumimoji="1" lang="ja-JP" altLang="en-US" dirty="0"/>
              <a:t>一つをクリックすると、右の</a:t>
            </a:r>
            <a:r>
              <a:rPr kumimoji="1" lang="en-US" altLang="ja-JP" dirty="0"/>
              <a:t>View</a:t>
            </a:r>
            <a:r>
              <a:rPr kumimoji="1" lang="ja-JP" altLang="en-US" dirty="0"/>
              <a:t>のマネージャプロファイルを表示</a:t>
            </a:r>
            <a:endParaRPr kumimoji="1" lang="en-US" altLang="ja-JP" dirty="0"/>
          </a:p>
          <a:p>
            <a:pPr lvl="1"/>
            <a:endParaRPr kumimoji="1" lang="en-US" altLang="ja-JP" dirty="0"/>
          </a:p>
        </p:txBody>
      </p:sp>
      <p:sp>
        <p:nvSpPr>
          <p:cNvPr id="21" name="正方形/長方形 20"/>
          <p:cNvSpPr/>
          <p:nvPr/>
        </p:nvSpPr>
        <p:spPr>
          <a:xfrm>
            <a:off x="268296" y="2009631"/>
            <a:ext cx="1148080" cy="252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381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000" dirty="0">
                <a:solidFill>
                  <a:schemeClr val="tx1"/>
                </a:solidFill>
              </a:rPr>
              <a:t>Managers</a:t>
            </a:r>
            <a:endParaRPr kumimoji="1" lang="ja-JP" altLang="en-US" sz="1000" dirty="0">
              <a:solidFill>
                <a:schemeClr val="tx1"/>
              </a:solidFill>
            </a:endParaRPr>
          </a:p>
        </p:txBody>
      </p:sp>
      <p:sp>
        <p:nvSpPr>
          <p:cNvPr id="22" name="正方形/長方形 21"/>
          <p:cNvSpPr/>
          <p:nvPr/>
        </p:nvSpPr>
        <p:spPr>
          <a:xfrm>
            <a:off x="268296" y="1719196"/>
            <a:ext cx="1148080" cy="252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381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050" dirty="0">
                <a:solidFill>
                  <a:schemeClr val="tx1"/>
                </a:solidFill>
              </a:rPr>
              <a:t>RTC Instances</a:t>
            </a:r>
            <a:endParaRPr kumimoji="1" lang="ja-JP" altLang="en-US" sz="1050" dirty="0">
              <a:solidFill>
                <a:schemeClr val="tx1"/>
              </a:solidFill>
            </a:endParaRPr>
          </a:p>
        </p:txBody>
      </p:sp>
      <p:sp>
        <p:nvSpPr>
          <p:cNvPr id="23" name="正方形/長方形 22"/>
          <p:cNvSpPr/>
          <p:nvPr/>
        </p:nvSpPr>
        <p:spPr>
          <a:xfrm>
            <a:off x="268296" y="1428761"/>
            <a:ext cx="1148080" cy="252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381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000" dirty="0">
                <a:solidFill>
                  <a:schemeClr val="tx1"/>
                </a:solidFill>
              </a:rPr>
              <a:t>Loadable Modules</a:t>
            </a:r>
            <a:endParaRPr kumimoji="1" lang="ja-JP" altLang="en-US" sz="1000" dirty="0">
              <a:solidFill>
                <a:schemeClr val="tx1"/>
              </a:solidFill>
            </a:endParaRPr>
          </a:p>
        </p:txBody>
      </p:sp>
      <p:sp>
        <p:nvSpPr>
          <p:cNvPr id="24" name="正方形/長方形 23"/>
          <p:cNvSpPr/>
          <p:nvPr/>
        </p:nvSpPr>
        <p:spPr>
          <a:xfrm>
            <a:off x="268296" y="2300065"/>
            <a:ext cx="1148080" cy="252000"/>
          </a:xfrm>
          <a:prstGeom prst="rect">
            <a:avLst/>
          </a:prstGeom>
          <a:solidFill>
            <a:schemeClr val="bg1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000" dirty="0">
                <a:solidFill>
                  <a:schemeClr val="bg1"/>
                </a:solidFill>
              </a:rPr>
              <a:t>Shutdown</a:t>
            </a:r>
            <a:endParaRPr kumimoji="1" lang="ja-JP" altLang="en-US" sz="1000" dirty="0">
              <a:solidFill>
                <a:schemeClr val="bg1"/>
              </a:solidFill>
            </a:endParaRPr>
          </a:p>
        </p:txBody>
      </p:sp>
      <p:sp>
        <p:nvSpPr>
          <p:cNvPr id="25" name="正方形/長方形 24"/>
          <p:cNvSpPr/>
          <p:nvPr/>
        </p:nvSpPr>
        <p:spPr>
          <a:xfrm>
            <a:off x="268296" y="2590499"/>
            <a:ext cx="1148080" cy="252000"/>
          </a:xfrm>
          <a:prstGeom prst="rect">
            <a:avLst/>
          </a:prstGeom>
          <a:solidFill>
            <a:schemeClr val="bg1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000" dirty="0">
                <a:solidFill>
                  <a:schemeClr val="bg1"/>
                </a:solidFill>
              </a:rPr>
              <a:t>Restart</a:t>
            </a:r>
            <a:endParaRPr kumimoji="1" lang="ja-JP" altLang="en-US" sz="1000" dirty="0">
              <a:solidFill>
                <a:schemeClr val="bg1"/>
              </a:solidFill>
            </a:endParaRPr>
          </a:p>
        </p:txBody>
      </p:sp>
      <p:sp>
        <p:nvSpPr>
          <p:cNvPr id="26" name="正方形/長方形 25"/>
          <p:cNvSpPr/>
          <p:nvPr/>
        </p:nvSpPr>
        <p:spPr>
          <a:xfrm>
            <a:off x="268296" y="2878696"/>
            <a:ext cx="1148080" cy="252000"/>
          </a:xfrm>
          <a:prstGeom prst="rect">
            <a:avLst/>
          </a:prstGeom>
          <a:solidFill>
            <a:schemeClr val="bg1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000" dirty="0">
                <a:solidFill>
                  <a:schemeClr val="bg1"/>
                </a:solidFill>
              </a:rPr>
              <a:t>Restart</a:t>
            </a:r>
            <a:endParaRPr kumimoji="1" lang="ja-JP" altLang="en-US" sz="1000" dirty="0">
              <a:solidFill>
                <a:schemeClr val="bg1"/>
              </a:solidFill>
            </a:endParaRPr>
          </a:p>
        </p:txBody>
      </p:sp>
      <p:sp>
        <p:nvSpPr>
          <p:cNvPr id="27" name="四角形: 角を丸くする 26"/>
          <p:cNvSpPr/>
          <p:nvPr/>
        </p:nvSpPr>
        <p:spPr>
          <a:xfrm>
            <a:off x="193943" y="1933500"/>
            <a:ext cx="1296786" cy="382280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矢印: 右 27"/>
          <p:cNvSpPr/>
          <p:nvPr/>
        </p:nvSpPr>
        <p:spPr>
          <a:xfrm rot="1979203">
            <a:off x="1512401" y="2217053"/>
            <a:ext cx="623455" cy="274320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2088681" y="2013710"/>
            <a:ext cx="4508991" cy="92333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Master</a:t>
            </a:r>
            <a:r>
              <a:rPr kumimoji="1" lang="ja-JP" altLang="en-US" dirty="0"/>
              <a:t> </a:t>
            </a:r>
            <a:r>
              <a:rPr kumimoji="1" lang="en-US" altLang="ja-JP" dirty="0"/>
              <a:t>Manager</a:t>
            </a:r>
            <a:r>
              <a:rPr kumimoji="1" lang="ja-JP" altLang="en-US" dirty="0"/>
              <a:t>配下の</a:t>
            </a:r>
            <a:r>
              <a:rPr kumimoji="1" lang="en-US" altLang="ja-JP" dirty="0"/>
              <a:t>Slave</a:t>
            </a:r>
            <a:r>
              <a:rPr kumimoji="1" lang="ja-JP" altLang="en-US" dirty="0"/>
              <a:t> </a:t>
            </a:r>
            <a:r>
              <a:rPr kumimoji="1" lang="en-US" altLang="ja-JP" dirty="0"/>
              <a:t>Manager</a:t>
            </a:r>
            <a:r>
              <a:rPr kumimoji="1" lang="ja-JP" altLang="en-US" dirty="0"/>
              <a:t>リスト</a:t>
            </a:r>
            <a:endParaRPr kumimoji="1" lang="en-US" altLang="ja-JP" dirty="0"/>
          </a:p>
          <a:p>
            <a:r>
              <a:rPr kumimoji="1" lang="en-US" altLang="ja-JP" dirty="0"/>
              <a:t>[Slave manager</a:t>
            </a:r>
            <a:r>
              <a:rPr kumimoji="1" lang="ja-JP" altLang="en-US" dirty="0"/>
              <a:t>名</a:t>
            </a:r>
            <a:r>
              <a:rPr kumimoji="1" lang="en-US" altLang="ja-JP" dirty="0"/>
              <a:t>]</a:t>
            </a:r>
            <a:r>
              <a:rPr kumimoji="1" lang="ja-JP" altLang="en-US" dirty="0"/>
              <a:t> </a:t>
            </a:r>
            <a:r>
              <a:rPr kumimoji="1" lang="en-US" altLang="ja-JP" dirty="0"/>
              <a:t>| [</a:t>
            </a:r>
            <a:r>
              <a:rPr kumimoji="1" lang="en-US" altLang="ja-JP" dirty="0" err="1"/>
              <a:t>manager.language</a:t>
            </a:r>
            <a:r>
              <a:rPr kumimoji="1" lang="ja-JP" altLang="en-US" dirty="0"/>
              <a:t>の値</a:t>
            </a:r>
            <a:r>
              <a:rPr kumimoji="1" lang="en-US" altLang="ja-JP" dirty="0"/>
              <a:t>]</a:t>
            </a:r>
          </a:p>
          <a:p>
            <a:r>
              <a:rPr kumimoji="1" lang="ja-JP" altLang="en-US" dirty="0"/>
              <a:t>で表示</a:t>
            </a:r>
            <a:endParaRPr kumimoji="1" lang="en-US" altLang="ja-JP" dirty="0"/>
          </a:p>
        </p:txBody>
      </p:sp>
      <p:pic>
        <p:nvPicPr>
          <p:cNvPr id="30" name="図 2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72075" y="0"/>
            <a:ext cx="2204964" cy="4402815"/>
          </a:xfrm>
          <a:prstGeom prst="rect">
            <a:avLst/>
          </a:prstGeom>
        </p:spPr>
      </p:pic>
      <p:sp>
        <p:nvSpPr>
          <p:cNvPr id="31" name="矢印: 右 30"/>
          <p:cNvSpPr/>
          <p:nvPr/>
        </p:nvSpPr>
        <p:spPr>
          <a:xfrm rot="20143350">
            <a:off x="5418632" y="2483502"/>
            <a:ext cx="1903777" cy="274320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6872075" y="1601521"/>
            <a:ext cx="2328651" cy="369332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err="1"/>
              <a:t>ManagerProfile</a:t>
            </a:r>
            <a:r>
              <a:rPr kumimoji="1" lang="ja-JP" altLang="en-US" dirty="0"/>
              <a:t>を表示</a:t>
            </a:r>
            <a:endParaRPr kumimoji="1" lang="en-US" altLang="ja-JP" dirty="0"/>
          </a:p>
        </p:txBody>
      </p:sp>
      <p:sp>
        <p:nvSpPr>
          <p:cNvPr id="33" name="四角形: 角を丸くする 32"/>
          <p:cNvSpPr/>
          <p:nvPr/>
        </p:nvSpPr>
        <p:spPr>
          <a:xfrm>
            <a:off x="1487977" y="2967644"/>
            <a:ext cx="4017023" cy="163051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263778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681354"/>
          </a:xfrm>
        </p:spPr>
        <p:txBody>
          <a:bodyPr>
            <a:normAutofit fontScale="90000"/>
          </a:bodyPr>
          <a:lstStyle/>
          <a:p>
            <a:r>
              <a:rPr kumimoji="1" lang="en-US" altLang="ja-JP" dirty="0"/>
              <a:t>Create</a:t>
            </a:r>
            <a:r>
              <a:rPr kumimoji="1" lang="ja-JP" altLang="en-US" dirty="0"/>
              <a:t> </a:t>
            </a:r>
            <a:r>
              <a:rPr kumimoji="1" lang="en-US" altLang="ja-JP" dirty="0"/>
              <a:t>RTC</a:t>
            </a:r>
            <a:r>
              <a:rPr kumimoji="1" lang="ja-JP" altLang="en-US" dirty="0"/>
              <a:t>ボタンとダイアログ</a:t>
            </a:r>
          </a:p>
        </p:txBody>
      </p:sp>
      <p:sp>
        <p:nvSpPr>
          <p:cNvPr id="11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30058" y="3404227"/>
            <a:ext cx="4042596" cy="2772736"/>
          </a:xfrm>
        </p:spPr>
        <p:txBody>
          <a:bodyPr>
            <a:normAutofit fontScale="70000" lnSpcReduction="20000"/>
          </a:bodyPr>
          <a:lstStyle/>
          <a:p>
            <a:r>
              <a:rPr kumimoji="1" lang="en-US" altLang="ja-JP" dirty="0"/>
              <a:t>“Create RTC”</a:t>
            </a:r>
            <a:r>
              <a:rPr kumimoji="1" lang="ja-JP" altLang="en-US" dirty="0"/>
              <a:t>ボタン押下</a:t>
            </a:r>
            <a:endParaRPr kumimoji="1" lang="en-US" altLang="ja-JP" dirty="0"/>
          </a:p>
          <a:p>
            <a:r>
              <a:rPr kumimoji="1" lang="en-US" altLang="ja-JP" dirty="0"/>
              <a:t>Create</a:t>
            </a:r>
            <a:r>
              <a:rPr kumimoji="1" lang="ja-JP" altLang="en-US" dirty="0"/>
              <a:t> </a:t>
            </a:r>
            <a:r>
              <a:rPr kumimoji="1" lang="en-US" altLang="ja-JP" dirty="0"/>
              <a:t>Component</a:t>
            </a:r>
            <a:r>
              <a:rPr kumimoji="1" lang="ja-JP" altLang="en-US" dirty="0"/>
              <a:t>ダイアログ表示</a:t>
            </a:r>
            <a:endParaRPr kumimoji="1" lang="en-US" altLang="ja-JP" dirty="0"/>
          </a:p>
          <a:p>
            <a:pPr lvl="1"/>
            <a:r>
              <a:rPr kumimoji="1" lang="en-US" altLang="ja-JP" dirty="0"/>
              <a:t>RTC</a:t>
            </a:r>
            <a:r>
              <a:rPr kumimoji="1" lang="ja-JP" altLang="en-US" dirty="0"/>
              <a:t>セレクト（</a:t>
            </a:r>
            <a:r>
              <a:rPr kumimoji="1" lang="en-US" altLang="ja-JP" dirty="0" err="1"/>
              <a:t>ModuleProfileList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get_loadable_module</a:t>
            </a:r>
            <a:r>
              <a:rPr kumimoji="1" lang="en-US" altLang="ja-JP" dirty="0"/>
              <a:t>() </a:t>
            </a:r>
            <a:r>
              <a:rPr kumimoji="1" lang="ja-JP" altLang="en-US" dirty="0"/>
              <a:t>より）</a:t>
            </a:r>
            <a:endParaRPr kumimoji="1" lang="en-US" altLang="ja-JP" dirty="0"/>
          </a:p>
          <a:p>
            <a:pPr lvl="1"/>
            <a:r>
              <a:rPr kumimoji="1" lang="ja-JP" altLang="en-US" dirty="0"/>
              <a:t>スレーブマネージャセレクト</a:t>
            </a:r>
            <a:r>
              <a:rPr kumimoji="1" lang="en-US" altLang="ja-JP" dirty="0"/>
              <a:t>or</a:t>
            </a:r>
            <a:r>
              <a:rPr kumimoji="1" lang="ja-JP" altLang="en-US" dirty="0"/>
              <a:t>入力</a:t>
            </a:r>
            <a:endParaRPr kumimoji="1" lang="en-US" altLang="ja-JP" dirty="0"/>
          </a:p>
          <a:p>
            <a:pPr lvl="1"/>
            <a:r>
              <a:rPr kumimoji="1" lang="ja-JP" altLang="en-US" dirty="0"/>
              <a:t>言語セレクト</a:t>
            </a:r>
            <a:endParaRPr kumimoji="1" lang="en-US" altLang="ja-JP" dirty="0"/>
          </a:p>
          <a:p>
            <a:pPr lvl="1"/>
            <a:r>
              <a:rPr lang="en-US" altLang="ja-JP" dirty="0"/>
              <a:t>Create</a:t>
            </a:r>
            <a:r>
              <a:rPr lang="ja-JP" altLang="en-US" dirty="0"/>
              <a:t>ボタン押下</a:t>
            </a:r>
            <a:endParaRPr lang="en-US" altLang="ja-JP" dirty="0"/>
          </a:p>
          <a:p>
            <a:pPr lvl="1"/>
            <a:r>
              <a:rPr kumimoji="1" lang="en-US" altLang="ja-JP" dirty="0"/>
              <a:t>RTC</a:t>
            </a:r>
            <a:r>
              <a:rPr kumimoji="1" lang="ja-JP" altLang="en-US" dirty="0"/>
              <a:t>生成</a:t>
            </a:r>
            <a:endParaRPr kumimoji="1" lang="en-US" altLang="ja-JP" dirty="0"/>
          </a:p>
          <a:p>
            <a:pPr lvl="1"/>
            <a:endParaRPr kumimoji="1" lang="en-US" altLang="ja-JP" dirty="0"/>
          </a:p>
          <a:p>
            <a:pPr lvl="1"/>
            <a:endParaRPr kumimoji="1" lang="en-US" altLang="ja-JP" dirty="0"/>
          </a:p>
        </p:txBody>
      </p:sp>
      <p:grpSp>
        <p:nvGrpSpPr>
          <p:cNvPr id="13" name="グループ化 12"/>
          <p:cNvGrpSpPr>
            <a:grpSpLocks noChangeAspect="1"/>
          </p:cNvGrpSpPr>
          <p:nvPr/>
        </p:nvGrpSpPr>
        <p:grpSpPr>
          <a:xfrm>
            <a:off x="133906" y="1046481"/>
            <a:ext cx="6350541" cy="2160000"/>
            <a:chOff x="133905" y="1046481"/>
            <a:chExt cx="8876190" cy="3019048"/>
          </a:xfrm>
        </p:grpSpPr>
        <p:pic>
          <p:nvPicPr>
            <p:cNvPr id="3" name="図 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33905" y="1046481"/>
              <a:ext cx="8876190" cy="3019048"/>
            </a:xfrm>
            <a:prstGeom prst="rect">
              <a:avLst/>
            </a:prstGeom>
          </p:spPr>
        </p:pic>
        <p:sp>
          <p:nvSpPr>
            <p:cNvPr id="18" name="正方形/長方形 17"/>
            <p:cNvSpPr/>
            <p:nvPr/>
          </p:nvSpPr>
          <p:spPr>
            <a:xfrm>
              <a:off x="268296" y="2009631"/>
              <a:ext cx="1148080" cy="2520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381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600" dirty="0">
                  <a:solidFill>
                    <a:schemeClr val="tx1"/>
                  </a:solidFill>
                </a:rPr>
                <a:t>Slave Managers</a:t>
              </a:r>
              <a:endParaRPr kumimoji="1" lang="ja-JP" altLang="en-US" sz="600" dirty="0">
                <a:solidFill>
                  <a:schemeClr val="tx1"/>
                </a:solidFill>
              </a:endParaRPr>
            </a:p>
          </p:txBody>
        </p:sp>
        <p:sp>
          <p:nvSpPr>
            <p:cNvPr id="19" name="正方形/長方形 18"/>
            <p:cNvSpPr/>
            <p:nvPr/>
          </p:nvSpPr>
          <p:spPr>
            <a:xfrm>
              <a:off x="268296" y="1719196"/>
              <a:ext cx="1148080" cy="2520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381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700" dirty="0">
                  <a:solidFill>
                    <a:schemeClr val="tx1"/>
                  </a:solidFill>
                </a:rPr>
                <a:t>RTC Instances</a:t>
              </a:r>
              <a:endParaRPr kumimoji="1" lang="ja-JP" altLang="en-US" sz="700" dirty="0">
                <a:solidFill>
                  <a:schemeClr val="tx1"/>
                </a:solidFill>
              </a:endParaRPr>
            </a:p>
          </p:txBody>
        </p:sp>
        <p:sp>
          <p:nvSpPr>
            <p:cNvPr id="20" name="正方形/長方形 19"/>
            <p:cNvSpPr/>
            <p:nvPr/>
          </p:nvSpPr>
          <p:spPr>
            <a:xfrm>
              <a:off x="268296" y="1428761"/>
              <a:ext cx="1148080" cy="2520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381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600" dirty="0">
                  <a:solidFill>
                    <a:schemeClr val="tx1"/>
                  </a:solidFill>
                </a:rPr>
                <a:t>Loadable Modules</a:t>
              </a:r>
              <a:endParaRPr kumimoji="1" lang="ja-JP" altLang="en-US" sz="600" dirty="0">
                <a:solidFill>
                  <a:schemeClr val="tx1"/>
                </a:solidFill>
              </a:endParaRPr>
            </a:p>
          </p:txBody>
        </p:sp>
        <p:sp>
          <p:nvSpPr>
            <p:cNvPr id="21" name="正方形/長方形 20"/>
            <p:cNvSpPr/>
            <p:nvPr/>
          </p:nvSpPr>
          <p:spPr>
            <a:xfrm>
              <a:off x="268296" y="2300065"/>
              <a:ext cx="1148080" cy="25200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600" dirty="0">
                  <a:solidFill>
                    <a:schemeClr val="bg1"/>
                  </a:solidFill>
                </a:rPr>
                <a:t>Shutdown</a:t>
              </a:r>
              <a:endParaRPr kumimoji="1" lang="ja-JP" altLang="en-US" sz="600" dirty="0">
                <a:solidFill>
                  <a:schemeClr val="bg1"/>
                </a:solidFill>
              </a:endParaRPr>
            </a:p>
          </p:txBody>
        </p:sp>
        <p:sp>
          <p:nvSpPr>
            <p:cNvPr id="22" name="正方形/長方形 21"/>
            <p:cNvSpPr/>
            <p:nvPr/>
          </p:nvSpPr>
          <p:spPr>
            <a:xfrm>
              <a:off x="268296" y="2590499"/>
              <a:ext cx="1148080" cy="25200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600" dirty="0">
                  <a:solidFill>
                    <a:schemeClr val="bg1"/>
                  </a:solidFill>
                </a:rPr>
                <a:t>Restart</a:t>
              </a:r>
              <a:endParaRPr kumimoji="1" lang="ja-JP" altLang="en-US" sz="600" dirty="0">
                <a:solidFill>
                  <a:schemeClr val="bg1"/>
                </a:solidFill>
              </a:endParaRPr>
            </a:p>
          </p:txBody>
        </p:sp>
        <p:sp>
          <p:nvSpPr>
            <p:cNvPr id="23" name="正方形/長方形 22"/>
            <p:cNvSpPr/>
            <p:nvPr/>
          </p:nvSpPr>
          <p:spPr>
            <a:xfrm>
              <a:off x="268296" y="2878696"/>
              <a:ext cx="1148080" cy="25200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600" dirty="0">
                  <a:solidFill>
                    <a:schemeClr val="bg1"/>
                  </a:solidFill>
                </a:rPr>
                <a:t>Restart</a:t>
              </a:r>
              <a:endParaRPr kumimoji="1" lang="ja-JP" altLang="en-US" sz="600" dirty="0">
                <a:solidFill>
                  <a:schemeClr val="bg1"/>
                </a:solidFill>
              </a:endParaRPr>
            </a:p>
          </p:txBody>
        </p:sp>
        <p:sp>
          <p:nvSpPr>
            <p:cNvPr id="24" name="正方形/長方形 23"/>
            <p:cNvSpPr/>
            <p:nvPr/>
          </p:nvSpPr>
          <p:spPr>
            <a:xfrm>
              <a:off x="8194697" y="1440490"/>
              <a:ext cx="657489" cy="2520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381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700" dirty="0">
                  <a:solidFill>
                    <a:schemeClr val="tx1"/>
                  </a:solidFill>
                </a:rPr>
                <a:t>Create</a:t>
              </a:r>
              <a:endParaRPr kumimoji="1" lang="ja-JP" altLang="en-US" sz="700" dirty="0">
                <a:solidFill>
                  <a:schemeClr val="tx1"/>
                </a:solidFill>
              </a:endParaRPr>
            </a:p>
          </p:txBody>
        </p:sp>
      </p:grpSp>
      <p:sp>
        <p:nvSpPr>
          <p:cNvPr id="28" name="正方形/長方形 27"/>
          <p:cNvSpPr>
            <a:spLocks noChangeAspect="1"/>
          </p:cNvSpPr>
          <p:nvPr/>
        </p:nvSpPr>
        <p:spPr>
          <a:xfrm>
            <a:off x="5901063" y="1725347"/>
            <a:ext cx="469635" cy="180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381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700" dirty="0">
                <a:solidFill>
                  <a:schemeClr val="tx1"/>
                </a:solidFill>
              </a:rPr>
              <a:t>Restart</a:t>
            </a:r>
            <a:endParaRPr kumimoji="1" lang="ja-JP" altLang="en-US" sz="700" dirty="0">
              <a:solidFill>
                <a:schemeClr val="tx1"/>
              </a:solidFill>
            </a:endParaRPr>
          </a:p>
        </p:txBody>
      </p:sp>
      <p:sp>
        <p:nvSpPr>
          <p:cNvPr id="29" name="正方形/長方形 28"/>
          <p:cNvSpPr>
            <a:spLocks noChangeAspect="1"/>
          </p:cNvSpPr>
          <p:nvPr/>
        </p:nvSpPr>
        <p:spPr>
          <a:xfrm>
            <a:off x="5901062" y="1927399"/>
            <a:ext cx="469635" cy="180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381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500" dirty="0">
                <a:solidFill>
                  <a:schemeClr val="tx1"/>
                </a:solidFill>
              </a:rPr>
              <a:t>Shutdown</a:t>
            </a:r>
            <a:endParaRPr kumimoji="1" lang="ja-JP" altLang="en-US" sz="500" dirty="0">
              <a:solidFill>
                <a:schemeClr val="tx1"/>
              </a:solidFill>
            </a:endParaRPr>
          </a:p>
        </p:txBody>
      </p:sp>
      <p:sp>
        <p:nvSpPr>
          <p:cNvPr id="30" name="正方形/長方形 29"/>
          <p:cNvSpPr>
            <a:spLocks noChangeAspect="1"/>
          </p:cNvSpPr>
          <p:nvPr/>
        </p:nvSpPr>
        <p:spPr>
          <a:xfrm>
            <a:off x="5901064" y="1527780"/>
            <a:ext cx="469635" cy="180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381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500" dirty="0">
                <a:solidFill>
                  <a:schemeClr val="tx1"/>
                </a:solidFill>
              </a:rPr>
              <a:t>Configure</a:t>
            </a:r>
            <a:endParaRPr kumimoji="1" lang="ja-JP" altLang="en-US" sz="500" dirty="0">
              <a:solidFill>
                <a:schemeClr val="tx1"/>
              </a:solidFill>
            </a:endParaRPr>
          </a:p>
        </p:txBody>
      </p:sp>
      <p:pic>
        <p:nvPicPr>
          <p:cNvPr id="10" name="図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05905" y="2187539"/>
            <a:ext cx="4838095" cy="4123809"/>
          </a:xfrm>
          <a:prstGeom prst="rect">
            <a:avLst/>
          </a:prstGeom>
        </p:spPr>
      </p:pic>
      <p:sp>
        <p:nvSpPr>
          <p:cNvPr id="31" name="正方形/長方形 30"/>
          <p:cNvSpPr/>
          <p:nvPr/>
        </p:nvSpPr>
        <p:spPr>
          <a:xfrm>
            <a:off x="5002067" y="3447997"/>
            <a:ext cx="4106487" cy="17160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38100" h="381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/>
              <a:t>1</a:t>
            </a:r>
            <a:endParaRPr kumimoji="1" lang="ja-JP" altLang="en-US" dirty="0"/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4287747" y="3434931"/>
            <a:ext cx="66075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900" dirty="0"/>
              <a:t>Language:</a:t>
            </a:r>
            <a:endParaRPr kumimoji="1" lang="ja-JP" altLang="en-US" sz="900" dirty="0"/>
          </a:p>
        </p:txBody>
      </p:sp>
      <p:sp>
        <p:nvSpPr>
          <p:cNvPr id="34" name="正方形/長方形 33"/>
          <p:cNvSpPr/>
          <p:nvPr/>
        </p:nvSpPr>
        <p:spPr>
          <a:xfrm>
            <a:off x="8947469" y="3447997"/>
            <a:ext cx="152400" cy="17185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381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6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▼</a:t>
            </a:r>
          </a:p>
        </p:txBody>
      </p:sp>
      <p:sp>
        <p:nvSpPr>
          <p:cNvPr id="36" name="正方形/長方形 35"/>
          <p:cNvSpPr/>
          <p:nvPr/>
        </p:nvSpPr>
        <p:spPr>
          <a:xfrm>
            <a:off x="5035319" y="3196843"/>
            <a:ext cx="625086" cy="151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5002067" y="3158006"/>
            <a:ext cx="130837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00" dirty="0" err="1"/>
              <a:t>ConsoleIn</a:t>
            </a:r>
            <a:r>
              <a:rPr kumimoji="1" lang="en-US" altLang="ja-JP" sz="1000" dirty="0"/>
              <a:t> (C++_vc14)</a:t>
            </a:r>
            <a:endParaRPr kumimoji="1" lang="ja-JP" altLang="en-US" sz="1000" dirty="0"/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5002067" y="3419542"/>
            <a:ext cx="45717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00" dirty="0" err="1"/>
              <a:t>Hoge</a:t>
            </a:r>
            <a:endParaRPr kumimoji="1" lang="ja-JP" altLang="en-US" sz="1000" dirty="0"/>
          </a:p>
        </p:txBody>
      </p:sp>
      <p:sp>
        <p:nvSpPr>
          <p:cNvPr id="38" name="四角形: 角を丸くする 37"/>
          <p:cNvSpPr/>
          <p:nvPr/>
        </p:nvSpPr>
        <p:spPr>
          <a:xfrm>
            <a:off x="5836054" y="1286264"/>
            <a:ext cx="648393" cy="261746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9" name="矢印: 右 38"/>
          <p:cNvSpPr/>
          <p:nvPr/>
        </p:nvSpPr>
        <p:spPr>
          <a:xfrm rot="3823152">
            <a:off x="6169058" y="1938758"/>
            <a:ext cx="1165129" cy="274320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正方形/長方形 24"/>
          <p:cNvSpPr/>
          <p:nvPr/>
        </p:nvSpPr>
        <p:spPr>
          <a:xfrm>
            <a:off x="5004041" y="3687742"/>
            <a:ext cx="4106487" cy="17160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38100" h="381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/>
              <a:t>1</a:t>
            </a:r>
            <a:endParaRPr kumimoji="1" lang="ja-JP" altLang="en-US" dirty="0"/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4305905" y="3674676"/>
            <a:ext cx="63671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900" dirty="0"/>
              <a:t>Manager:</a:t>
            </a:r>
            <a:endParaRPr kumimoji="1" lang="ja-JP" altLang="en-US" sz="900" dirty="0"/>
          </a:p>
        </p:txBody>
      </p:sp>
      <p:sp>
        <p:nvSpPr>
          <p:cNvPr id="27" name="正方形/長方形 26"/>
          <p:cNvSpPr/>
          <p:nvPr/>
        </p:nvSpPr>
        <p:spPr>
          <a:xfrm>
            <a:off x="8949443" y="3687742"/>
            <a:ext cx="152400" cy="17185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381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6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▼</a:t>
            </a: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5004041" y="3659287"/>
            <a:ext cx="45717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00" dirty="0" err="1"/>
              <a:t>Hoge</a:t>
            </a:r>
            <a:endParaRPr kumimoji="1" lang="ja-JP" altLang="en-US" sz="1000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5240267" y="3312259"/>
            <a:ext cx="72327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100" dirty="0"/>
              <a:t>↑連動↓</a:t>
            </a:r>
            <a:endParaRPr kumimoji="1" lang="en-US" altLang="ja-JP" sz="1100" dirty="0"/>
          </a:p>
        </p:txBody>
      </p:sp>
      <p:pic>
        <p:nvPicPr>
          <p:cNvPr id="9" name="図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02068" y="3919455"/>
            <a:ext cx="3244828" cy="1883308"/>
          </a:xfrm>
          <a:prstGeom prst="rect">
            <a:avLst/>
          </a:prstGeom>
        </p:spPr>
      </p:pic>
      <p:sp>
        <p:nvSpPr>
          <p:cNvPr id="42" name="正方形/長方形 41"/>
          <p:cNvSpPr/>
          <p:nvPr/>
        </p:nvSpPr>
        <p:spPr>
          <a:xfrm>
            <a:off x="8354373" y="3918116"/>
            <a:ext cx="669296" cy="22065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381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900" dirty="0">
                <a:solidFill>
                  <a:schemeClr val="tx1"/>
                </a:solidFill>
              </a:rPr>
              <a:t>Add</a:t>
            </a:r>
            <a:endParaRPr kumimoji="1" lang="ja-JP" altLang="en-US" sz="900" dirty="0">
              <a:solidFill>
                <a:schemeClr val="tx1"/>
              </a:solidFill>
            </a:endParaRPr>
          </a:p>
        </p:txBody>
      </p:sp>
      <p:sp>
        <p:nvSpPr>
          <p:cNvPr id="43" name="正方形/長方形 42"/>
          <p:cNvSpPr/>
          <p:nvPr/>
        </p:nvSpPr>
        <p:spPr>
          <a:xfrm>
            <a:off x="8360800" y="4187946"/>
            <a:ext cx="669296" cy="22065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381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900" dirty="0">
                <a:solidFill>
                  <a:schemeClr val="tx1"/>
                </a:solidFill>
              </a:rPr>
              <a:t>Delete</a:t>
            </a:r>
            <a:endParaRPr kumimoji="1" lang="ja-JP" altLang="en-US" sz="900" dirty="0">
              <a:solidFill>
                <a:schemeClr val="tx1"/>
              </a:solidFill>
            </a:endParaRPr>
          </a:p>
        </p:txBody>
      </p:sp>
      <p:sp>
        <p:nvSpPr>
          <p:cNvPr id="12" name="吹き出し: 角を丸めた四角形 11"/>
          <p:cNvSpPr/>
          <p:nvPr/>
        </p:nvSpPr>
        <p:spPr>
          <a:xfrm>
            <a:off x="4592166" y="2495188"/>
            <a:ext cx="1892281" cy="450650"/>
          </a:xfrm>
          <a:prstGeom prst="wedgeRoundRectCallout">
            <a:avLst>
              <a:gd name="adj1" fmla="val 7391"/>
              <a:gd name="adj2" fmla="val 105595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050" dirty="0" err="1"/>
              <a:t>get_loadable_module</a:t>
            </a:r>
            <a:r>
              <a:rPr kumimoji="1" lang="en-US" altLang="ja-JP" sz="1050" dirty="0"/>
              <a:t>()</a:t>
            </a:r>
            <a:r>
              <a:rPr kumimoji="1" lang="ja-JP" altLang="en-US" sz="1050" dirty="0"/>
              <a:t>から</a:t>
            </a:r>
          </a:p>
        </p:txBody>
      </p:sp>
    </p:spTree>
    <p:extLst>
      <p:ext uri="{BB962C8B-B14F-4D97-AF65-F5344CB8AC3E}">
        <p14:creationId xmlns:p14="http://schemas.microsoft.com/office/powerpoint/2010/main" val="20482651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681354"/>
          </a:xfrm>
        </p:spPr>
        <p:txBody>
          <a:bodyPr>
            <a:noAutofit/>
          </a:bodyPr>
          <a:lstStyle/>
          <a:p>
            <a:r>
              <a:rPr kumimoji="1" lang="en-US" altLang="ja-JP" sz="3600" dirty="0"/>
              <a:t>Configure Manager</a:t>
            </a:r>
            <a:r>
              <a:rPr kumimoji="1" lang="ja-JP" altLang="en-US" sz="3600" dirty="0"/>
              <a:t>ボタンとダイアログ</a:t>
            </a:r>
          </a:p>
        </p:txBody>
      </p:sp>
      <p:sp>
        <p:nvSpPr>
          <p:cNvPr id="11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30058" y="3404227"/>
            <a:ext cx="4042596" cy="2772736"/>
          </a:xfrm>
        </p:spPr>
        <p:txBody>
          <a:bodyPr>
            <a:normAutofit/>
          </a:bodyPr>
          <a:lstStyle/>
          <a:p>
            <a:endParaRPr kumimoji="1" lang="en-US" altLang="ja-JP" sz="1400" dirty="0"/>
          </a:p>
          <a:p>
            <a:r>
              <a:rPr lang="en-US" altLang="ja-JP" sz="1400" dirty="0"/>
              <a:t>Restart, Shutdown</a:t>
            </a:r>
            <a:r>
              <a:rPr lang="ja-JP" altLang="en-US" sz="1400" dirty="0"/>
              <a:t>ボタンは、</a:t>
            </a:r>
            <a:r>
              <a:rPr lang="en-US" altLang="ja-JP" sz="1400" dirty="0"/>
              <a:t>Managers</a:t>
            </a:r>
            <a:r>
              <a:rPr lang="ja-JP" altLang="en-US" sz="1400" dirty="0"/>
              <a:t>タブにて、</a:t>
            </a:r>
            <a:r>
              <a:rPr lang="en-US" altLang="ja-JP" sz="1400" dirty="0"/>
              <a:t>Master</a:t>
            </a:r>
            <a:r>
              <a:rPr lang="ja-JP" altLang="en-US" sz="1400" dirty="0"/>
              <a:t>または</a:t>
            </a:r>
            <a:r>
              <a:rPr lang="en-US" altLang="ja-JP" sz="1400" dirty="0"/>
              <a:t>Slave</a:t>
            </a:r>
            <a:r>
              <a:rPr lang="ja-JP" altLang="en-US" sz="1400" dirty="0"/>
              <a:t> </a:t>
            </a:r>
            <a:r>
              <a:rPr lang="en-US" altLang="ja-JP" sz="1400" dirty="0"/>
              <a:t>Manager</a:t>
            </a:r>
            <a:r>
              <a:rPr lang="ja-JP" altLang="en-US" sz="1400" dirty="0"/>
              <a:t>を選択時のみアクティブになる。</a:t>
            </a:r>
            <a:endParaRPr lang="en-US" altLang="ja-JP" sz="1400" dirty="0"/>
          </a:p>
          <a:p>
            <a:r>
              <a:rPr kumimoji="1" lang="ja-JP" altLang="en-US" sz="1400" dirty="0"/>
              <a:t>マネージャ選択して</a:t>
            </a:r>
            <a:r>
              <a:rPr lang="en-US" altLang="ja-JP" sz="1400" dirty="0"/>
              <a:t>Configure</a:t>
            </a:r>
            <a:r>
              <a:rPr lang="ja-JP" altLang="en-US" sz="1400" dirty="0"/>
              <a:t>ボタンを押すと、</a:t>
            </a:r>
            <a:r>
              <a:rPr lang="en-US" altLang="ja-JP" sz="1400" dirty="0"/>
              <a:t>Manager</a:t>
            </a:r>
            <a:r>
              <a:rPr lang="ja-JP" altLang="en-US" sz="1400" dirty="0"/>
              <a:t>のコンフィギュレーションダイアログを表示させる。</a:t>
            </a:r>
            <a:endParaRPr lang="en-US" altLang="ja-JP" sz="1400" dirty="0"/>
          </a:p>
          <a:p>
            <a:r>
              <a:rPr kumimoji="1" lang="en-US" altLang="ja-JP" sz="1400" dirty="0"/>
              <a:t>Configuration</a:t>
            </a:r>
            <a:r>
              <a:rPr kumimoji="1" lang="ja-JP" altLang="en-US" sz="1400" dirty="0"/>
              <a:t>セットがない、</a:t>
            </a:r>
            <a:r>
              <a:rPr kumimoji="1" lang="en-US" altLang="ja-JP" sz="1400" dirty="0"/>
              <a:t>Configuration</a:t>
            </a:r>
            <a:r>
              <a:rPr kumimoji="1" lang="ja-JP" altLang="en-US" sz="1400" dirty="0"/>
              <a:t> </a:t>
            </a:r>
            <a:r>
              <a:rPr kumimoji="1" lang="en-US" altLang="ja-JP" sz="1400" dirty="0"/>
              <a:t>Parameter</a:t>
            </a:r>
            <a:r>
              <a:rPr kumimoji="1" lang="ja-JP" altLang="en-US" sz="1400" dirty="0"/>
              <a:t>ダイアログと同じ</a:t>
            </a:r>
            <a:endParaRPr kumimoji="1" lang="en-US" altLang="ja-JP" sz="1400" dirty="0"/>
          </a:p>
          <a:p>
            <a:r>
              <a:rPr lang="ja-JP" altLang="en-US" sz="1400" dirty="0"/>
              <a:t>パラメータをセットできる。</a:t>
            </a:r>
            <a:endParaRPr kumimoji="1" lang="en-US" altLang="ja-JP" sz="1400" dirty="0"/>
          </a:p>
          <a:p>
            <a:pPr lvl="1"/>
            <a:endParaRPr kumimoji="1" lang="en-US" altLang="ja-JP" sz="1200" dirty="0"/>
          </a:p>
        </p:txBody>
      </p:sp>
      <p:grpSp>
        <p:nvGrpSpPr>
          <p:cNvPr id="13" name="グループ化 12"/>
          <p:cNvGrpSpPr>
            <a:grpSpLocks noChangeAspect="1"/>
          </p:cNvGrpSpPr>
          <p:nvPr/>
        </p:nvGrpSpPr>
        <p:grpSpPr>
          <a:xfrm>
            <a:off x="133906" y="1046481"/>
            <a:ext cx="6350541" cy="2160000"/>
            <a:chOff x="133905" y="1046481"/>
            <a:chExt cx="8876190" cy="3019048"/>
          </a:xfrm>
        </p:grpSpPr>
        <p:pic>
          <p:nvPicPr>
            <p:cNvPr id="3" name="図 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33905" y="1046481"/>
              <a:ext cx="8876190" cy="3019048"/>
            </a:xfrm>
            <a:prstGeom prst="rect">
              <a:avLst/>
            </a:prstGeom>
          </p:spPr>
        </p:pic>
        <p:sp>
          <p:nvSpPr>
            <p:cNvPr id="18" name="正方形/長方形 17"/>
            <p:cNvSpPr/>
            <p:nvPr/>
          </p:nvSpPr>
          <p:spPr>
            <a:xfrm>
              <a:off x="268296" y="2009631"/>
              <a:ext cx="1148080" cy="2520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381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600" dirty="0">
                  <a:solidFill>
                    <a:schemeClr val="tx1"/>
                  </a:solidFill>
                </a:rPr>
                <a:t>Managers</a:t>
              </a:r>
              <a:endParaRPr kumimoji="1" lang="ja-JP" altLang="en-US" sz="600" dirty="0">
                <a:solidFill>
                  <a:schemeClr val="tx1"/>
                </a:solidFill>
              </a:endParaRPr>
            </a:p>
          </p:txBody>
        </p:sp>
        <p:sp>
          <p:nvSpPr>
            <p:cNvPr id="19" name="正方形/長方形 18"/>
            <p:cNvSpPr/>
            <p:nvPr/>
          </p:nvSpPr>
          <p:spPr>
            <a:xfrm>
              <a:off x="268296" y="1719196"/>
              <a:ext cx="1148080" cy="2520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381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700" dirty="0">
                  <a:solidFill>
                    <a:schemeClr val="tx1"/>
                  </a:solidFill>
                </a:rPr>
                <a:t>RTC Instances</a:t>
              </a:r>
              <a:endParaRPr kumimoji="1" lang="ja-JP" altLang="en-US" sz="700" dirty="0">
                <a:solidFill>
                  <a:schemeClr val="tx1"/>
                </a:solidFill>
              </a:endParaRPr>
            </a:p>
          </p:txBody>
        </p:sp>
        <p:sp>
          <p:nvSpPr>
            <p:cNvPr id="20" name="正方形/長方形 19"/>
            <p:cNvSpPr/>
            <p:nvPr/>
          </p:nvSpPr>
          <p:spPr>
            <a:xfrm>
              <a:off x="268296" y="1428761"/>
              <a:ext cx="1148080" cy="2520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381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600" dirty="0">
                  <a:solidFill>
                    <a:schemeClr val="tx1"/>
                  </a:solidFill>
                </a:rPr>
                <a:t>Loadable Modules</a:t>
              </a:r>
              <a:endParaRPr kumimoji="1" lang="ja-JP" altLang="en-US" sz="600" dirty="0">
                <a:solidFill>
                  <a:schemeClr val="tx1"/>
                </a:solidFill>
              </a:endParaRPr>
            </a:p>
          </p:txBody>
        </p:sp>
        <p:sp>
          <p:nvSpPr>
            <p:cNvPr id="21" name="正方形/長方形 20"/>
            <p:cNvSpPr/>
            <p:nvPr/>
          </p:nvSpPr>
          <p:spPr>
            <a:xfrm>
              <a:off x="268296" y="2300065"/>
              <a:ext cx="1148080" cy="25200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600" dirty="0">
                  <a:solidFill>
                    <a:schemeClr val="bg1"/>
                  </a:solidFill>
                </a:rPr>
                <a:t>Shutdown</a:t>
              </a:r>
              <a:endParaRPr kumimoji="1" lang="ja-JP" altLang="en-US" sz="600" dirty="0">
                <a:solidFill>
                  <a:schemeClr val="bg1"/>
                </a:solidFill>
              </a:endParaRPr>
            </a:p>
          </p:txBody>
        </p:sp>
        <p:sp>
          <p:nvSpPr>
            <p:cNvPr id="22" name="正方形/長方形 21"/>
            <p:cNvSpPr/>
            <p:nvPr/>
          </p:nvSpPr>
          <p:spPr>
            <a:xfrm>
              <a:off x="268296" y="2590499"/>
              <a:ext cx="1148080" cy="25200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600" dirty="0">
                  <a:solidFill>
                    <a:schemeClr val="bg1"/>
                  </a:solidFill>
                </a:rPr>
                <a:t>Restart</a:t>
              </a:r>
              <a:endParaRPr kumimoji="1" lang="ja-JP" altLang="en-US" sz="600" dirty="0">
                <a:solidFill>
                  <a:schemeClr val="bg1"/>
                </a:solidFill>
              </a:endParaRPr>
            </a:p>
          </p:txBody>
        </p:sp>
        <p:sp>
          <p:nvSpPr>
            <p:cNvPr id="23" name="正方形/長方形 22"/>
            <p:cNvSpPr/>
            <p:nvPr/>
          </p:nvSpPr>
          <p:spPr>
            <a:xfrm>
              <a:off x="268296" y="2878696"/>
              <a:ext cx="1148080" cy="25200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600" dirty="0">
                  <a:solidFill>
                    <a:schemeClr val="bg1"/>
                  </a:solidFill>
                </a:rPr>
                <a:t>Restart</a:t>
              </a:r>
              <a:endParaRPr kumimoji="1" lang="ja-JP" altLang="en-US" sz="600" dirty="0">
                <a:solidFill>
                  <a:schemeClr val="bg1"/>
                </a:solidFill>
              </a:endParaRPr>
            </a:p>
          </p:txBody>
        </p:sp>
        <p:sp>
          <p:nvSpPr>
            <p:cNvPr id="24" name="正方形/長方形 23"/>
            <p:cNvSpPr/>
            <p:nvPr/>
          </p:nvSpPr>
          <p:spPr>
            <a:xfrm>
              <a:off x="8194697" y="1440490"/>
              <a:ext cx="657489" cy="2520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381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700" dirty="0">
                  <a:solidFill>
                    <a:schemeClr val="tx1"/>
                  </a:solidFill>
                </a:rPr>
                <a:t>Create</a:t>
              </a:r>
              <a:endParaRPr kumimoji="1" lang="ja-JP" altLang="en-US" sz="700" dirty="0">
                <a:solidFill>
                  <a:schemeClr val="tx1"/>
                </a:solidFill>
              </a:endParaRPr>
            </a:p>
          </p:txBody>
        </p:sp>
      </p:grpSp>
      <p:sp>
        <p:nvSpPr>
          <p:cNvPr id="28" name="正方形/長方形 27"/>
          <p:cNvSpPr>
            <a:spLocks noChangeAspect="1"/>
          </p:cNvSpPr>
          <p:nvPr/>
        </p:nvSpPr>
        <p:spPr>
          <a:xfrm>
            <a:off x="5901063" y="1725347"/>
            <a:ext cx="469635" cy="180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381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700" dirty="0">
                <a:solidFill>
                  <a:schemeClr val="tx1"/>
                </a:solidFill>
              </a:rPr>
              <a:t>Restart</a:t>
            </a:r>
            <a:endParaRPr kumimoji="1" lang="ja-JP" altLang="en-US" sz="700" dirty="0">
              <a:solidFill>
                <a:schemeClr val="tx1"/>
              </a:solidFill>
            </a:endParaRPr>
          </a:p>
        </p:txBody>
      </p:sp>
      <p:sp>
        <p:nvSpPr>
          <p:cNvPr id="29" name="正方形/長方形 28"/>
          <p:cNvSpPr>
            <a:spLocks noChangeAspect="1"/>
          </p:cNvSpPr>
          <p:nvPr/>
        </p:nvSpPr>
        <p:spPr>
          <a:xfrm>
            <a:off x="5901062" y="1927399"/>
            <a:ext cx="469635" cy="180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381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500" dirty="0">
                <a:solidFill>
                  <a:schemeClr val="tx1"/>
                </a:solidFill>
              </a:rPr>
              <a:t>Shutdown</a:t>
            </a:r>
            <a:endParaRPr kumimoji="1" lang="ja-JP" altLang="en-US" sz="500" dirty="0">
              <a:solidFill>
                <a:schemeClr val="tx1"/>
              </a:solidFill>
            </a:endParaRPr>
          </a:p>
        </p:txBody>
      </p:sp>
      <p:sp>
        <p:nvSpPr>
          <p:cNvPr id="30" name="正方形/長方形 29"/>
          <p:cNvSpPr>
            <a:spLocks noChangeAspect="1"/>
          </p:cNvSpPr>
          <p:nvPr/>
        </p:nvSpPr>
        <p:spPr>
          <a:xfrm>
            <a:off x="5901064" y="1527780"/>
            <a:ext cx="469635" cy="180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381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500" dirty="0">
                <a:solidFill>
                  <a:schemeClr val="tx1"/>
                </a:solidFill>
              </a:rPr>
              <a:t>Configure</a:t>
            </a:r>
            <a:endParaRPr kumimoji="1" lang="ja-JP" altLang="en-US" sz="500" dirty="0">
              <a:solidFill>
                <a:schemeClr val="tx1"/>
              </a:solidFill>
            </a:endParaRPr>
          </a:p>
        </p:txBody>
      </p:sp>
      <p:pic>
        <p:nvPicPr>
          <p:cNvPr id="10" name="図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05905" y="2187539"/>
            <a:ext cx="4838095" cy="4123809"/>
          </a:xfrm>
          <a:prstGeom prst="rect">
            <a:avLst/>
          </a:prstGeom>
        </p:spPr>
      </p:pic>
      <p:sp>
        <p:nvSpPr>
          <p:cNvPr id="32" name="テキスト ボックス 31"/>
          <p:cNvSpPr txBox="1"/>
          <p:nvPr/>
        </p:nvSpPr>
        <p:spPr>
          <a:xfrm>
            <a:off x="4526700" y="2208430"/>
            <a:ext cx="130516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900" dirty="0"/>
              <a:t>Manager</a:t>
            </a:r>
            <a:r>
              <a:rPr kumimoji="1" lang="ja-JP" altLang="en-US" sz="900" dirty="0"/>
              <a:t> </a:t>
            </a:r>
            <a:r>
              <a:rPr kumimoji="1" lang="en-US" altLang="ja-JP" sz="900" dirty="0"/>
              <a:t>Configuration</a:t>
            </a:r>
            <a:endParaRPr kumimoji="1" lang="ja-JP" altLang="en-US" sz="900" dirty="0"/>
          </a:p>
        </p:txBody>
      </p:sp>
      <p:sp>
        <p:nvSpPr>
          <p:cNvPr id="38" name="四角形: 角を丸くする 37"/>
          <p:cNvSpPr/>
          <p:nvPr/>
        </p:nvSpPr>
        <p:spPr>
          <a:xfrm>
            <a:off x="5836054" y="1474553"/>
            <a:ext cx="648393" cy="261746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9" name="矢印: 右 38"/>
          <p:cNvSpPr/>
          <p:nvPr/>
        </p:nvSpPr>
        <p:spPr>
          <a:xfrm rot="3823152">
            <a:off x="6169058" y="2127047"/>
            <a:ext cx="1165129" cy="274320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64182" y="3129478"/>
            <a:ext cx="4008389" cy="3113380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72571" y="3129478"/>
            <a:ext cx="771429" cy="31818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90199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681354"/>
          </a:xfrm>
        </p:spPr>
        <p:txBody>
          <a:bodyPr>
            <a:normAutofit fontScale="90000"/>
          </a:bodyPr>
          <a:lstStyle/>
          <a:p>
            <a:r>
              <a:rPr kumimoji="1" lang="en-US" altLang="ja-JP" dirty="0"/>
              <a:t>Restart</a:t>
            </a:r>
            <a:r>
              <a:rPr kumimoji="1" lang="ja-JP" altLang="en-US" dirty="0" err="1"/>
              <a:t>、</a:t>
            </a:r>
            <a:r>
              <a:rPr kumimoji="1" lang="en-US" altLang="ja-JP" dirty="0"/>
              <a:t>Shutdown</a:t>
            </a:r>
            <a:r>
              <a:rPr kumimoji="1" lang="ja-JP" altLang="en-US" dirty="0"/>
              <a:t>ボタン</a:t>
            </a:r>
          </a:p>
        </p:txBody>
      </p:sp>
      <p:sp>
        <p:nvSpPr>
          <p:cNvPr id="11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30057" y="3404227"/>
            <a:ext cx="8656247" cy="2772736"/>
          </a:xfrm>
        </p:spPr>
        <p:txBody>
          <a:bodyPr>
            <a:normAutofit fontScale="77500" lnSpcReduction="20000"/>
          </a:bodyPr>
          <a:lstStyle/>
          <a:p>
            <a:endParaRPr kumimoji="1" lang="en-US" altLang="ja-JP" dirty="0"/>
          </a:p>
          <a:p>
            <a:r>
              <a:rPr kumimoji="1" lang="en-US" altLang="ja-JP" dirty="0"/>
              <a:t>Restart, Shutdown</a:t>
            </a:r>
            <a:r>
              <a:rPr kumimoji="1" lang="ja-JP" altLang="en-US" dirty="0"/>
              <a:t>ボタンは、</a:t>
            </a:r>
            <a:r>
              <a:rPr kumimoji="1" lang="en-US" altLang="ja-JP" dirty="0"/>
              <a:t>Managers</a:t>
            </a:r>
            <a:r>
              <a:rPr kumimoji="1" lang="ja-JP" altLang="en-US" dirty="0"/>
              <a:t>タブにて、</a:t>
            </a:r>
            <a:r>
              <a:rPr kumimoji="1" lang="en-US" altLang="ja-JP" dirty="0"/>
              <a:t>Master</a:t>
            </a:r>
            <a:r>
              <a:rPr kumimoji="1" lang="ja-JP" altLang="en-US" dirty="0"/>
              <a:t>または</a:t>
            </a:r>
            <a:r>
              <a:rPr kumimoji="1" lang="en-US" altLang="ja-JP" dirty="0"/>
              <a:t>Slave</a:t>
            </a:r>
            <a:r>
              <a:rPr kumimoji="1" lang="ja-JP" altLang="en-US" dirty="0"/>
              <a:t> </a:t>
            </a:r>
            <a:r>
              <a:rPr kumimoji="1" lang="en-US" altLang="ja-JP" dirty="0"/>
              <a:t>Manager</a:t>
            </a:r>
            <a:r>
              <a:rPr kumimoji="1" lang="ja-JP" altLang="en-US" dirty="0"/>
              <a:t>を選択時のみアクティブになる。</a:t>
            </a:r>
            <a:endParaRPr kumimoji="1" lang="en-US" altLang="ja-JP" dirty="0"/>
          </a:p>
          <a:p>
            <a:r>
              <a:rPr kumimoji="1" lang="en-US" altLang="ja-JP" dirty="0"/>
              <a:t>Restart</a:t>
            </a:r>
            <a:r>
              <a:rPr kumimoji="1" lang="ja-JP" altLang="en-US" dirty="0"/>
              <a:t>ボタン</a:t>
            </a:r>
            <a:endParaRPr kumimoji="1" lang="en-US" altLang="ja-JP" dirty="0"/>
          </a:p>
          <a:p>
            <a:pPr lvl="1"/>
            <a:r>
              <a:rPr kumimoji="1" lang="ja-JP" altLang="en-US" dirty="0"/>
              <a:t>選択したマネージャをリスタート</a:t>
            </a:r>
            <a:endParaRPr kumimoji="1" lang="en-US" altLang="ja-JP" dirty="0"/>
          </a:p>
          <a:p>
            <a:pPr lvl="1"/>
            <a:r>
              <a:rPr kumimoji="1" lang="en-US" altLang="ja-JP" dirty="0"/>
              <a:t>Manager::restart()</a:t>
            </a:r>
            <a:r>
              <a:rPr kumimoji="1" lang="ja-JP" altLang="en-US" dirty="0"/>
              <a:t> 呼び出し</a:t>
            </a:r>
            <a:endParaRPr kumimoji="1" lang="en-US" altLang="ja-JP" dirty="0"/>
          </a:p>
          <a:p>
            <a:r>
              <a:rPr kumimoji="1" lang="en-US" altLang="ja-JP" dirty="0"/>
              <a:t>Shutdown</a:t>
            </a:r>
            <a:r>
              <a:rPr kumimoji="1" lang="ja-JP" altLang="en-US" dirty="0"/>
              <a:t>ボタン</a:t>
            </a:r>
            <a:endParaRPr kumimoji="1" lang="en-US" altLang="ja-JP" dirty="0"/>
          </a:p>
          <a:p>
            <a:pPr lvl="1"/>
            <a:r>
              <a:rPr kumimoji="1" lang="ja-JP" altLang="en-US" dirty="0"/>
              <a:t>選択しマネージャをシャットダウン</a:t>
            </a:r>
            <a:endParaRPr kumimoji="1" lang="en-US" altLang="ja-JP" dirty="0"/>
          </a:p>
          <a:p>
            <a:pPr lvl="1"/>
            <a:r>
              <a:rPr kumimoji="1" lang="en-US" altLang="ja-JP" dirty="0"/>
              <a:t>Manager::shutdown()</a:t>
            </a:r>
            <a:r>
              <a:rPr kumimoji="1" lang="ja-JP" altLang="en-US" dirty="0"/>
              <a:t> 呼び出し</a:t>
            </a:r>
            <a:endParaRPr kumimoji="1" lang="en-US" altLang="ja-JP" dirty="0"/>
          </a:p>
          <a:p>
            <a:pPr lvl="1"/>
            <a:endParaRPr kumimoji="1" lang="en-US" altLang="ja-JP" dirty="0"/>
          </a:p>
          <a:p>
            <a:pPr lvl="1"/>
            <a:endParaRPr kumimoji="1" lang="en-US" altLang="ja-JP" dirty="0"/>
          </a:p>
        </p:txBody>
      </p:sp>
      <p:grpSp>
        <p:nvGrpSpPr>
          <p:cNvPr id="13" name="グループ化 12"/>
          <p:cNvGrpSpPr>
            <a:grpSpLocks noChangeAspect="1"/>
          </p:cNvGrpSpPr>
          <p:nvPr/>
        </p:nvGrpSpPr>
        <p:grpSpPr>
          <a:xfrm>
            <a:off x="133906" y="1046481"/>
            <a:ext cx="6350541" cy="2160000"/>
            <a:chOff x="133905" y="1046481"/>
            <a:chExt cx="8876190" cy="3019048"/>
          </a:xfrm>
        </p:grpSpPr>
        <p:pic>
          <p:nvPicPr>
            <p:cNvPr id="3" name="図 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33905" y="1046481"/>
              <a:ext cx="8876190" cy="3019048"/>
            </a:xfrm>
            <a:prstGeom prst="rect">
              <a:avLst/>
            </a:prstGeom>
          </p:spPr>
        </p:pic>
        <p:sp>
          <p:nvSpPr>
            <p:cNvPr id="18" name="正方形/長方形 17"/>
            <p:cNvSpPr/>
            <p:nvPr/>
          </p:nvSpPr>
          <p:spPr>
            <a:xfrm>
              <a:off x="268296" y="2009631"/>
              <a:ext cx="1148080" cy="2520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381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600" dirty="0">
                  <a:solidFill>
                    <a:schemeClr val="tx1"/>
                  </a:solidFill>
                </a:rPr>
                <a:t>Managers</a:t>
              </a:r>
              <a:endParaRPr kumimoji="1" lang="ja-JP" altLang="en-US" sz="600" dirty="0">
                <a:solidFill>
                  <a:schemeClr val="tx1"/>
                </a:solidFill>
              </a:endParaRPr>
            </a:p>
          </p:txBody>
        </p:sp>
        <p:sp>
          <p:nvSpPr>
            <p:cNvPr id="19" name="正方形/長方形 18"/>
            <p:cNvSpPr/>
            <p:nvPr/>
          </p:nvSpPr>
          <p:spPr>
            <a:xfrm>
              <a:off x="268296" y="1719196"/>
              <a:ext cx="1148080" cy="2520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381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700" dirty="0">
                  <a:solidFill>
                    <a:schemeClr val="tx1"/>
                  </a:solidFill>
                </a:rPr>
                <a:t>RTC Instances</a:t>
              </a:r>
              <a:endParaRPr kumimoji="1" lang="ja-JP" altLang="en-US" sz="700" dirty="0">
                <a:solidFill>
                  <a:schemeClr val="tx1"/>
                </a:solidFill>
              </a:endParaRPr>
            </a:p>
          </p:txBody>
        </p:sp>
        <p:sp>
          <p:nvSpPr>
            <p:cNvPr id="20" name="正方形/長方形 19"/>
            <p:cNvSpPr/>
            <p:nvPr/>
          </p:nvSpPr>
          <p:spPr>
            <a:xfrm>
              <a:off x="268296" y="1428761"/>
              <a:ext cx="1148080" cy="2520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381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600" dirty="0">
                  <a:solidFill>
                    <a:schemeClr val="tx1"/>
                  </a:solidFill>
                </a:rPr>
                <a:t>Loadable Modules</a:t>
              </a:r>
              <a:endParaRPr kumimoji="1" lang="ja-JP" altLang="en-US" sz="600" dirty="0">
                <a:solidFill>
                  <a:schemeClr val="tx1"/>
                </a:solidFill>
              </a:endParaRPr>
            </a:p>
          </p:txBody>
        </p:sp>
        <p:sp>
          <p:nvSpPr>
            <p:cNvPr id="21" name="正方形/長方形 20"/>
            <p:cNvSpPr/>
            <p:nvPr/>
          </p:nvSpPr>
          <p:spPr>
            <a:xfrm>
              <a:off x="268296" y="2300065"/>
              <a:ext cx="1148080" cy="25200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600" dirty="0">
                  <a:solidFill>
                    <a:schemeClr val="bg1"/>
                  </a:solidFill>
                </a:rPr>
                <a:t>Shutdown</a:t>
              </a:r>
              <a:endParaRPr kumimoji="1" lang="ja-JP" altLang="en-US" sz="600" dirty="0">
                <a:solidFill>
                  <a:schemeClr val="bg1"/>
                </a:solidFill>
              </a:endParaRPr>
            </a:p>
          </p:txBody>
        </p:sp>
        <p:sp>
          <p:nvSpPr>
            <p:cNvPr id="22" name="正方形/長方形 21"/>
            <p:cNvSpPr/>
            <p:nvPr/>
          </p:nvSpPr>
          <p:spPr>
            <a:xfrm>
              <a:off x="268296" y="2590499"/>
              <a:ext cx="1148080" cy="25200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600" dirty="0">
                  <a:solidFill>
                    <a:schemeClr val="bg1"/>
                  </a:solidFill>
                </a:rPr>
                <a:t>Restart</a:t>
              </a:r>
              <a:endParaRPr kumimoji="1" lang="ja-JP" altLang="en-US" sz="600" dirty="0">
                <a:solidFill>
                  <a:schemeClr val="bg1"/>
                </a:solidFill>
              </a:endParaRPr>
            </a:p>
          </p:txBody>
        </p:sp>
        <p:sp>
          <p:nvSpPr>
            <p:cNvPr id="23" name="正方形/長方形 22"/>
            <p:cNvSpPr/>
            <p:nvPr/>
          </p:nvSpPr>
          <p:spPr>
            <a:xfrm>
              <a:off x="268296" y="2878696"/>
              <a:ext cx="1148080" cy="25200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600" dirty="0">
                  <a:solidFill>
                    <a:schemeClr val="bg1"/>
                  </a:solidFill>
                </a:rPr>
                <a:t>Restart</a:t>
              </a:r>
              <a:endParaRPr kumimoji="1" lang="ja-JP" altLang="en-US" sz="600" dirty="0">
                <a:solidFill>
                  <a:schemeClr val="bg1"/>
                </a:solidFill>
              </a:endParaRPr>
            </a:p>
          </p:txBody>
        </p:sp>
        <p:sp>
          <p:nvSpPr>
            <p:cNvPr id="24" name="正方形/長方形 23"/>
            <p:cNvSpPr/>
            <p:nvPr/>
          </p:nvSpPr>
          <p:spPr>
            <a:xfrm>
              <a:off x="8194697" y="1440490"/>
              <a:ext cx="657489" cy="2520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381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700" dirty="0">
                  <a:solidFill>
                    <a:schemeClr val="tx1"/>
                  </a:solidFill>
                </a:rPr>
                <a:t>Create</a:t>
              </a:r>
              <a:endParaRPr kumimoji="1" lang="ja-JP" altLang="en-US" sz="700" dirty="0">
                <a:solidFill>
                  <a:schemeClr val="tx1"/>
                </a:solidFill>
              </a:endParaRPr>
            </a:p>
          </p:txBody>
        </p:sp>
      </p:grpSp>
      <p:sp>
        <p:nvSpPr>
          <p:cNvPr id="28" name="正方形/長方形 27"/>
          <p:cNvSpPr>
            <a:spLocks noChangeAspect="1"/>
          </p:cNvSpPr>
          <p:nvPr/>
        </p:nvSpPr>
        <p:spPr>
          <a:xfrm>
            <a:off x="5901063" y="1725347"/>
            <a:ext cx="469635" cy="180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381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700" dirty="0">
                <a:solidFill>
                  <a:schemeClr val="tx1"/>
                </a:solidFill>
              </a:rPr>
              <a:t>Restart</a:t>
            </a:r>
            <a:endParaRPr kumimoji="1" lang="ja-JP" altLang="en-US" sz="700" dirty="0">
              <a:solidFill>
                <a:schemeClr val="tx1"/>
              </a:solidFill>
            </a:endParaRPr>
          </a:p>
        </p:txBody>
      </p:sp>
      <p:sp>
        <p:nvSpPr>
          <p:cNvPr id="29" name="正方形/長方形 28"/>
          <p:cNvSpPr>
            <a:spLocks noChangeAspect="1"/>
          </p:cNvSpPr>
          <p:nvPr/>
        </p:nvSpPr>
        <p:spPr>
          <a:xfrm>
            <a:off x="5901062" y="1927399"/>
            <a:ext cx="469635" cy="180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381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500" dirty="0">
                <a:solidFill>
                  <a:schemeClr val="tx1"/>
                </a:solidFill>
              </a:rPr>
              <a:t>Shutdown</a:t>
            </a:r>
            <a:endParaRPr kumimoji="1" lang="ja-JP" altLang="en-US" sz="500" dirty="0">
              <a:solidFill>
                <a:schemeClr val="tx1"/>
              </a:solidFill>
            </a:endParaRPr>
          </a:p>
        </p:txBody>
      </p:sp>
      <p:sp>
        <p:nvSpPr>
          <p:cNvPr id="30" name="正方形/長方形 29"/>
          <p:cNvSpPr>
            <a:spLocks noChangeAspect="1"/>
          </p:cNvSpPr>
          <p:nvPr/>
        </p:nvSpPr>
        <p:spPr>
          <a:xfrm>
            <a:off x="5901064" y="1527780"/>
            <a:ext cx="469635" cy="180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381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500" dirty="0">
                <a:solidFill>
                  <a:schemeClr val="tx1"/>
                </a:solidFill>
              </a:rPr>
              <a:t>Configure</a:t>
            </a:r>
            <a:endParaRPr kumimoji="1" lang="ja-JP" altLang="en-US" sz="500" dirty="0">
              <a:solidFill>
                <a:schemeClr val="tx1"/>
              </a:solidFill>
            </a:endParaRPr>
          </a:p>
        </p:txBody>
      </p:sp>
      <p:sp>
        <p:nvSpPr>
          <p:cNvPr id="38" name="四角形: 角を丸くする 37"/>
          <p:cNvSpPr/>
          <p:nvPr/>
        </p:nvSpPr>
        <p:spPr>
          <a:xfrm>
            <a:off x="5806518" y="1679412"/>
            <a:ext cx="648393" cy="261746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6" name="四角形: 角を丸くする 45"/>
          <p:cNvSpPr/>
          <p:nvPr/>
        </p:nvSpPr>
        <p:spPr>
          <a:xfrm>
            <a:off x="5814468" y="1899701"/>
            <a:ext cx="648393" cy="261746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11526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625</TotalTime>
  <Words>460</Words>
  <Application>Microsoft Office PowerPoint</Application>
  <PresentationFormat>画面に合わせる (4:3)</PresentationFormat>
  <Paragraphs>131</Paragraphs>
  <Slides>8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14" baseType="lpstr">
      <vt:lpstr>游ゴシック</vt:lpstr>
      <vt:lpstr>游ゴシック Light</vt:lpstr>
      <vt:lpstr>Arial</vt:lpstr>
      <vt:lpstr>Calibri</vt:lpstr>
      <vt:lpstr>Calibri Light</vt:lpstr>
      <vt:lpstr>Office テーマ</vt:lpstr>
      <vt:lpstr>ユースケース</vt:lpstr>
      <vt:lpstr>全体</vt:lpstr>
      <vt:lpstr>Loadable Modulesタブ</vt:lpstr>
      <vt:lpstr>RTC Instancesタブ</vt:lpstr>
      <vt:lpstr>Slave Managersタブ</vt:lpstr>
      <vt:lpstr>Create RTCボタンとダイアログ</vt:lpstr>
      <vt:lpstr>Configure Managerボタンとダイアログ</vt:lpstr>
      <vt:lpstr>Restart、Shutdownボタン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全体</dc:title>
  <dc:creator>安藤慶昭</dc:creator>
  <cp:lastModifiedBy>安藤慶昭</cp:lastModifiedBy>
  <cp:revision>15</cp:revision>
  <dcterms:created xsi:type="dcterms:W3CDTF">2017-05-25T06:12:50Z</dcterms:created>
  <dcterms:modified xsi:type="dcterms:W3CDTF">2017-05-25T16:46:31Z</dcterms:modified>
</cp:coreProperties>
</file>