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57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E5C7"/>
    <a:srgbClr val="F9E5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1" autoAdjust="0"/>
    <p:restoredTop sz="94660"/>
  </p:normalViewPr>
  <p:slideViewPr>
    <p:cSldViewPr snapToGrid="0">
      <p:cViewPr>
        <p:scale>
          <a:sx n="66" d="100"/>
          <a:sy n="66" d="100"/>
        </p:scale>
        <p:origin x="1050" y="1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D391D9-348D-414B-9D69-2762E8CB24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33B1B47-3ADD-48BE-AEC4-60BB699959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799B073-A536-475A-A64E-F44BE02DA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D68A4-E3CD-4F71-A09C-23B0619D60C8}" type="datetimeFigureOut">
              <a:rPr kumimoji="1" lang="ja-JP" altLang="en-US" smtClean="0"/>
              <a:t>2020/8/10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60E32F-46D6-404D-99AD-90556549E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C100A6-F585-4001-8CD3-7996B2AEA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65EF-AEE9-4A9E-8736-FF4CBA37D2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2945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F7658B-6F69-4585-AFD9-D8B544076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8574234-5572-47CC-B138-B2A2C91843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A125E9-C8B2-48D8-93FC-152D3DAE7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D68A4-E3CD-4F71-A09C-23B0619D60C8}" type="datetimeFigureOut">
              <a:rPr kumimoji="1" lang="ja-JP" altLang="en-US" smtClean="0"/>
              <a:t>2020/8/10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0A6DE6-D614-46B2-ABB8-81C2D46F2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73609E-B3B1-497F-A875-5DDFA4A53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65EF-AEE9-4A9E-8736-FF4CBA37D2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185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BA724BF-616C-4E40-A43D-3BA4869033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22188D8-133A-40FE-8BFE-B30EE45D95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DDF76C-873E-4B85-876E-6AA78EF5E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D68A4-E3CD-4F71-A09C-23B0619D60C8}" type="datetimeFigureOut">
              <a:rPr kumimoji="1" lang="ja-JP" altLang="en-US" smtClean="0"/>
              <a:t>2020/8/10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A11157-2870-4616-B0D5-ABB20C74C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784CC3-D165-451B-9DE4-571462163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65EF-AEE9-4A9E-8736-FF4CBA37D2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8129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AAB942-9075-4625-96D2-1E78BF844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928B94F-6394-42C8-94FF-8406A8295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D9380C-FBD0-40CF-853D-F270C5CC9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D68A4-E3CD-4F71-A09C-23B0619D60C8}" type="datetimeFigureOut">
              <a:rPr kumimoji="1" lang="ja-JP" altLang="en-US" smtClean="0"/>
              <a:t>2020/8/10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01B1D2-25E8-42FD-AE88-3403EA8C0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8105D9-8D6D-48C1-81E1-49C77A0D2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65EF-AEE9-4A9E-8736-FF4CBA37D2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9020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AC7CA1-1FA5-46B6-92C4-FAE0F91F8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4AF4571-5171-4574-A088-C56AC27DF7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D7F19B-00AA-460B-B320-0F3F22E84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D68A4-E3CD-4F71-A09C-23B0619D60C8}" type="datetimeFigureOut">
              <a:rPr kumimoji="1" lang="ja-JP" altLang="en-US" smtClean="0"/>
              <a:t>2020/8/10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BE94BD-8F8A-44B5-B07E-A9C69EC01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A11098-410C-4FC6-9F11-7BBAB5A93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65EF-AEE9-4A9E-8736-FF4CBA37D2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326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17AA3B-2D4D-428D-AC6A-FF4F63EFF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37F1C51-FC2F-4F57-B9BD-8396C82FAC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85190ED-6444-4444-8D39-C340FBC24F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4ACAF45-3335-42DC-8C2C-EF8565F6D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D68A4-E3CD-4F71-A09C-23B0619D60C8}" type="datetimeFigureOut">
              <a:rPr kumimoji="1" lang="ja-JP" altLang="en-US" smtClean="0"/>
              <a:t>2020/8/10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C5A25F2-4A7C-4C3B-9EED-9A6C97BED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F52A8D6-168C-4C66-A55A-CEFA546C5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65EF-AEE9-4A9E-8736-FF4CBA37D2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7723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D554CD-AFA0-4FB1-861A-607209489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1ADC4D1-8EED-4879-AD2F-6778986681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72D2C62-B09F-4381-A66B-D9CFE1B550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9D19614-C5B2-43BB-8816-EA42231A48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A37FED6-0113-450B-BA20-164A71697C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8343C51-2EEC-49C0-B3E6-917384610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D68A4-E3CD-4F71-A09C-23B0619D60C8}" type="datetimeFigureOut">
              <a:rPr kumimoji="1" lang="ja-JP" altLang="en-US" smtClean="0"/>
              <a:t>2020/8/10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8A4CE73-A1B8-4DEE-8613-2700EE420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F03783D-8251-4EFC-BE5D-16A42C794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65EF-AEE9-4A9E-8736-FF4CBA37D2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4963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441D8A-3B75-4DC2-9041-C49CFBDEF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6659A82-E052-481B-B20F-EF7CADEBE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D68A4-E3CD-4F71-A09C-23B0619D60C8}" type="datetimeFigureOut">
              <a:rPr kumimoji="1" lang="ja-JP" altLang="en-US" smtClean="0"/>
              <a:t>2020/8/10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8DC7E72-15D1-4663-8A6A-3C2DF201F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703C9CD-FF28-4187-9787-7271A78E7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65EF-AEE9-4A9E-8736-FF4CBA37D2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0325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9CB82C6-4ABD-4CC8-9531-00A7EA301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D68A4-E3CD-4F71-A09C-23B0619D60C8}" type="datetimeFigureOut">
              <a:rPr kumimoji="1" lang="ja-JP" altLang="en-US" smtClean="0"/>
              <a:t>2020/8/10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2DDBB36-BC0C-4A1D-8F5C-E6F5AA8A8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0561401-4214-476B-B1C7-FCE021EFC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65EF-AEE9-4A9E-8736-FF4CBA37D2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6680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97F6D0-9C58-4665-B038-7A74552F1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D8E0D1D-F939-486A-8D07-AD5129727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1E446E0-6F07-4747-B92A-9CE4E280B9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2E21368-EA1D-4F84-B77D-34D23D1C5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D68A4-E3CD-4F71-A09C-23B0619D60C8}" type="datetimeFigureOut">
              <a:rPr kumimoji="1" lang="ja-JP" altLang="en-US" smtClean="0"/>
              <a:t>2020/8/10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7845348-CEB1-49AE-BE88-D8F8E8060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D618055-6142-4897-A35A-10F2848AD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65EF-AEE9-4A9E-8736-FF4CBA37D2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35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2309B2-CFB5-424A-9F3E-E3071CD10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0D3FFAF-C697-4202-BC8A-EB16D95A0E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95982ED-3868-4BCE-9D1E-C7AACB02F9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2725EB5-5694-456C-8549-F5BDA3D28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D68A4-E3CD-4F71-A09C-23B0619D60C8}" type="datetimeFigureOut">
              <a:rPr kumimoji="1" lang="ja-JP" altLang="en-US" smtClean="0"/>
              <a:t>2020/8/10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A86FC58-C71D-4B81-BD23-3CDD000AE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F79289D-0A37-4B2A-82AD-9BF4D6BEE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565EF-AEE9-4A9E-8736-FF4CBA37D2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8907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58800B0-2C3D-4998-9708-CA9F41C70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6651F8-293F-4C7E-8313-54D451EE35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3F63D4-2941-4AAD-AA6F-E7F4561F93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D68A4-E3CD-4F71-A09C-23B0619D60C8}" type="datetimeFigureOut">
              <a:rPr kumimoji="1" lang="ja-JP" altLang="en-US" smtClean="0"/>
              <a:t>2020/8/10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015757-D833-48E8-B2E2-36D52B19FE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55FB04-A0B8-4F3B-B6A0-49E61CAD71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565EF-AEE9-4A9E-8736-FF4CBA37D2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425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95A53023-C797-4738-9937-C30DF5980B71}"/>
              </a:ext>
            </a:extLst>
          </p:cNvPr>
          <p:cNvGrpSpPr/>
          <p:nvPr/>
        </p:nvGrpSpPr>
        <p:grpSpPr>
          <a:xfrm>
            <a:off x="5044915" y="154781"/>
            <a:ext cx="2648217" cy="1059657"/>
            <a:chOff x="5029200" y="1038226"/>
            <a:chExt cx="2324100" cy="1171200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68911BE3-10E8-4775-862A-DAA5BC6D4DAD}"/>
                </a:ext>
              </a:extLst>
            </p:cNvPr>
            <p:cNvSpPr/>
            <p:nvPr/>
          </p:nvSpPr>
          <p:spPr>
            <a:xfrm>
              <a:off x="5029200" y="1038226"/>
              <a:ext cx="2324100" cy="434267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</a:rPr>
                <a:t>&lt;&lt;requirement&gt;&gt;</a:t>
              </a: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</a:rPr>
                <a:t>効率的な自律移動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2DD371EA-6F35-4F8C-B6BF-B89F3E552715}"/>
                </a:ext>
              </a:extLst>
            </p:cNvPr>
            <p:cNvSpPr/>
            <p:nvPr/>
          </p:nvSpPr>
          <p:spPr>
            <a:xfrm>
              <a:off x="5029200" y="1472493"/>
              <a:ext cx="2324100" cy="736933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ja-JP" sz="1000" dirty="0">
                  <a:solidFill>
                    <a:schemeClr val="tx1"/>
                  </a:solidFill>
                </a:rPr>
                <a:t>text=</a:t>
              </a:r>
              <a:r>
                <a:rPr lang="ja-JP" altLang="en-US" sz="1000" dirty="0">
                  <a:solidFill>
                    <a:schemeClr val="tx1"/>
                  </a:solidFill>
                </a:rPr>
                <a:t>ユーザが指定した目的地まで，なるべく短時間で安全に移動できるとともに，ユーザの手間をなるべく軽減しつつ，長距離を移動可能であること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EEFE1DD9-550C-4C7D-8564-F5B8DFE46ECA}"/>
              </a:ext>
            </a:extLst>
          </p:cNvPr>
          <p:cNvGrpSpPr/>
          <p:nvPr/>
        </p:nvGrpSpPr>
        <p:grpSpPr>
          <a:xfrm>
            <a:off x="6195341" y="1232405"/>
            <a:ext cx="257175" cy="257175"/>
            <a:chOff x="4886325" y="1143000"/>
            <a:chExt cx="257175" cy="257175"/>
          </a:xfrm>
        </p:grpSpPr>
        <p:sp>
          <p:nvSpPr>
            <p:cNvPr id="7" name="楕円 6">
              <a:extLst>
                <a:ext uri="{FF2B5EF4-FFF2-40B4-BE49-F238E27FC236}">
                  <a16:creationId xmlns:a16="http://schemas.microsoft.com/office/drawing/2014/main" id="{D1F5200B-7F9B-45A3-A3A5-E72B91C35F17}"/>
                </a:ext>
              </a:extLst>
            </p:cNvPr>
            <p:cNvSpPr/>
            <p:nvPr/>
          </p:nvSpPr>
          <p:spPr>
            <a:xfrm>
              <a:off x="4886325" y="1143000"/>
              <a:ext cx="257175" cy="257175"/>
            </a:xfrm>
            <a:prstGeom prst="ellipse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D7FD0478-B62D-44E5-A69B-43D3CEB4A8FE}"/>
                </a:ext>
              </a:extLst>
            </p:cNvPr>
            <p:cNvCxnSpPr>
              <a:cxnSpLocks/>
              <a:stCxn id="7" idx="2"/>
              <a:endCxn id="7" idx="6"/>
            </p:cNvCxnSpPr>
            <p:nvPr/>
          </p:nvCxnSpPr>
          <p:spPr>
            <a:xfrm>
              <a:off x="4886325" y="1271588"/>
              <a:ext cx="25717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4E73D354-AA8E-4898-8A8F-739D612D2825}"/>
                </a:ext>
              </a:extLst>
            </p:cNvPr>
            <p:cNvCxnSpPr>
              <a:cxnSpLocks/>
              <a:stCxn id="7" idx="4"/>
              <a:endCxn id="7" idx="0"/>
            </p:cNvCxnSpPr>
            <p:nvPr/>
          </p:nvCxnSpPr>
          <p:spPr>
            <a:xfrm flipV="1">
              <a:off x="5014913" y="1143000"/>
              <a:ext cx="0" cy="25717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D79F5B0B-FE7C-440B-AA1F-4C31D9B2E2B6}"/>
              </a:ext>
            </a:extLst>
          </p:cNvPr>
          <p:cNvCxnSpPr>
            <a:cxnSpLocks/>
            <a:stCxn id="7" idx="4"/>
            <a:endCxn id="49" idx="0"/>
          </p:cNvCxnSpPr>
          <p:nvPr/>
        </p:nvCxnSpPr>
        <p:spPr>
          <a:xfrm rot="5400000">
            <a:off x="5108178" y="800119"/>
            <a:ext cx="526291" cy="1905212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64714959-BDCB-41AB-A3DE-C34097322772}"/>
              </a:ext>
            </a:extLst>
          </p:cNvPr>
          <p:cNvCxnSpPr>
            <a:cxnSpLocks/>
            <a:stCxn id="79" idx="0"/>
            <a:endCxn id="66" idx="2"/>
          </p:cNvCxnSpPr>
          <p:nvPr/>
        </p:nvCxnSpPr>
        <p:spPr>
          <a:xfrm flipV="1">
            <a:off x="2777720" y="4581739"/>
            <a:ext cx="4062" cy="893562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none" w="lg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25904677-6B14-47D5-B517-3FAF3F958078}"/>
              </a:ext>
            </a:extLst>
          </p:cNvPr>
          <p:cNvSpPr txBox="1"/>
          <p:nvPr/>
        </p:nvSpPr>
        <p:spPr>
          <a:xfrm>
            <a:off x="7232752" y="3209446"/>
            <a:ext cx="1598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&lt;&lt;</a:t>
            </a:r>
            <a:r>
              <a:rPr kumimoji="1" lang="en-US" altLang="ja-JP" sz="1400" dirty="0" err="1"/>
              <a:t>deriveReqt</a:t>
            </a:r>
            <a:r>
              <a:rPr kumimoji="1" lang="en-US" altLang="ja-JP" sz="1400" dirty="0"/>
              <a:t>&gt;&gt;</a:t>
            </a:r>
            <a:endParaRPr kumimoji="1" lang="ja-JP" altLang="en-US" sz="1400" dirty="0"/>
          </a:p>
        </p:txBody>
      </p:sp>
      <p:sp>
        <p:nvSpPr>
          <p:cNvPr id="46" name="Rectangle 3">
            <a:extLst>
              <a:ext uri="{FF2B5EF4-FFF2-40B4-BE49-F238E27FC236}">
                <a16:creationId xmlns:a16="http://schemas.microsoft.com/office/drawing/2014/main" id="{D77C4A87-8E19-4D73-969A-C26A4E9B7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30" y="53376"/>
            <a:ext cx="8832850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rgbClr val="969696"/>
              </a:buClr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Char char="l"/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969696"/>
              </a:buClr>
              <a:buChar char="Ø"/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Char char="²"/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969696"/>
              </a:buClr>
              <a:buChar char="²"/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²"/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²"/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²"/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²"/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fontAlgn="base">
              <a:lnSpc>
                <a:spcPct val="90000"/>
              </a:lnSpc>
              <a:spcAft>
                <a:spcPct val="0"/>
              </a:spcAft>
              <a:buClr>
                <a:srgbClr val="3333CC"/>
              </a:buClr>
              <a:buFont typeface="Wingdings" pitchFamily="2" charset="2"/>
              <a:buChar char="n"/>
            </a:pPr>
            <a:r>
              <a:rPr lang="ja-JP" altLang="en-US" dirty="0">
                <a:solidFill>
                  <a:srgbClr val="000000"/>
                </a:solidFill>
                <a:latin typeface="HGPｺﾞｼｯｸE" pitchFamily="50" charset="-128"/>
                <a:ea typeface="HGPｺﾞｼｯｸE" pitchFamily="50" charset="-128"/>
              </a:rPr>
              <a:t>要求図の例</a:t>
            </a:r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DED594DF-F5A4-4B24-9572-11B91A3BFC1E}"/>
              </a:ext>
            </a:extLst>
          </p:cNvPr>
          <p:cNvGrpSpPr/>
          <p:nvPr/>
        </p:nvGrpSpPr>
        <p:grpSpPr>
          <a:xfrm>
            <a:off x="3597330" y="2015871"/>
            <a:ext cx="1642774" cy="927682"/>
            <a:chOff x="5029200" y="1038225"/>
            <a:chExt cx="2324100" cy="1200150"/>
          </a:xfrm>
        </p:grpSpPr>
        <p:sp>
          <p:nvSpPr>
            <p:cNvPr id="49" name="正方形/長方形 48">
              <a:extLst>
                <a:ext uri="{FF2B5EF4-FFF2-40B4-BE49-F238E27FC236}">
                  <a16:creationId xmlns:a16="http://schemas.microsoft.com/office/drawing/2014/main" id="{6CE50914-ECC8-4A6D-8875-2EA1F1B9E7A3}"/>
                </a:ext>
              </a:extLst>
            </p:cNvPr>
            <p:cNvSpPr/>
            <p:nvPr/>
          </p:nvSpPr>
          <p:spPr>
            <a:xfrm>
              <a:off x="5029200" y="1038225"/>
              <a:ext cx="2324100" cy="466958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</a:rPr>
                <a:t>&lt;&lt;requirement&gt;&gt;</a:t>
              </a: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</a:rPr>
                <a:t>自律移動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0" name="正方形/長方形 49">
              <a:extLst>
                <a:ext uri="{FF2B5EF4-FFF2-40B4-BE49-F238E27FC236}">
                  <a16:creationId xmlns:a16="http://schemas.microsoft.com/office/drawing/2014/main" id="{CF9CFB73-43F1-4160-987F-E287C11D00E7}"/>
                </a:ext>
              </a:extLst>
            </p:cNvPr>
            <p:cNvSpPr/>
            <p:nvPr/>
          </p:nvSpPr>
          <p:spPr>
            <a:xfrm>
              <a:off x="5029200" y="1505183"/>
              <a:ext cx="2324100" cy="733192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ja-JP" sz="1100" dirty="0">
                  <a:solidFill>
                    <a:schemeClr val="tx1"/>
                  </a:solidFill>
                </a:rPr>
                <a:t>text=</a:t>
              </a:r>
              <a:r>
                <a:rPr lang="ja-JP" altLang="en-US" sz="1100" dirty="0">
                  <a:solidFill>
                    <a:schemeClr val="tx1"/>
                  </a:solidFill>
                </a:rPr>
                <a:t>ユーザが指定した目的地まで，安全に移動できること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70052D67-F42C-4B51-A44F-54CBFFD1891F}"/>
              </a:ext>
            </a:extLst>
          </p:cNvPr>
          <p:cNvGrpSpPr/>
          <p:nvPr/>
        </p:nvGrpSpPr>
        <p:grpSpPr>
          <a:xfrm>
            <a:off x="3658126" y="3745584"/>
            <a:ext cx="1498312" cy="900578"/>
            <a:chOff x="5029200" y="1038226"/>
            <a:chExt cx="2324100" cy="995376"/>
          </a:xfrm>
        </p:grpSpPr>
        <p:sp>
          <p:nvSpPr>
            <p:cNvPr id="61" name="正方形/長方形 60">
              <a:extLst>
                <a:ext uri="{FF2B5EF4-FFF2-40B4-BE49-F238E27FC236}">
                  <a16:creationId xmlns:a16="http://schemas.microsoft.com/office/drawing/2014/main" id="{0BBB6B27-5A85-4F01-A235-D5731FE623C2}"/>
                </a:ext>
              </a:extLst>
            </p:cNvPr>
            <p:cNvSpPr/>
            <p:nvPr/>
          </p:nvSpPr>
          <p:spPr>
            <a:xfrm>
              <a:off x="5029200" y="1038226"/>
              <a:ext cx="2324100" cy="398940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</a:rPr>
                <a:t>&lt;&lt;requirement&gt;&gt;</a:t>
              </a: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</a:rPr>
                <a:t>経路生成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62" name="正方形/長方形 61">
              <a:extLst>
                <a:ext uri="{FF2B5EF4-FFF2-40B4-BE49-F238E27FC236}">
                  <a16:creationId xmlns:a16="http://schemas.microsoft.com/office/drawing/2014/main" id="{82D89EA0-B163-4D26-ACDC-FED5556CA0B2}"/>
                </a:ext>
              </a:extLst>
            </p:cNvPr>
            <p:cNvSpPr/>
            <p:nvPr/>
          </p:nvSpPr>
          <p:spPr>
            <a:xfrm>
              <a:off x="5029200" y="1437167"/>
              <a:ext cx="2324100" cy="596435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ja-JP" sz="1100" dirty="0">
                  <a:solidFill>
                    <a:schemeClr val="tx1"/>
                  </a:solidFill>
                </a:rPr>
                <a:t>text=</a:t>
              </a:r>
              <a:r>
                <a:rPr lang="ja-JP" altLang="en-US" sz="1100" dirty="0">
                  <a:solidFill>
                    <a:schemeClr val="tx1"/>
                  </a:solidFill>
                </a:rPr>
                <a:t>目的地までの移動経路を自動で生成できること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4D5DB3B8-4451-466E-884C-B685F091686D}"/>
              </a:ext>
            </a:extLst>
          </p:cNvPr>
          <p:cNvGrpSpPr/>
          <p:nvPr/>
        </p:nvGrpSpPr>
        <p:grpSpPr>
          <a:xfrm>
            <a:off x="2028564" y="3739287"/>
            <a:ext cx="1506436" cy="842452"/>
            <a:chOff x="5029200" y="1038225"/>
            <a:chExt cx="2324100" cy="931131"/>
          </a:xfrm>
        </p:grpSpPr>
        <p:sp>
          <p:nvSpPr>
            <p:cNvPr id="65" name="正方形/長方形 64">
              <a:extLst>
                <a:ext uri="{FF2B5EF4-FFF2-40B4-BE49-F238E27FC236}">
                  <a16:creationId xmlns:a16="http://schemas.microsoft.com/office/drawing/2014/main" id="{783E0599-7776-44B7-A209-4364E52CC12E}"/>
                </a:ext>
              </a:extLst>
            </p:cNvPr>
            <p:cNvSpPr/>
            <p:nvPr/>
          </p:nvSpPr>
          <p:spPr>
            <a:xfrm>
              <a:off x="5029200" y="1038225"/>
              <a:ext cx="2324100" cy="378430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</a:rPr>
                <a:t>&lt;&lt;requirement&gt;&gt;</a:t>
              </a: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</a:rPr>
                <a:t>障害物回避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66" name="正方形/長方形 65">
              <a:extLst>
                <a:ext uri="{FF2B5EF4-FFF2-40B4-BE49-F238E27FC236}">
                  <a16:creationId xmlns:a16="http://schemas.microsoft.com/office/drawing/2014/main" id="{F80C36D8-EC65-408F-A05C-CD107F8EED94}"/>
                </a:ext>
              </a:extLst>
            </p:cNvPr>
            <p:cNvSpPr/>
            <p:nvPr/>
          </p:nvSpPr>
          <p:spPr>
            <a:xfrm>
              <a:off x="5029200" y="1416656"/>
              <a:ext cx="2324100" cy="552700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ja-JP" sz="1100" dirty="0">
                  <a:solidFill>
                    <a:schemeClr val="tx1"/>
                  </a:solidFill>
                </a:rPr>
                <a:t>text=</a:t>
              </a:r>
              <a:r>
                <a:rPr lang="ja-JP" altLang="en-US" sz="1100" dirty="0">
                  <a:solidFill>
                    <a:schemeClr val="tx1"/>
                  </a:solidFill>
                </a:rPr>
                <a:t>目的地までの移動経路を自動で生成できること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8" name="グループ化 67">
            <a:extLst>
              <a:ext uri="{FF2B5EF4-FFF2-40B4-BE49-F238E27FC236}">
                <a16:creationId xmlns:a16="http://schemas.microsoft.com/office/drawing/2014/main" id="{776E153B-4548-41FA-955E-8CFE29372F2A}"/>
              </a:ext>
            </a:extLst>
          </p:cNvPr>
          <p:cNvGrpSpPr/>
          <p:nvPr/>
        </p:nvGrpSpPr>
        <p:grpSpPr>
          <a:xfrm>
            <a:off x="3658126" y="5475303"/>
            <a:ext cx="1498312" cy="900578"/>
            <a:chOff x="5029200" y="1038226"/>
            <a:chExt cx="2324100" cy="995376"/>
          </a:xfrm>
        </p:grpSpPr>
        <p:sp>
          <p:nvSpPr>
            <p:cNvPr id="71" name="正方形/長方形 70">
              <a:extLst>
                <a:ext uri="{FF2B5EF4-FFF2-40B4-BE49-F238E27FC236}">
                  <a16:creationId xmlns:a16="http://schemas.microsoft.com/office/drawing/2014/main" id="{5156BF99-2FF4-4231-8422-9CCCD6B1326A}"/>
                </a:ext>
              </a:extLst>
            </p:cNvPr>
            <p:cNvSpPr/>
            <p:nvPr/>
          </p:nvSpPr>
          <p:spPr>
            <a:xfrm>
              <a:off x="5029200" y="1038226"/>
              <a:ext cx="2324100" cy="398940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</a:rPr>
                <a:t>&lt;&lt;requirement&gt;&gt;</a:t>
              </a:r>
            </a:p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自己位置推定</a:t>
              </a:r>
            </a:p>
          </p:txBody>
        </p:sp>
        <p:sp>
          <p:nvSpPr>
            <p:cNvPr id="72" name="正方形/長方形 71">
              <a:extLst>
                <a:ext uri="{FF2B5EF4-FFF2-40B4-BE49-F238E27FC236}">
                  <a16:creationId xmlns:a16="http://schemas.microsoft.com/office/drawing/2014/main" id="{1EB09D8C-F665-4324-BD22-9DB864067924}"/>
                </a:ext>
              </a:extLst>
            </p:cNvPr>
            <p:cNvSpPr/>
            <p:nvPr/>
          </p:nvSpPr>
          <p:spPr>
            <a:xfrm>
              <a:off x="5029200" y="1437167"/>
              <a:ext cx="2324100" cy="596435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ja-JP" sz="1100" dirty="0">
                  <a:solidFill>
                    <a:schemeClr val="tx1"/>
                  </a:solidFill>
                </a:rPr>
                <a:t>text=</a:t>
              </a:r>
              <a:r>
                <a:rPr lang="ja-JP" altLang="en-US" sz="1100" dirty="0">
                  <a:solidFill>
                    <a:schemeClr val="tx1"/>
                  </a:solidFill>
                </a:rPr>
                <a:t>ロボット自身の現在位置を推定できること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4" name="グループ化 73">
            <a:extLst>
              <a:ext uri="{FF2B5EF4-FFF2-40B4-BE49-F238E27FC236}">
                <a16:creationId xmlns:a16="http://schemas.microsoft.com/office/drawing/2014/main" id="{FD3F6D47-66A1-468A-AEFC-6A7546E50A6B}"/>
              </a:ext>
            </a:extLst>
          </p:cNvPr>
          <p:cNvGrpSpPr/>
          <p:nvPr/>
        </p:nvGrpSpPr>
        <p:grpSpPr>
          <a:xfrm>
            <a:off x="2028564" y="5475301"/>
            <a:ext cx="1498312" cy="721895"/>
            <a:chOff x="5029200" y="1038226"/>
            <a:chExt cx="2324100" cy="797884"/>
          </a:xfrm>
        </p:grpSpPr>
        <p:sp>
          <p:nvSpPr>
            <p:cNvPr id="79" name="正方形/長方形 78">
              <a:extLst>
                <a:ext uri="{FF2B5EF4-FFF2-40B4-BE49-F238E27FC236}">
                  <a16:creationId xmlns:a16="http://schemas.microsoft.com/office/drawing/2014/main" id="{FD2D662F-4118-4E0F-B34A-316840FA1197}"/>
                </a:ext>
              </a:extLst>
            </p:cNvPr>
            <p:cNvSpPr/>
            <p:nvPr/>
          </p:nvSpPr>
          <p:spPr>
            <a:xfrm>
              <a:off x="5029200" y="1038226"/>
              <a:ext cx="2324100" cy="398940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</a:rPr>
                <a:t>&lt;&lt;requirement&gt;&gt;</a:t>
              </a:r>
            </a:p>
            <a:p>
              <a:pPr algn="ctr"/>
              <a:r>
                <a:rPr kumimoji="1" lang="ja-JP" altLang="en-US" sz="1200" dirty="0">
                  <a:solidFill>
                    <a:schemeClr val="tx1"/>
                  </a:solidFill>
                </a:rPr>
                <a:t>環境地図</a:t>
              </a:r>
            </a:p>
          </p:txBody>
        </p:sp>
        <p:sp>
          <p:nvSpPr>
            <p:cNvPr id="82" name="正方形/長方形 81">
              <a:extLst>
                <a:ext uri="{FF2B5EF4-FFF2-40B4-BE49-F238E27FC236}">
                  <a16:creationId xmlns:a16="http://schemas.microsoft.com/office/drawing/2014/main" id="{8B166793-EDCF-4C0D-9601-E0888FB70167}"/>
                </a:ext>
              </a:extLst>
            </p:cNvPr>
            <p:cNvSpPr/>
            <p:nvPr/>
          </p:nvSpPr>
          <p:spPr>
            <a:xfrm>
              <a:off x="5029200" y="1437168"/>
              <a:ext cx="2324100" cy="398942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ja-JP" sz="1100" dirty="0">
                  <a:solidFill>
                    <a:schemeClr val="tx1"/>
                  </a:solidFill>
                </a:rPr>
                <a:t>text=</a:t>
              </a:r>
              <a:r>
                <a:rPr lang="ja-JP" altLang="en-US" sz="1100" dirty="0">
                  <a:solidFill>
                    <a:schemeClr val="tx1"/>
                  </a:solidFill>
                </a:rPr>
                <a:t>周辺環境の地図を持つこと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8CC3DC4-49B9-43A3-BBA5-3D76B62C8A59}"/>
              </a:ext>
            </a:extLst>
          </p:cNvPr>
          <p:cNvSpPr txBox="1"/>
          <p:nvPr/>
        </p:nvSpPr>
        <p:spPr>
          <a:xfrm>
            <a:off x="2028564" y="4714779"/>
            <a:ext cx="1401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&lt;&lt;</a:t>
            </a:r>
            <a:r>
              <a:rPr kumimoji="1" lang="en-US" altLang="ja-JP" sz="1200" dirty="0" err="1"/>
              <a:t>deriveReqt</a:t>
            </a:r>
            <a:r>
              <a:rPr kumimoji="1" lang="en-US" altLang="ja-JP" sz="1200" dirty="0"/>
              <a:t>&gt;&gt;</a:t>
            </a:r>
            <a:endParaRPr kumimoji="1" lang="ja-JP" altLang="en-US" sz="1200" dirty="0"/>
          </a:p>
        </p:txBody>
      </p:sp>
      <p:cxnSp>
        <p:nvCxnSpPr>
          <p:cNvPr id="86" name="直線矢印コネクタ 85">
            <a:extLst>
              <a:ext uri="{FF2B5EF4-FFF2-40B4-BE49-F238E27FC236}">
                <a16:creationId xmlns:a16="http://schemas.microsoft.com/office/drawing/2014/main" id="{B79BADEC-DE72-4F95-BD90-51E8AFD17027}"/>
              </a:ext>
            </a:extLst>
          </p:cNvPr>
          <p:cNvCxnSpPr>
            <a:cxnSpLocks/>
            <a:stCxn id="79" idx="0"/>
            <a:endCxn id="62" idx="2"/>
          </p:cNvCxnSpPr>
          <p:nvPr/>
        </p:nvCxnSpPr>
        <p:spPr>
          <a:xfrm flipV="1">
            <a:off x="2777720" y="4646162"/>
            <a:ext cx="1629562" cy="829139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none" w="lg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矢印コネクタ 86">
            <a:extLst>
              <a:ext uri="{FF2B5EF4-FFF2-40B4-BE49-F238E27FC236}">
                <a16:creationId xmlns:a16="http://schemas.microsoft.com/office/drawing/2014/main" id="{6E424EFB-CCD1-43E6-85DB-724D74C34805}"/>
              </a:ext>
            </a:extLst>
          </p:cNvPr>
          <p:cNvCxnSpPr>
            <a:cxnSpLocks/>
            <a:stCxn id="71" idx="0"/>
            <a:endCxn id="62" idx="2"/>
          </p:cNvCxnSpPr>
          <p:nvPr/>
        </p:nvCxnSpPr>
        <p:spPr>
          <a:xfrm flipV="1">
            <a:off x="4407282" y="4646162"/>
            <a:ext cx="0" cy="829141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none" w="lg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6A77BC3-25B5-4F1E-9D34-CFDF43B5BBA7}"/>
              </a:ext>
            </a:extLst>
          </p:cNvPr>
          <p:cNvSpPr txBox="1"/>
          <p:nvPr/>
        </p:nvSpPr>
        <p:spPr>
          <a:xfrm>
            <a:off x="3730630" y="5238024"/>
            <a:ext cx="1401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&lt;&lt;</a:t>
            </a:r>
            <a:r>
              <a:rPr kumimoji="1" lang="en-US" altLang="ja-JP" sz="1200" dirty="0" err="1"/>
              <a:t>deriveReqt</a:t>
            </a:r>
            <a:r>
              <a:rPr kumimoji="1" lang="en-US" altLang="ja-JP" sz="1200" dirty="0"/>
              <a:t>&gt;&gt;</a:t>
            </a:r>
            <a:endParaRPr kumimoji="1" lang="ja-JP" altLang="en-US" sz="12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C162FC3-7DA5-428C-A313-D4A95D097817}"/>
              </a:ext>
            </a:extLst>
          </p:cNvPr>
          <p:cNvSpPr txBox="1"/>
          <p:nvPr/>
        </p:nvSpPr>
        <p:spPr>
          <a:xfrm>
            <a:off x="2822761" y="4970667"/>
            <a:ext cx="1401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&lt;&lt;</a:t>
            </a:r>
            <a:r>
              <a:rPr kumimoji="1" lang="en-US" altLang="ja-JP" sz="1200" dirty="0" err="1"/>
              <a:t>deriveReqt</a:t>
            </a:r>
            <a:r>
              <a:rPr kumimoji="1" lang="en-US" altLang="ja-JP" sz="1200" dirty="0"/>
              <a:t>&gt;&gt;</a:t>
            </a:r>
            <a:endParaRPr kumimoji="1" lang="ja-JP" altLang="en-US" sz="1200" dirty="0"/>
          </a:p>
        </p:txBody>
      </p:sp>
      <p:cxnSp>
        <p:nvCxnSpPr>
          <p:cNvPr id="90" name="直線矢印コネクタ 89">
            <a:extLst>
              <a:ext uri="{FF2B5EF4-FFF2-40B4-BE49-F238E27FC236}">
                <a16:creationId xmlns:a16="http://schemas.microsoft.com/office/drawing/2014/main" id="{2E8B6A53-A629-4914-BDBE-0F72AE580631}"/>
              </a:ext>
            </a:extLst>
          </p:cNvPr>
          <p:cNvCxnSpPr>
            <a:cxnSpLocks/>
            <a:stCxn id="65" idx="0"/>
            <a:endCxn id="50" idx="2"/>
          </p:cNvCxnSpPr>
          <p:nvPr/>
        </p:nvCxnSpPr>
        <p:spPr>
          <a:xfrm rot="5400000" flipH="1" flipV="1">
            <a:off x="3202382" y="2522953"/>
            <a:ext cx="795734" cy="1636935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prstDash val="dash"/>
            <a:headEnd type="none" w="lg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矢印コネクタ 89">
            <a:extLst>
              <a:ext uri="{FF2B5EF4-FFF2-40B4-BE49-F238E27FC236}">
                <a16:creationId xmlns:a16="http://schemas.microsoft.com/office/drawing/2014/main" id="{6B0A1CAE-C708-47DE-A0DB-4BCEE5F0F93B}"/>
              </a:ext>
            </a:extLst>
          </p:cNvPr>
          <p:cNvCxnSpPr>
            <a:cxnSpLocks/>
            <a:stCxn id="61" idx="0"/>
            <a:endCxn id="50" idx="2"/>
          </p:cNvCxnSpPr>
          <p:nvPr/>
        </p:nvCxnSpPr>
        <p:spPr>
          <a:xfrm rot="5400000" flipH="1" flipV="1">
            <a:off x="4011984" y="3338852"/>
            <a:ext cx="802031" cy="11435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prstDash val="dash"/>
            <a:headEnd type="none" w="lg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E4853AA1-4B19-4B96-8004-90E15B873131}"/>
              </a:ext>
            </a:extLst>
          </p:cNvPr>
          <p:cNvSpPr txBox="1"/>
          <p:nvPr/>
        </p:nvSpPr>
        <p:spPr>
          <a:xfrm>
            <a:off x="2078022" y="3371189"/>
            <a:ext cx="1401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&lt;&lt;</a:t>
            </a:r>
            <a:r>
              <a:rPr kumimoji="1" lang="en-US" altLang="ja-JP" sz="1200" dirty="0" err="1"/>
              <a:t>deriveReqt</a:t>
            </a:r>
            <a:r>
              <a:rPr kumimoji="1" lang="en-US" altLang="ja-JP" sz="1200" dirty="0"/>
              <a:t>&gt;&gt;</a:t>
            </a:r>
            <a:endParaRPr kumimoji="1" lang="ja-JP" altLang="en-US" sz="1200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9B9FBE3-6B00-48AC-B17B-D95412A064B3}"/>
              </a:ext>
            </a:extLst>
          </p:cNvPr>
          <p:cNvSpPr txBox="1"/>
          <p:nvPr/>
        </p:nvSpPr>
        <p:spPr>
          <a:xfrm>
            <a:off x="3702107" y="3378724"/>
            <a:ext cx="1401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&lt;&lt;</a:t>
            </a:r>
            <a:r>
              <a:rPr kumimoji="1" lang="en-US" altLang="ja-JP" sz="1200" dirty="0" err="1"/>
              <a:t>deriveReqt</a:t>
            </a:r>
            <a:r>
              <a:rPr kumimoji="1" lang="en-US" altLang="ja-JP" sz="1200" dirty="0"/>
              <a:t>&gt;&gt;</a:t>
            </a:r>
            <a:endParaRPr kumimoji="1" lang="ja-JP" altLang="en-US" sz="1200" dirty="0"/>
          </a:p>
        </p:txBody>
      </p:sp>
      <p:grpSp>
        <p:nvGrpSpPr>
          <p:cNvPr id="94" name="グループ化 93">
            <a:extLst>
              <a:ext uri="{FF2B5EF4-FFF2-40B4-BE49-F238E27FC236}">
                <a16:creationId xmlns:a16="http://schemas.microsoft.com/office/drawing/2014/main" id="{F2E55A6D-CF05-44CF-97B6-64323FCC6C04}"/>
              </a:ext>
            </a:extLst>
          </p:cNvPr>
          <p:cNvGrpSpPr/>
          <p:nvPr/>
        </p:nvGrpSpPr>
        <p:grpSpPr>
          <a:xfrm>
            <a:off x="5323545" y="3739287"/>
            <a:ext cx="1498312" cy="900578"/>
            <a:chOff x="5029200" y="1038226"/>
            <a:chExt cx="2324100" cy="995376"/>
          </a:xfrm>
        </p:grpSpPr>
        <p:sp>
          <p:nvSpPr>
            <p:cNvPr id="95" name="正方形/長方形 94">
              <a:extLst>
                <a:ext uri="{FF2B5EF4-FFF2-40B4-BE49-F238E27FC236}">
                  <a16:creationId xmlns:a16="http://schemas.microsoft.com/office/drawing/2014/main" id="{0D1437CF-425A-406D-85A1-1CF7118F9B40}"/>
                </a:ext>
              </a:extLst>
            </p:cNvPr>
            <p:cNvSpPr/>
            <p:nvPr/>
          </p:nvSpPr>
          <p:spPr>
            <a:xfrm>
              <a:off x="5029200" y="1038226"/>
              <a:ext cx="2324100" cy="398940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</a:rPr>
                <a:t>&lt;&lt;requirement&gt;&gt;</a:t>
              </a: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</a:rPr>
                <a:t>移動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96" name="正方形/長方形 95">
              <a:extLst>
                <a:ext uri="{FF2B5EF4-FFF2-40B4-BE49-F238E27FC236}">
                  <a16:creationId xmlns:a16="http://schemas.microsoft.com/office/drawing/2014/main" id="{18B35527-D18A-406C-AA3E-A9E93E4D2AF9}"/>
                </a:ext>
              </a:extLst>
            </p:cNvPr>
            <p:cNvSpPr/>
            <p:nvPr/>
          </p:nvSpPr>
          <p:spPr>
            <a:xfrm>
              <a:off x="5029200" y="1437167"/>
              <a:ext cx="2324100" cy="596435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ja-JP" sz="1100" dirty="0">
                  <a:solidFill>
                    <a:schemeClr val="tx1"/>
                  </a:solidFill>
                </a:rPr>
                <a:t>text=</a:t>
              </a:r>
              <a:r>
                <a:rPr lang="ja-JP" altLang="en-US" sz="1100" dirty="0">
                  <a:solidFill>
                    <a:schemeClr val="tx1"/>
                  </a:solidFill>
                </a:rPr>
                <a:t>移動指令に従って移動すること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97" name="直線矢印コネクタ 89">
            <a:extLst>
              <a:ext uri="{FF2B5EF4-FFF2-40B4-BE49-F238E27FC236}">
                <a16:creationId xmlns:a16="http://schemas.microsoft.com/office/drawing/2014/main" id="{EE45162E-BA36-4697-90B6-869C2080A004}"/>
              </a:ext>
            </a:extLst>
          </p:cNvPr>
          <p:cNvCxnSpPr>
            <a:cxnSpLocks/>
            <a:stCxn id="95" idx="0"/>
            <a:endCxn id="50" idx="2"/>
          </p:cNvCxnSpPr>
          <p:nvPr/>
        </p:nvCxnSpPr>
        <p:spPr>
          <a:xfrm rot="16200000" flipV="1">
            <a:off x="4847842" y="2514428"/>
            <a:ext cx="795734" cy="1653984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prstDash val="dash"/>
            <a:headEnd type="none" w="lg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95AC39BF-8019-41F8-9087-34F19D093D8F}"/>
              </a:ext>
            </a:extLst>
          </p:cNvPr>
          <p:cNvSpPr txBox="1"/>
          <p:nvPr/>
        </p:nvSpPr>
        <p:spPr>
          <a:xfrm>
            <a:off x="5392028" y="3378724"/>
            <a:ext cx="1401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&lt;&lt;</a:t>
            </a:r>
            <a:r>
              <a:rPr kumimoji="1" lang="en-US" altLang="ja-JP" sz="1200" dirty="0" err="1"/>
              <a:t>deriveReqt</a:t>
            </a:r>
            <a:r>
              <a:rPr kumimoji="1" lang="en-US" altLang="ja-JP" sz="1200" dirty="0"/>
              <a:t>&gt;&gt;</a:t>
            </a:r>
            <a:endParaRPr kumimoji="1" lang="ja-JP" altLang="en-US" sz="1200" dirty="0"/>
          </a:p>
        </p:txBody>
      </p:sp>
      <p:grpSp>
        <p:nvGrpSpPr>
          <p:cNvPr id="99" name="グループ化 98">
            <a:extLst>
              <a:ext uri="{FF2B5EF4-FFF2-40B4-BE49-F238E27FC236}">
                <a16:creationId xmlns:a16="http://schemas.microsoft.com/office/drawing/2014/main" id="{640E1B44-3872-4358-A79C-BF7DEDA6D6C4}"/>
              </a:ext>
            </a:extLst>
          </p:cNvPr>
          <p:cNvGrpSpPr/>
          <p:nvPr/>
        </p:nvGrpSpPr>
        <p:grpSpPr>
          <a:xfrm>
            <a:off x="5570538" y="2006565"/>
            <a:ext cx="1498312" cy="900578"/>
            <a:chOff x="5029200" y="1038226"/>
            <a:chExt cx="2324100" cy="995376"/>
          </a:xfrm>
        </p:grpSpPr>
        <p:sp>
          <p:nvSpPr>
            <p:cNvPr id="100" name="正方形/長方形 99">
              <a:extLst>
                <a:ext uri="{FF2B5EF4-FFF2-40B4-BE49-F238E27FC236}">
                  <a16:creationId xmlns:a16="http://schemas.microsoft.com/office/drawing/2014/main" id="{4863F985-B68C-410C-9677-E306BEBDD2D6}"/>
                </a:ext>
              </a:extLst>
            </p:cNvPr>
            <p:cNvSpPr/>
            <p:nvPr/>
          </p:nvSpPr>
          <p:spPr>
            <a:xfrm>
              <a:off x="5029200" y="1038226"/>
              <a:ext cx="2324100" cy="398940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</a:rPr>
                <a:t>&lt;&lt;requirement&gt;&gt;</a:t>
              </a: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</a:rPr>
                <a:t>移動時間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01" name="正方形/長方形 100">
              <a:extLst>
                <a:ext uri="{FF2B5EF4-FFF2-40B4-BE49-F238E27FC236}">
                  <a16:creationId xmlns:a16="http://schemas.microsoft.com/office/drawing/2014/main" id="{8EEC021D-4FC7-4B6F-89BD-8BD5832AD307}"/>
                </a:ext>
              </a:extLst>
            </p:cNvPr>
            <p:cNvSpPr/>
            <p:nvPr/>
          </p:nvSpPr>
          <p:spPr>
            <a:xfrm>
              <a:off x="5029200" y="1437167"/>
              <a:ext cx="2324100" cy="596435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ja-JP" sz="1100" dirty="0">
                  <a:solidFill>
                    <a:schemeClr val="tx1"/>
                  </a:solidFill>
                </a:rPr>
                <a:t>text=</a:t>
              </a:r>
              <a:r>
                <a:rPr lang="ja-JP" altLang="en-US" sz="1100" dirty="0">
                  <a:solidFill>
                    <a:schemeClr val="tx1"/>
                  </a:solidFill>
                </a:rPr>
                <a:t>なるべく短い時間で目的地まで到達できること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2" name="グループ化 101">
            <a:extLst>
              <a:ext uri="{FF2B5EF4-FFF2-40B4-BE49-F238E27FC236}">
                <a16:creationId xmlns:a16="http://schemas.microsoft.com/office/drawing/2014/main" id="{3046E585-6C8E-49A5-AB3C-71AD1959B3D6}"/>
              </a:ext>
            </a:extLst>
          </p:cNvPr>
          <p:cNvGrpSpPr/>
          <p:nvPr/>
        </p:nvGrpSpPr>
        <p:grpSpPr>
          <a:xfrm>
            <a:off x="7232752" y="2012389"/>
            <a:ext cx="1498312" cy="900578"/>
            <a:chOff x="5029200" y="1038226"/>
            <a:chExt cx="2324100" cy="995376"/>
          </a:xfrm>
        </p:grpSpPr>
        <p:sp>
          <p:nvSpPr>
            <p:cNvPr id="103" name="正方形/長方形 102">
              <a:extLst>
                <a:ext uri="{FF2B5EF4-FFF2-40B4-BE49-F238E27FC236}">
                  <a16:creationId xmlns:a16="http://schemas.microsoft.com/office/drawing/2014/main" id="{2728129C-4087-4623-9483-C6B99D482483}"/>
                </a:ext>
              </a:extLst>
            </p:cNvPr>
            <p:cNvSpPr/>
            <p:nvPr/>
          </p:nvSpPr>
          <p:spPr>
            <a:xfrm>
              <a:off x="5029200" y="1038226"/>
              <a:ext cx="2324100" cy="398940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</a:rPr>
                <a:t>&lt;&lt;requirement&gt;&gt;</a:t>
              </a: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</a:rPr>
                <a:t>連続移動可能距離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04" name="正方形/長方形 103">
              <a:extLst>
                <a:ext uri="{FF2B5EF4-FFF2-40B4-BE49-F238E27FC236}">
                  <a16:creationId xmlns:a16="http://schemas.microsoft.com/office/drawing/2014/main" id="{FE81DE42-2866-4215-BC0A-BC71D01C2E27}"/>
                </a:ext>
              </a:extLst>
            </p:cNvPr>
            <p:cNvSpPr/>
            <p:nvPr/>
          </p:nvSpPr>
          <p:spPr>
            <a:xfrm>
              <a:off x="5029200" y="1437167"/>
              <a:ext cx="2324100" cy="596435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ja-JP" sz="1100" dirty="0">
                  <a:solidFill>
                    <a:schemeClr val="tx1"/>
                  </a:solidFill>
                </a:rPr>
                <a:t>text=</a:t>
              </a:r>
              <a:r>
                <a:rPr lang="ja-JP" altLang="en-US" sz="1100" dirty="0">
                  <a:solidFill>
                    <a:schemeClr val="tx1"/>
                  </a:solidFill>
                </a:rPr>
                <a:t>なるべく長距離を移動可能であること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05" name="直線コネクタ 19">
            <a:extLst>
              <a:ext uri="{FF2B5EF4-FFF2-40B4-BE49-F238E27FC236}">
                <a16:creationId xmlns:a16="http://schemas.microsoft.com/office/drawing/2014/main" id="{AEBE3837-B032-4D83-BB8B-4BF26390505B}"/>
              </a:ext>
            </a:extLst>
          </p:cNvPr>
          <p:cNvCxnSpPr>
            <a:cxnSpLocks/>
            <a:stCxn id="7" idx="4"/>
            <a:endCxn id="100" idx="0"/>
          </p:cNvCxnSpPr>
          <p:nvPr/>
        </p:nvCxnSpPr>
        <p:spPr>
          <a:xfrm rot="5400000">
            <a:off x="6063320" y="1745955"/>
            <a:ext cx="516985" cy="4235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コネクタ 19">
            <a:extLst>
              <a:ext uri="{FF2B5EF4-FFF2-40B4-BE49-F238E27FC236}">
                <a16:creationId xmlns:a16="http://schemas.microsoft.com/office/drawing/2014/main" id="{11CB2E6D-D50E-4672-ADD9-139C9DA18B4D}"/>
              </a:ext>
            </a:extLst>
          </p:cNvPr>
          <p:cNvCxnSpPr>
            <a:cxnSpLocks/>
            <a:stCxn id="7" idx="4"/>
            <a:endCxn id="103" idx="0"/>
          </p:cNvCxnSpPr>
          <p:nvPr/>
        </p:nvCxnSpPr>
        <p:spPr>
          <a:xfrm rot="16200000" flipH="1">
            <a:off x="6891514" y="921994"/>
            <a:ext cx="522809" cy="1657979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8" name="グループ化 107">
            <a:extLst>
              <a:ext uri="{FF2B5EF4-FFF2-40B4-BE49-F238E27FC236}">
                <a16:creationId xmlns:a16="http://schemas.microsoft.com/office/drawing/2014/main" id="{DFEBF3CB-CB9D-4D9E-BAD1-8DC4882CE891}"/>
              </a:ext>
            </a:extLst>
          </p:cNvPr>
          <p:cNvGrpSpPr/>
          <p:nvPr/>
        </p:nvGrpSpPr>
        <p:grpSpPr>
          <a:xfrm>
            <a:off x="7243262" y="3739967"/>
            <a:ext cx="1498312" cy="900578"/>
            <a:chOff x="5029200" y="1038226"/>
            <a:chExt cx="2324100" cy="995376"/>
          </a:xfrm>
        </p:grpSpPr>
        <p:sp>
          <p:nvSpPr>
            <p:cNvPr id="109" name="正方形/長方形 108">
              <a:extLst>
                <a:ext uri="{FF2B5EF4-FFF2-40B4-BE49-F238E27FC236}">
                  <a16:creationId xmlns:a16="http://schemas.microsoft.com/office/drawing/2014/main" id="{4FB0C8C8-DBC5-4CD2-812D-307B3AD1F778}"/>
                </a:ext>
              </a:extLst>
            </p:cNvPr>
            <p:cNvSpPr/>
            <p:nvPr/>
          </p:nvSpPr>
          <p:spPr>
            <a:xfrm>
              <a:off x="5029200" y="1038226"/>
              <a:ext cx="2324100" cy="398940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tx1"/>
                  </a:solidFill>
                </a:rPr>
                <a:t>&lt;&lt;requirement&gt;&gt;</a:t>
              </a:r>
            </a:p>
            <a:p>
              <a:pPr algn="ctr"/>
              <a:r>
                <a:rPr lang="ja-JP" altLang="en-US" sz="1200" dirty="0">
                  <a:solidFill>
                    <a:schemeClr val="tx1"/>
                  </a:solidFill>
                </a:rPr>
                <a:t>低消費電力化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10" name="正方形/長方形 109">
              <a:extLst>
                <a:ext uri="{FF2B5EF4-FFF2-40B4-BE49-F238E27FC236}">
                  <a16:creationId xmlns:a16="http://schemas.microsoft.com/office/drawing/2014/main" id="{197D2932-7735-4334-B97B-5476E701883A}"/>
                </a:ext>
              </a:extLst>
            </p:cNvPr>
            <p:cNvSpPr/>
            <p:nvPr/>
          </p:nvSpPr>
          <p:spPr>
            <a:xfrm>
              <a:off x="5029200" y="1437167"/>
              <a:ext cx="2324100" cy="596435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ja-JP" sz="1100" dirty="0">
                  <a:solidFill>
                    <a:schemeClr val="tx1"/>
                  </a:solidFill>
                </a:rPr>
                <a:t>text=</a:t>
              </a:r>
              <a:r>
                <a:rPr lang="ja-JP" altLang="en-US" sz="1100" dirty="0">
                  <a:solidFill>
                    <a:schemeClr val="tx1"/>
                  </a:solidFill>
                </a:rPr>
                <a:t>消費電力をなるべく下げること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11" name="直線矢印コネクタ 89">
            <a:extLst>
              <a:ext uri="{FF2B5EF4-FFF2-40B4-BE49-F238E27FC236}">
                <a16:creationId xmlns:a16="http://schemas.microsoft.com/office/drawing/2014/main" id="{0922A635-4EEE-4127-B44C-F57E50A39901}"/>
              </a:ext>
            </a:extLst>
          </p:cNvPr>
          <p:cNvCxnSpPr>
            <a:cxnSpLocks/>
            <a:stCxn id="109" idx="0"/>
            <a:endCxn id="104" idx="2"/>
          </p:cNvCxnSpPr>
          <p:nvPr/>
        </p:nvCxnSpPr>
        <p:spPr>
          <a:xfrm rot="16200000" flipV="1">
            <a:off x="7573663" y="3321212"/>
            <a:ext cx="827000" cy="10510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prstDash val="dash"/>
            <a:headEnd type="none" w="lg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1747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8911BE3-10E8-4775-862A-DAA5BC6D4DAD}"/>
              </a:ext>
            </a:extLst>
          </p:cNvPr>
          <p:cNvSpPr/>
          <p:nvPr/>
        </p:nvSpPr>
        <p:spPr>
          <a:xfrm>
            <a:off x="5465332" y="901013"/>
            <a:ext cx="1584485" cy="392908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&lt;&lt;requirement&gt;&gt;</a:t>
            </a:r>
          </a:p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効率的な自律移動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EEFE1DD9-550C-4C7D-8564-F5B8DFE46ECA}"/>
              </a:ext>
            </a:extLst>
          </p:cNvPr>
          <p:cNvGrpSpPr/>
          <p:nvPr/>
        </p:nvGrpSpPr>
        <p:grpSpPr>
          <a:xfrm>
            <a:off x="6128986" y="1293921"/>
            <a:ext cx="257175" cy="257175"/>
            <a:chOff x="4886325" y="1143000"/>
            <a:chExt cx="257175" cy="257175"/>
          </a:xfrm>
        </p:grpSpPr>
        <p:sp>
          <p:nvSpPr>
            <p:cNvPr id="7" name="楕円 6">
              <a:extLst>
                <a:ext uri="{FF2B5EF4-FFF2-40B4-BE49-F238E27FC236}">
                  <a16:creationId xmlns:a16="http://schemas.microsoft.com/office/drawing/2014/main" id="{D1F5200B-7F9B-45A3-A3A5-E72B91C35F17}"/>
                </a:ext>
              </a:extLst>
            </p:cNvPr>
            <p:cNvSpPr/>
            <p:nvPr/>
          </p:nvSpPr>
          <p:spPr>
            <a:xfrm>
              <a:off x="4886325" y="1143000"/>
              <a:ext cx="257175" cy="257175"/>
            </a:xfrm>
            <a:prstGeom prst="ellipse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D7FD0478-B62D-44E5-A69B-43D3CEB4A8FE}"/>
                </a:ext>
              </a:extLst>
            </p:cNvPr>
            <p:cNvCxnSpPr>
              <a:cxnSpLocks/>
              <a:stCxn id="7" idx="2"/>
              <a:endCxn id="7" idx="6"/>
            </p:cNvCxnSpPr>
            <p:nvPr/>
          </p:nvCxnSpPr>
          <p:spPr>
            <a:xfrm>
              <a:off x="4886325" y="1271588"/>
              <a:ext cx="25717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4E73D354-AA8E-4898-8A8F-739D612D2825}"/>
                </a:ext>
              </a:extLst>
            </p:cNvPr>
            <p:cNvCxnSpPr>
              <a:cxnSpLocks/>
              <a:stCxn id="7" idx="4"/>
              <a:endCxn id="7" idx="0"/>
            </p:cNvCxnSpPr>
            <p:nvPr/>
          </p:nvCxnSpPr>
          <p:spPr>
            <a:xfrm flipV="1">
              <a:off x="5014913" y="1143000"/>
              <a:ext cx="0" cy="25717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D79F5B0B-FE7C-440B-AA1F-4C31D9B2E2B6}"/>
              </a:ext>
            </a:extLst>
          </p:cNvPr>
          <p:cNvCxnSpPr>
            <a:cxnSpLocks/>
            <a:stCxn id="7" idx="4"/>
            <a:endCxn id="49" idx="0"/>
          </p:cNvCxnSpPr>
          <p:nvPr/>
        </p:nvCxnSpPr>
        <p:spPr>
          <a:xfrm rot="5400000">
            <a:off x="4541070" y="480338"/>
            <a:ext cx="645747" cy="2787263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64714959-BDCB-41AB-A3DE-C34097322772}"/>
              </a:ext>
            </a:extLst>
          </p:cNvPr>
          <p:cNvCxnSpPr>
            <a:cxnSpLocks/>
            <a:stCxn id="79" idx="0"/>
            <a:endCxn id="65" idx="2"/>
          </p:cNvCxnSpPr>
          <p:nvPr/>
        </p:nvCxnSpPr>
        <p:spPr>
          <a:xfrm flipH="1" flipV="1">
            <a:off x="1840847" y="3662573"/>
            <a:ext cx="737905" cy="1608265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none" w="lg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25904677-6B14-47D5-B517-3FAF3F958078}"/>
              </a:ext>
            </a:extLst>
          </p:cNvPr>
          <p:cNvSpPr txBox="1"/>
          <p:nvPr/>
        </p:nvSpPr>
        <p:spPr>
          <a:xfrm>
            <a:off x="6196495" y="2777985"/>
            <a:ext cx="1598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&lt;&lt;</a:t>
            </a:r>
            <a:r>
              <a:rPr kumimoji="1" lang="en-US" altLang="ja-JP" sz="1400" dirty="0" err="1"/>
              <a:t>deriveReqt</a:t>
            </a:r>
            <a:r>
              <a:rPr kumimoji="1" lang="en-US" altLang="ja-JP" sz="1400" dirty="0"/>
              <a:t>&gt;&gt;</a:t>
            </a:r>
            <a:endParaRPr kumimoji="1" lang="ja-JP" altLang="en-US" sz="1400" dirty="0"/>
          </a:p>
        </p:txBody>
      </p:sp>
      <p:sp>
        <p:nvSpPr>
          <p:cNvPr id="46" name="Rectangle 3">
            <a:extLst>
              <a:ext uri="{FF2B5EF4-FFF2-40B4-BE49-F238E27FC236}">
                <a16:creationId xmlns:a16="http://schemas.microsoft.com/office/drawing/2014/main" id="{D77C4A87-8E19-4D73-969A-C26A4E9B7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30" y="53376"/>
            <a:ext cx="3397032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rgbClr val="969696"/>
              </a:buClr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Char char="l"/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969696"/>
              </a:buClr>
              <a:buChar char="Ø"/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Char char="²"/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969696"/>
              </a:buClr>
              <a:buChar char="²"/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²"/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²"/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²"/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²"/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fontAlgn="base">
              <a:lnSpc>
                <a:spcPct val="90000"/>
              </a:lnSpc>
              <a:spcAft>
                <a:spcPct val="0"/>
              </a:spcAft>
              <a:buClr>
                <a:srgbClr val="3333CC"/>
              </a:buClr>
              <a:buFont typeface="Wingdings" pitchFamily="2" charset="2"/>
              <a:buChar char="n"/>
            </a:pPr>
            <a:r>
              <a:rPr lang="ja-JP" altLang="en-US" dirty="0">
                <a:solidFill>
                  <a:srgbClr val="000000"/>
                </a:solidFill>
                <a:latin typeface="HGPｺﾞｼｯｸE" pitchFamily="50" charset="-128"/>
                <a:ea typeface="HGPｺﾞｼｯｸE" pitchFamily="50" charset="-128"/>
              </a:rPr>
              <a:t>要求図の例</a:t>
            </a:r>
            <a:r>
              <a:rPr lang="en-US" altLang="ja-JP" dirty="0">
                <a:solidFill>
                  <a:srgbClr val="000000"/>
                </a:solidFill>
                <a:latin typeface="HGPｺﾞｼｯｸE" pitchFamily="50" charset="-128"/>
                <a:ea typeface="HGPｺﾞｼｯｸE" pitchFamily="50" charset="-128"/>
              </a:rPr>
              <a:t>(</a:t>
            </a:r>
            <a:r>
              <a:rPr lang="ja-JP" altLang="en-US" dirty="0">
                <a:solidFill>
                  <a:srgbClr val="000000"/>
                </a:solidFill>
                <a:latin typeface="HGPｺﾞｼｯｸE" pitchFamily="50" charset="-128"/>
                <a:ea typeface="HGPｺﾞｼｯｸE" pitchFamily="50" charset="-128"/>
              </a:rPr>
              <a:t>簡易版</a:t>
            </a:r>
            <a:r>
              <a:rPr lang="en-US" altLang="ja-JP" dirty="0">
                <a:solidFill>
                  <a:srgbClr val="000000"/>
                </a:solidFill>
                <a:latin typeface="HGPｺﾞｼｯｸE" pitchFamily="50" charset="-128"/>
                <a:ea typeface="HGPｺﾞｼｯｸE" pitchFamily="50" charset="-128"/>
              </a:rPr>
              <a:t>)</a:t>
            </a:r>
            <a:endParaRPr lang="ja-JP" altLang="en-US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6CE50914-ECC8-4A6D-8875-2EA1F1B9E7A3}"/>
              </a:ext>
            </a:extLst>
          </p:cNvPr>
          <p:cNvSpPr/>
          <p:nvPr/>
        </p:nvSpPr>
        <p:spPr>
          <a:xfrm>
            <a:off x="2724975" y="2196843"/>
            <a:ext cx="1490671" cy="360945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&lt;&lt;requirement&gt;&gt;</a:t>
            </a:r>
          </a:p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自律移動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0BBB6B27-5A85-4F01-A235-D5731FE623C2}"/>
              </a:ext>
            </a:extLst>
          </p:cNvPr>
          <p:cNvSpPr/>
          <p:nvPr/>
        </p:nvSpPr>
        <p:spPr>
          <a:xfrm>
            <a:off x="2717191" y="3326481"/>
            <a:ext cx="1498312" cy="360946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&lt;&lt;requirement&gt;&gt;</a:t>
            </a:r>
          </a:p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経路生成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783E0599-7776-44B7-A209-4364E52CC12E}"/>
              </a:ext>
            </a:extLst>
          </p:cNvPr>
          <p:cNvSpPr/>
          <p:nvPr/>
        </p:nvSpPr>
        <p:spPr>
          <a:xfrm>
            <a:off x="1087629" y="3320184"/>
            <a:ext cx="1506436" cy="342389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&lt;&lt;requirement&gt;&gt;</a:t>
            </a:r>
          </a:p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障害物回避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5156BF99-2FF4-4231-8422-9CCCD6B1326A}"/>
              </a:ext>
            </a:extLst>
          </p:cNvPr>
          <p:cNvSpPr/>
          <p:nvPr/>
        </p:nvSpPr>
        <p:spPr>
          <a:xfrm>
            <a:off x="4369483" y="4269760"/>
            <a:ext cx="1498312" cy="360946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&lt;&lt;requirement&gt;&gt;</a:t>
            </a:r>
          </a:p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自己位置推定</a:t>
            </a:r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FD2D662F-4118-4E0F-B34A-316840FA1197}"/>
              </a:ext>
            </a:extLst>
          </p:cNvPr>
          <p:cNvSpPr/>
          <p:nvPr/>
        </p:nvSpPr>
        <p:spPr>
          <a:xfrm>
            <a:off x="1829596" y="5270838"/>
            <a:ext cx="1498312" cy="360946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&lt;&lt;requirement&gt;&gt;</a:t>
            </a:r>
          </a:p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環境地図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8CC3DC4-49B9-43A3-BBA5-3D76B62C8A59}"/>
              </a:ext>
            </a:extLst>
          </p:cNvPr>
          <p:cNvSpPr txBox="1"/>
          <p:nvPr/>
        </p:nvSpPr>
        <p:spPr>
          <a:xfrm>
            <a:off x="1263764" y="4139231"/>
            <a:ext cx="1401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&lt;&lt;</a:t>
            </a:r>
            <a:r>
              <a:rPr kumimoji="1" lang="en-US" altLang="ja-JP" sz="1200" dirty="0" err="1"/>
              <a:t>deriveReqt</a:t>
            </a:r>
            <a:r>
              <a:rPr kumimoji="1" lang="en-US" altLang="ja-JP" sz="1200" dirty="0"/>
              <a:t>&gt;&gt;</a:t>
            </a:r>
            <a:endParaRPr kumimoji="1" lang="ja-JP" altLang="en-US" sz="1200" dirty="0"/>
          </a:p>
        </p:txBody>
      </p:sp>
      <p:cxnSp>
        <p:nvCxnSpPr>
          <p:cNvPr id="86" name="直線矢印コネクタ 85">
            <a:extLst>
              <a:ext uri="{FF2B5EF4-FFF2-40B4-BE49-F238E27FC236}">
                <a16:creationId xmlns:a16="http://schemas.microsoft.com/office/drawing/2014/main" id="{B79BADEC-DE72-4F95-BD90-51E8AFD17027}"/>
              </a:ext>
            </a:extLst>
          </p:cNvPr>
          <p:cNvCxnSpPr>
            <a:cxnSpLocks/>
            <a:stCxn id="79" idx="0"/>
            <a:endCxn id="61" idx="2"/>
          </p:cNvCxnSpPr>
          <p:nvPr/>
        </p:nvCxnSpPr>
        <p:spPr>
          <a:xfrm flipV="1">
            <a:off x="2578752" y="3687427"/>
            <a:ext cx="887595" cy="1583411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none" w="lg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矢印コネクタ 86">
            <a:extLst>
              <a:ext uri="{FF2B5EF4-FFF2-40B4-BE49-F238E27FC236}">
                <a16:creationId xmlns:a16="http://schemas.microsoft.com/office/drawing/2014/main" id="{6E424EFB-CCD1-43E6-85DB-724D74C34805}"/>
              </a:ext>
            </a:extLst>
          </p:cNvPr>
          <p:cNvCxnSpPr>
            <a:cxnSpLocks/>
            <a:stCxn id="71" idx="0"/>
            <a:endCxn id="61" idx="2"/>
          </p:cNvCxnSpPr>
          <p:nvPr/>
        </p:nvCxnSpPr>
        <p:spPr>
          <a:xfrm flipH="1" flipV="1">
            <a:off x="3466347" y="3687427"/>
            <a:ext cx="1652292" cy="582333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none" w="lg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6A77BC3-25B5-4F1E-9D34-CFDF43B5BBA7}"/>
              </a:ext>
            </a:extLst>
          </p:cNvPr>
          <p:cNvSpPr txBox="1"/>
          <p:nvPr/>
        </p:nvSpPr>
        <p:spPr>
          <a:xfrm>
            <a:off x="3819000" y="3851950"/>
            <a:ext cx="1401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&lt;&lt;</a:t>
            </a:r>
            <a:r>
              <a:rPr kumimoji="1" lang="en-US" altLang="ja-JP" sz="1200" dirty="0" err="1"/>
              <a:t>deriveReqt</a:t>
            </a:r>
            <a:r>
              <a:rPr kumimoji="1" lang="en-US" altLang="ja-JP" sz="1200" dirty="0"/>
              <a:t>&gt;&gt;</a:t>
            </a:r>
            <a:endParaRPr kumimoji="1" lang="ja-JP" altLang="en-US" sz="12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C162FC3-7DA5-428C-A313-D4A95D097817}"/>
              </a:ext>
            </a:extLst>
          </p:cNvPr>
          <p:cNvSpPr txBox="1"/>
          <p:nvPr/>
        </p:nvSpPr>
        <p:spPr>
          <a:xfrm>
            <a:off x="2292665" y="4412969"/>
            <a:ext cx="1401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&lt;&lt;</a:t>
            </a:r>
            <a:r>
              <a:rPr kumimoji="1" lang="en-US" altLang="ja-JP" sz="1200" dirty="0" err="1"/>
              <a:t>deriveReqt</a:t>
            </a:r>
            <a:r>
              <a:rPr kumimoji="1" lang="en-US" altLang="ja-JP" sz="1200" dirty="0"/>
              <a:t>&gt;&gt;</a:t>
            </a:r>
            <a:endParaRPr kumimoji="1" lang="ja-JP" altLang="en-US" sz="1200" dirty="0"/>
          </a:p>
        </p:txBody>
      </p:sp>
      <p:cxnSp>
        <p:nvCxnSpPr>
          <p:cNvPr id="90" name="直線矢印コネクタ 89">
            <a:extLst>
              <a:ext uri="{FF2B5EF4-FFF2-40B4-BE49-F238E27FC236}">
                <a16:creationId xmlns:a16="http://schemas.microsoft.com/office/drawing/2014/main" id="{2E8B6A53-A629-4914-BDBE-0F72AE580631}"/>
              </a:ext>
            </a:extLst>
          </p:cNvPr>
          <p:cNvCxnSpPr>
            <a:cxnSpLocks/>
            <a:stCxn id="65" idx="0"/>
            <a:endCxn id="49" idx="2"/>
          </p:cNvCxnSpPr>
          <p:nvPr/>
        </p:nvCxnSpPr>
        <p:spPr>
          <a:xfrm rot="5400000" flipH="1" flipV="1">
            <a:off x="2274381" y="2124254"/>
            <a:ext cx="762396" cy="1629464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prstDash val="dash"/>
            <a:headEnd type="none" w="lg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矢印コネクタ 89">
            <a:extLst>
              <a:ext uri="{FF2B5EF4-FFF2-40B4-BE49-F238E27FC236}">
                <a16:creationId xmlns:a16="http://schemas.microsoft.com/office/drawing/2014/main" id="{6B0A1CAE-C708-47DE-A0DB-4BCEE5F0F93B}"/>
              </a:ext>
            </a:extLst>
          </p:cNvPr>
          <p:cNvCxnSpPr>
            <a:cxnSpLocks/>
            <a:stCxn id="61" idx="0"/>
            <a:endCxn id="49" idx="2"/>
          </p:cNvCxnSpPr>
          <p:nvPr/>
        </p:nvCxnSpPr>
        <p:spPr>
          <a:xfrm rot="5400000" flipH="1" flipV="1">
            <a:off x="3083983" y="2940153"/>
            <a:ext cx="768693" cy="3964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prstDash val="dash"/>
            <a:headEnd type="none" w="lg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E4853AA1-4B19-4B96-8004-90E15B873131}"/>
              </a:ext>
            </a:extLst>
          </p:cNvPr>
          <p:cNvSpPr txBox="1"/>
          <p:nvPr/>
        </p:nvSpPr>
        <p:spPr>
          <a:xfrm>
            <a:off x="1205667" y="3013046"/>
            <a:ext cx="1401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&lt;&lt;</a:t>
            </a:r>
            <a:r>
              <a:rPr kumimoji="1" lang="en-US" altLang="ja-JP" sz="1200" dirty="0" err="1"/>
              <a:t>deriveReqt</a:t>
            </a:r>
            <a:r>
              <a:rPr kumimoji="1" lang="en-US" altLang="ja-JP" sz="1200" dirty="0"/>
              <a:t>&gt;&gt;</a:t>
            </a:r>
            <a:endParaRPr kumimoji="1" lang="ja-JP" altLang="en-US" sz="1200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9B9FBE3-6B00-48AC-B17B-D95412A064B3}"/>
              </a:ext>
            </a:extLst>
          </p:cNvPr>
          <p:cNvSpPr txBox="1"/>
          <p:nvPr/>
        </p:nvSpPr>
        <p:spPr>
          <a:xfrm>
            <a:off x="2829752" y="3020581"/>
            <a:ext cx="1401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&lt;&lt;</a:t>
            </a:r>
            <a:r>
              <a:rPr kumimoji="1" lang="en-US" altLang="ja-JP" sz="1200" dirty="0" err="1"/>
              <a:t>deriveReqt</a:t>
            </a:r>
            <a:r>
              <a:rPr kumimoji="1" lang="en-US" altLang="ja-JP" sz="1200" dirty="0"/>
              <a:t>&gt;&gt;</a:t>
            </a:r>
            <a:endParaRPr kumimoji="1" lang="ja-JP" altLang="en-US" sz="1200" dirty="0"/>
          </a:p>
        </p:txBody>
      </p: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0D1437CF-425A-406D-85A1-1CF7118F9B40}"/>
              </a:ext>
            </a:extLst>
          </p:cNvPr>
          <p:cNvSpPr/>
          <p:nvPr/>
        </p:nvSpPr>
        <p:spPr>
          <a:xfrm>
            <a:off x="4382610" y="3320184"/>
            <a:ext cx="1498312" cy="360946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&lt;&lt;requirement&gt;&gt;</a:t>
            </a:r>
          </a:p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移動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97" name="直線矢印コネクタ 89">
            <a:extLst>
              <a:ext uri="{FF2B5EF4-FFF2-40B4-BE49-F238E27FC236}">
                <a16:creationId xmlns:a16="http://schemas.microsoft.com/office/drawing/2014/main" id="{EE45162E-BA36-4697-90B6-869C2080A004}"/>
              </a:ext>
            </a:extLst>
          </p:cNvPr>
          <p:cNvCxnSpPr>
            <a:cxnSpLocks/>
            <a:stCxn id="95" idx="0"/>
            <a:endCxn id="49" idx="2"/>
          </p:cNvCxnSpPr>
          <p:nvPr/>
        </p:nvCxnSpPr>
        <p:spPr>
          <a:xfrm rot="16200000" flipV="1">
            <a:off x="3919841" y="2108258"/>
            <a:ext cx="762396" cy="1661455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prstDash val="dash"/>
            <a:headEnd type="none" w="lg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95AC39BF-8019-41F8-9087-34F19D093D8F}"/>
              </a:ext>
            </a:extLst>
          </p:cNvPr>
          <p:cNvSpPr txBox="1"/>
          <p:nvPr/>
        </p:nvSpPr>
        <p:spPr>
          <a:xfrm>
            <a:off x="4519673" y="3020581"/>
            <a:ext cx="1401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&lt;&lt;</a:t>
            </a:r>
            <a:r>
              <a:rPr kumimoji="1" lang="en-US" altLang="ja-JP" sz="1200" dirty="0" err="1"/>
              <a:t>deriveReqt</a:t>
            </a:r>
            <a:r>
              <a:rPr kumimoji="1" lang="en-US" altLang="ja-JP" sz="1200" dirty="0"/>
              <a:t>&gt;&gt;</a:t>
            </a:r>
            <a:endParaRPr kumimoji="1" lang="ja-JP" altLang="en-US" sz="1200" dirty="0"/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4863F985-B68C-410C-9677-E306BEBDD2D6}"/>
              </a:ext>
            </a:extLst>
          </p:cNvPr>
          <p:cNvSpPr/>
          <p:nvPr/>
        </p:nvSpPr>
        <p:spPr>
          <a:xfrm>
            <a:off x="4698183" y="2187537"/>
            <a:ext cx="1498312" cy="360946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&lt;&lt;requirement&gt;&gt;</a:t>
            </a:r>
          </a:p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移動時間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2728129C-4087-4623-9483-C6B99D482483}"/>
              </a:ext>
            </a:extLst>
          </p:cNvPr>
          <p:cNvSpPr/>
          <p:nvPr/>
        </p:nvSpPr>
        <p:spPr>
          <a:xfrm>
            <a:off x="6360397" y="2193361"/>
            <a:ext cx="1498312" cy="360946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&lt;&lt;requirement&gt;&gt;</a:t>
            </a:r>
          </a:p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連続移動可能距離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105" name="直線コネクタ 19">
            <a:extLst>
              <a:ext uri="{FF2B5EF4-FFF2-40B4-BE49-F238E27FC236}">
                <a16:creationId xmlns:a16="http://schemas.microsoft.com/office/drawing/2014/main" id="{AEBE3837-B032-4D83-BB8B-4BF26390505B}"/>
              </a:ext>
            </a:extLst>
          </p:cNvPr>
          <p:cNvCxnSpPr>
            <a:cxnSpLocks/>
            <a:stCxn id="7" idx="4"/>
            <a:endCxn id="100" idx="0"/>
          </p:cNvCxnSpPr>
          <p:nvPr/>
        </p:nvCxnSpPr>
        <p:spPr>
          <a:xfrm rot="5400000">
            <a:off x="5534237" y="1464199"/>
            <a:ext cx="636441" cy="810235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コネクタ 19">
            <a:extLst>
              <a:ext uri="{FF2B5EF4-FFF2-40B4-BE49-F238E27FC236}">
                <a16:creationId xmlns:a16="http://schemas.microsoft.com/office/drawing/2014/main" id="{11CB2E6D-D50E-4672-ADD9-139C9DA18B4D}"/>
              </a:ext>
            </a:extLst>
          </p:cNvPr>
          <p:cNvCxnSpPr>
            <a:cxnSpLocks/>
            <a:stCxn id="7" idx="4"/>
            <a:endCxn id="103" idx="0"/>
          </p:cNvCxnSpPr>
          <p:nvPr/>
        </p:nvCxnSpPr>
        <p:spPr>
          <a:xfrm rot="16200000" flipH="1">
            <a:off x="6362431" y="1446238"/>
            <a:ext cx="642265" cy="851979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正方形/長方形 108">
            <a:extLst>
              <a:ext uri="{FF2B5EF4-FFF2-40B4-BE49-F238E27FC236}">
                <a16:creationId xmlns:a16="http://schemas.microsoft.com/office/drawing/2014/main" id="{4FB0C8C8-DBC5-4CD2-812D-307B3AD1F778}"/>
              </a:ext>
            </a:extLst>
          </p:cNvPr>
          <p:cNvSpPr/>
          <p:nvPr/>
        </p:nvSpPr>
        <p:spPr>
          <a:xfrm>
            <a:off x="6370907" y="3319553"/>
            <a:ext cx="1498312" cy="360946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&lt;&lt;requirement&gt;&gt;</a:t>
            </a:r>
          </a:p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低消費電力化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111" name="直線矢印コネクタ 89">
            <a:extLst>
              <a:ext uri="{FF2B5EF4-FFF2-40B4-BE49-F238E27FC236}">
                <a16:creationId xmlns:a16="http://schemas.microsoft.com/office/drawing/2014/main" id="{0922A635-4EEE-4127-B44C-F57E50A39901}"/>
              </a:ext>
            </a:extLst>
          </p:cNvPr>
          <p:cNvCxnSpPr>
            <a:cxnSpLocks/>
            <a:stCxn id="109" idx="0"/>
            <a:endCxn id="103" idx="2"/>
          </p:cNvCxnSpPr>
          <p:nvPr/>
        </p:nvCxnSpPr>
        <p:spPr>
          <a:xfrm rot="16200000" flipV="1">
            <a:off x="6732185" y="2931675"/>
            <a:ext cx="765246" cy="10510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prstDash val="dash"/>
            <a:headEnd type="none" w="lg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FBCBC081-B104-4B68-B014-F831812929A7}"/>
              </a:ext>
            </a:extLst>
          </p:cNvPr>
          <p:cNvSpPr/>
          <p:nvPr/>
        </p:nvSpPr>
        <p:spPr>
          <a:xfrm>
            <a:off x="4292058" y="5285126"/>
            <a:ext cx="1658344" cy="360946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&lt;&lt;requirement&gt;&gt;</a:t>
            </a:r>
          </a:p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環境地図マッチング</a:t>
            </a:r>
          </a:p>
        </p:txBody>
      </p:sp>
      <p:cxnSp>
        <p:nvCxnSpPr>
          <p:cNvPr id="67" name="直線矢印コネクタ 66">
            <a:extLst>
              <a:ext uri="{FF2B5EF4-FFF2-40B4-BE49-F238E27FC236}">
                <a16:creationId xmlns:a16="http://schemas.microsoft.com/office/drawing/2014/main" id="{FEE07326-6231-4823-8E89-D17BDB2F8DB3}"/>
              </a:ext>
            </a:extLst>
          </p:cNvPr>
          <p:cNvCxnSpPr>
            <a:cxnSpLocks/>
            <a:stCxn id="23" idx="0"/>
            <a:endCxn id="71" idx="2"/>
          </p:cNvCxnSpPr>
          <p:nvPr/>
        </p:nvCxnSpPr>
        <p:spPr>
          <a:xfrm flipH="1" flipV="1">
            <a:off x="5118639" y="4630706"/>
            <a:ext cx="2591" cy="65442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none" w="lg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FFED3125-5009-4FEF-91CA-8B84463BA59E}"/>
              </a:ext>
            </a:extLst>
          </p:cNvPr>
          <p:cNvSpPr txBox="1"/>
          <p:nvPr/>
        </p:nvSpPr>
        <p:spPr>
          <a:xfrm>
            <a:off x="4431093" y="4887635"/>
            <a:ext cx="1401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&lt;&lt;</a:t>
            </a:r>
            <a:r>
              <a:rPr kumimoji="1" lang="en-US" altLang="ja-JP" sz="1200" dirty="0" err="1"/>
              <a:t>deriveReqt</a:t>
            </a:r>
            <a:r>
              <a:rPr kumimoji="1" lang="en-US" altLang="ja-JP" sz="1200" dirty="0"/>
              <a:t>&gt;&gt;</a:t>
            </a:r>
            <a:endParaRPr kumimoji="1" lang="ja-JP" altLang="en-US" sz="1200" dirty="0"/>
          </a:p>
        </p:txBody>
      </p:sp>
      <p:cxnSp>
        <p:nvCxnSpPr>
          <p:cNvPr id="73" name="直線矢印コネクタ 72">
            <a:extLst>
              <a:ext uri="{FF2B5EF4-FFF2-40B4-BE49-F238E27FC236}">
                <a16:creationId xmlns:a16="http://schemas.microsoft.com/office/drawing/2014/main" id="{7B5E7643-A4AB-4582-8EC0-5497801D6AF0}"/>
              </a:ext>
            </a:extLst>
          </p:cNvPr>
          <p:cNvCxnSpPr>
            <a:cxnSpLocks/>
            <a:stCxn id="79" idx="3"/>
            <a:endCxn id="23" idx="1"/>
          </p:cNvCxnSpPr>
          <p:nvPr/>
        </p:nvCxnSpPr>
        <p:spPr>
          <a:xfrm>
            <a:off x="3327908" y="5451311"/>
            <a:ext cx="964150" cy="1428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none" w="lg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A42BB8A1-94B0-4A13-8727-00872B8EA43A}"/>
              </a:ext>
            </a:extLst>
          </p:cNvPr>
          <p:cNvSpPr txBox="1"/>
          <p:nvPr/>
        </p:nvSpPr>
        <p:spPr>
          <a:xfrm>
            <a:off x="3000215" y="5684559"/>
            <a:ext cx="1598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&lt;&lt;</a:t>
            </a:r>
            <a:r>
              <a:rPr kumimoji="1" lang="en-US" altLang="ja-JP" sz="1400" dirty="0" err="1"/>
              <a:t>deriveReqt</a:t>
            </a:r>
            <a:r>
              <a:rPr kumimoji="1" lang="en-US" altLang="ja-JP" sz="1400" dirty="0"/>
              <a:t>&gt;&gt;</a:t>
            </a:r>
            <a:endParaRPr kumimoji="1" lang="ja-JP" altLang="en-US" sz="1400" dirty="0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6E2C3073-8925-4393-A6EB-5614946B5EEB}"/>
              </a:ext>
            </a:extLst>
          </p:cNvPr>
          <p:cNvSpPr/>
          <p:nvPr/>
        </p:nvSpPr>
        <p:spPr>
          <a:xfrm>
            <a:off x="6280381" y="5288427"/>
            <a:ext cx="1658344" cy="360946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&lt;&lt;requirement&gt;&gt;</a:t>
            </a:r>
          </a:p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デッドレコニング</a:t>
            </a:r>
          </a:p>
        </p:txBody>
      </p:sp>
      <p:cxnSp>
        <p:nvCxnSpPr>
          <p:cNvPr id="80" name="直線矢印コネクタ 79">
            <a:extLst>
              <a:ext uri="{FF2B5EF4-FFF2-40B4-BE49-F238E27FC236}">
                <a16:creationId xmlns:a16="http://schemas.microsoft.com/office/drawing/2014/main" id="{B7DC5109-EA25-4087-B8B0-F4A8EAF081AF}"/>
              </a:ext>
            </a:extLst>
          </p:cNvPr>
          <p:cNvCxnSpPr>
            <a:cxnSpLocks/>
            <a:stCxn id="36" idx="0"/>
            <a:endCxn id="71" idx="2"/>
          </p:cNvCxnSpPr>
          <p:nvPr/>
        </p:nvCxnSpPr>
        <p:spPr>
          <a:xfrm flipH="1" flipV="1">
            <a:off x="5118639" y="4630706"/>
            <a:ext cx="1990914" cy="657721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none" w="lg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F21E376F-6B35-4937-9EBF-D4D6C501F96B}"/>
              </a:ext>
            </a:extLst>
          </p:cNvPr>
          <p:cNvSpPr txBox="1"/>
          <p:nvPr/>
        </p:nvSpPr>
        <p:spPr>
          <a:xfrm>
            <a:off x="5852481" y="4859736"/>
            <a:ext cx="1598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&lt;&lt;</a:t>
            </a:r>
            <a:r>
              <a:rPr kumimoji="1" lang="en-US" altLang="ja-JP" sz="1400" dirty="0" err="1"/>
              <a:t>deriveReqt</a:t>
            </a:r>
            <a:r>
              <a:rPr kumimoji="1" lang="en-US" altLang="ja-JP" sz="1400" dirty="0"/>
              <a:t>&gt;&gt;</a:t>
            </a:r>
            <a:endParaRPr kumimoji="1" lang="ja-JP" altLang="en-US" sz="1400" dirty="0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B80A0F85-A755-4B47-9841-8C02C7C8EDC6}"/>
              </a:ext>
            </a:extLst>
          </p:cNvPr>
          <p:cNvSpPr/>
          <p:nvPr/>
        </p:nvSpPr>
        <p:spPr>
          <a:xfrm>
            <a:off x="7991081" y="2197310"/>
            <a:ext cx="1834904" cy="360946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&lt;&lt;requirement&gt;&gt;</a:t>
            </a:r>
          </a:p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ユーザビリティの向上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86EE42F2-ED55-46F4-AD04-8A4B0E9AB7C3}"/>
              </a:ext>
            </a:extLst>
          </p:cNvPr>
          <p:cNvSpPr/>
          <p:nvPr/>
        </p:nvSpPr>
        <p:spPr>
          <a:xfrm>
            <a:off x="8169887" y="3326481"/>
            <a:ext cx="1498312" cy="360946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&lt;&lt;requirement&gt;&gt;</a:t>
            </a:r>
          </a:p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環境地図自動生成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89" name="直線コネクタ 19">
            <a:extLst>
              <a:ext uri="{FF2B5EF4-FFF2-40B4-BE49-F238E27FC236}">
                <a16:creationId xmlns:a16="http://schemas.microsoft.com/office/drawing/2014/main" id="{78455082-57C9-4F06-A45E-8ACCC56804F1}"/>
              </a:ext>
            </a:extLst>
          </p:cNvPr>
          <p:cNvCxnSpPr>
            <a:cxnSpLocks/>
            <a:stCxn id="7" idx="4"/>
            <a:endCxn id="40" idx="0"/>
          </p:cNvCxnSpPr>
          <p:nvPr/>
        </p:nvCxnSpPr>
        <p:spPr>
          <a:xfrm rot="16200000" flipH="1">
            <a:off x="7259946" y="548723"/>
            <a:ext cx="646214" cy="2650959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矢印コネクタ 89">
            <a:extLst>
              <a:ext uri="{FF2B5EF4-FFF2-40B4-BE49-F238E27FC236}">
                <a16:creationId xmlns:a16="http://schemas.microsoft.com/office/drawing/2014/main" id="{0FF0DF1C-A99C-4E84-921E-0E279727D467}"/>
              </a:ext>
            </a:extLst>
          </p:cNvPr>
          <p:cNvCxnSpPr>
            <a:cxnSpLocks/>
            <a:stCxn id="41" idx="0"/>
            <a:endCxn id="40" idx="2"/>
          </p:cNvCxnSpPr>
          <p:nvPr/>
        </p:nvCxnSpPr>
        <p:spPr>
          <a:xfrm rot="16200000" flipV="1">
            <a:off x="8529676" y="2937114"/>
            <a:ext cx="768225" cy="10510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prstDash val="dash"/>
            <a:headEnd type="none" w="lg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05CC7DAE-2755-4066-A21F-62A6F682F611}"/>
              </a:ext>
            </a:extLst>
          </p:cNvPr>
          <p:cNvSpPr txBox="1"/>
          <p:nvPr/>
        </p:nvSpPr>
        <p:spPr>
          <a:xfrm>
            <a:off x="8084309" y="2931873"/>
            <a:ext cx="1598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&lt;&lt;</a:t>
            </a:r>
            <a:r>
              <a:rPr kumimoji="1" lang="en-US" altLang="ja-JP" sz="1400" dirty="0" err="1"/>
              <a:t>deriveReqt</a:t>
            </a:r>
            <a:r>
              <a:rPr kumimoji="1" lang="en-US" altLang="ja-JP" sz="1400" dirty="0"/>
              <a:t>&gt;&gt;</a:t>
            </a:r>
            <a:endParaRPr kumimoji="1" lang="ja-JP" altLang="en-US" sz="1400" dirty="0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CCCF945A-BDE5-4149-BB27-906848CF9E98}"/>
              </a:ext>
            </a:extLst>
          </p:cNvPr>
          <p:cNvSpPr/>
          <p:nvPr/>
        </p:nvSpPr>
        <p:spPr>
          <a:xfrm>
            <a:off x="9774797" y="3326481"/>
            <a:ext cx="1498312" cy="360946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&lt;&lt;requirement&gt;&gt;</a:t>
            </a:r>
          </a:p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地図精度の向上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112" name="直線矢印コネクタ 89">
            <a:extLst>
              <a:ext uri="{FF2B5EF4-FFF2-40B4-BE49-F238E27FC236}">
                <a16:creationId xmlns:a16="http://schemas.microsoft.com/office/drawing/2014/main" id="{7B29C2F2-8688-4483-826B-B8AA94B7619C}"/>
              </a:ext>
            </a:extLst>
          </p:cNvPr>
          <p:cNvCxnSpPr>
            <a:cxnSpLocks/>
            <a:stCxn id="51" idx="0"/>
            <a:endCxn id="40" idx="2"/>
          </p:cNvCxnSpPr>
          <p:nvPr/>
        </p:nvCxnSpPr>
        <p:spPr>
          <a:xfrm rot="16200000" flipV="1">
            <a:off x="9332131" y="2134659"/>
            <a:ext cx="768225" cy="1615420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prstDash val="dash"/>
            <a:headEnd type="none" w="lg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0A8F7EF-61AB-48E6-A67C-4ED085835992}"/>
              </a:ext>
            </a:extLst>
          </p:cNvPr>
          <p:cNvSpPr txBox="1"/>
          <p:nvPr/>
        </p:nvSpPr>
        <p:spPr>
          <a:xfrm>
            <a:off x="9716243" y="2948614"/>
            <a:ext cx="1598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&lt;&lt;</a:t>
            </a:r>
            <a:r>
              <a:rPr kumimoji="1" lang="en-US" altLang="ja-JP" sz="1400" dirty="0" err="1"/>
              <a:t>deriveReqt</a:t>
            </a:r>
            <a:r>
              <a:rPr kumimoji="1" lang="en-US" altLang="ja-JP" sz="1400" dirty="0"/>
              <a:t>&gt;&gt;</a:t>
            </a:r>
            <a:endParaRPr kumimoji="1" lang="ja-JP" altLang="en-US" sz="1400" dirty="0"/>
          </a:p>
        </p:txBody>
      </p:sp>
      <p:cxnSp>
        <p:nvCxnSpPr>
          <p:cNvPr id="114" name="直線矢印コネクタ 113">
            <a:extLst>
              <a:ext uri="{FF2B5EF4-FFF2-40B4-BE49-F238E27FC236}">
                <a16:creationId xmlns:a16="http://schemas.microsoft.com/office/drawing/2014/main" id="{C68FB2CD-2BCE-49F0-941B-E5CC0B30C1BD}"/>
              </a:ext>
            </a:extLst>
          </p:cNvPr>
          <p:cNvCxnSpPr>
            <a:cxnSpLocks/>
            <a:stCxn id="23" idx="0"/>
            <a:endCxn id="41" idx="2"/>
          </p:cNvCxnSpPr>
          <p:nvPr/>
        </p:nvCxnSpPr>
        <p:spPr>
          <a:xfrm flipV="1">
            <a:off x="5121230" y="3687427"/>
            <a:ext cx="3797813" cy="1597699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none" w="lg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9D95995B-F408-487D-B826-51C3248B81F2}"/>
              </a:ext>
            </a:extLst>
          </p:cNvPr>
          <p:cNvSpPr txBox="1"/>
          <p:nvPr/>
        </p:nvSpPr>
        <p:spPr>
          <a:xfrm>
            <a:off x="6220878" y="4243881"/>
            <a:ext cx="1598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&lt;&lt;</a:t>
            </a:r>
            <a:r>
              <a:rPr kumimoji="1" lang="en-US" altLang="ja-JP" sz="1400" dirty="0" err="1"/>
              <a:t>deriveReqt</a:t>
            </a:r>
            <a:r>
              <a:rPr kumimoji="1" lang="en-US" altLang="ja-JP" sz="1400" dirty="0"/>
              <a:t>&gt;&gt;</a:t>
            </a:r>
            <a:endParaRPr kumimoji="1" lang="ja-JP" altLang="en-US" sz="1400" dirty="0"/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CDA8040E-5FE8-48E4-9BA6-100AAEDA86D7}"/>
              </a:ext>
            </a:extLst>
          </p:cNvPr>
          <p:cNvSpPr/>
          <p:nvPr/>
        </p:nvSpPr>
        <p:spPr>
          <a:xfrm>
            <a:off x="8089871" y="4314399"/>
            <a:ext cx="1658344" cy="360946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&lt;&lt;requirement&gt;&gt;</a:t>
            </a:r>
          </a:p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パターン移動</a:t>
            </a:r>
          </a:p>
        </p:txBody>
      </p:sp>
      <p:cxnSp>
        <p:nvCxnSpPr>
          <p:cNvPr id="117" name="直線矢印コネクタ 116">
            <a:extLst>
              <a:ext uri="{FF2B5EF4-FFF2-40B4-BE49-F238E27FC236}">
                <a16:creationId xmlns:a16="http://schemas.microsoft.com/office/drawing/2014/main" id="{8D2CD5D3-6C8B-420F-B238-9C7C275B5C11}"/>
              </a:ext>
            </a:extLst>
          </p:cNvPr>
          <p:cNvCxnSpPr>
            <a:cxnSpLocks/>
            <a:stCxn id="58" idx="0"/>
            <a:endCxn id="41" idx="2"/>
          </p:cNvCxnSpPr>
          <p:nvPr/>
        </p:nvCxnSpPr>
        <p:spPr>
          <a:xfrm flipV="1">
            <a:off x="8919043" y="3687427"/>
            <a:ext cx="0" cy="626972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none" w="lg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165A9118-E455-4C92-94C7-EAA4D3C5C04B}"/>
              </a:ext>
            </a:extLst>
          </p:cNvPr>
          <p:cNvSpPr txBox="1"/>
          <p:nvPr/>
        </p:nvSpPr>
        <p:spPr>
          <a:xfrm>
            <a:off x="8109275" y="3943438"/>
            <a:ext cx="1598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&lt;&lt;</a:t>
            </a:r>
            <a:r>
              <a:rPr kumimoji="1" lang="en-US" altLang="ja-JP" sz="1400" dirty="0" err="1"/>
              <a:t>deriveReqt</a:t>
            </a:r>
            <a:r>
              <a:rPr kumimoji="1" lang="en-US" altLang="ja-JP" sz="1400" dirty="0"/>
              <a:t>&gt;&gt;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874842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242A99A-8E91-4618-AC65-9BD0616AD7F6}"/>
              </a:ext>
            </a:extLst>
          </p:cNvPr>
          <p:cNvSpPr/>
          <p:nvPr/>
        </p:nvSpPr>
        <p:spPr>
          <a:xfrm>
            <a:off x="4645842" y="4837961"/>
            <a:ext cx="1260281" cy="732255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r>
              <a:rPr kumimoji="1" lang="ja-JP" altLang="en-US" sz="1400" dirty="0">
                <a:solidFill>
                  <a:schemeClr val="tx1"/>
                </a:solidFill>
              </a:rPr>
              <a:t>：経路生成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46" name="Rectangle 3">
            <a:extLst>
              <a:ext uri="{FF2B5EF4-FFF2-40B4-BE49-F238E27FC236}">
                <a16:creationId xmlns:a16="http://schemas.microsoft.com/office/drawing/2014/main" id="{D77C4A87-8E19-4D73-969A-C26A4E9B7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30" y="53376"/>
            <a:ext cx="3397032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rgbClr val="969696"/>
              </a:buClr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Char char="l"/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969696"/>
              </a:buClr>
              <a:buChar char="Ø"/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Char char="²"/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969696"/>
              </a:buClr>
              <a:buChar char="²"/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²"/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²"/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²"/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²"/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fontAlgn="base">
              <a:lnSpc>
                <a:spcPct val="90000"/>
              </a:lnSpc>
              <a:spcAft>
                <a:spcPct val="0"/>
              </a:spcAft>
              <a:buClr>
                <a:srgbClr val="3333CC"/>
              </a:buClr>
              <a:buFont typeface="Wingdings" pitchFamily="2" charset="2"/>
              <a:buChar char="n"/>
            </a:pPr>
            <a:r>
              <a:rPr lang="ja-JP" altLang="en-US" dirty="0">
                <a:solidFill>
                  <a:srgbClr val="000000"/>
                </a:solidFill>
                <a:latin typeface="HGPｺﾞｼｯｸE" pitchFamily="50" charset="-128"/>
                <a:ea typeface="HGPｺﾞｼｯｸE" pitchFamily="50" charset="-128"/>
              </a:rPr>
              <a:t>内部ブロック図の例</a:t>
            </a: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4ACC8F9C-2D1E-4161-8B43-1281E29262CE}"/>
              </a:ext>
            </a:extLst>
          </p:cNvPr>
          <p:cNvSpPr/>
          <p:nvPr/>
        </p:nvSpPr>
        <p:spPr>
          <a:xfrm>
            <a:off x="2072361" y="3805648"/>
            <a:ext cx="1463310" cy="600075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r>
              <a:rPr kumimoji="1" lang="ja-JP" altLang="en-US" sz="1400" dirty="0">
                <a:solidFill>
                  <a:schemeClr val="tx1"/>
                </a:solidFill>
              </a:rPr>
              <a:t>：自己位置推定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154E5A36-F877-440B-966E-2366320A0D6E}"/>
              </a:ext>
            </a:extLst>
          </p:cNvPr>
          <p:cNvSpPr/>
          <p:nvPr/>
        </p:nvSpPr>
        <p:spPr>
          <a:xfrm>
            <a:off x="4579149" y="5284709"/>
            <a:ext cx="180000" cy="180000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68" name="楕円 67">
            <a:extLst>
              <a:ext uri="{FF2B5EF4-FFF2-40B4-BE49-F238E27FC236}">
                <a16:creationId xmlns:a16="http://schemas.microsoft.com/office/drawing/2014/main" id="{078023F1-EFC5-4D56-A9C8-B8F5BEB2DCC7}"/>
              </a:ext>
            </a:extLst>
          </p:cNvPr>
          <p:cNvSpPr/>
          <p:nvPr/>
        </p:nvSpPr>
        <p:spPr>
          <a:xfrm>
            <a:off x="3823510" y="5291112"/>
            <a:ext cx="180000" cy="180000"/>
          </a:xfrm>
          <a:prstGeom prst="ellipse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AFBDB93F-3618-4664-BF58-1B4E2C6042F0}"/>
              </a:ext>
            </a:extLst>
          </p:cNvPr>
          <p:cNvCxnSpPr>
            <a:cxnSpLocks/>
            <a:stCxn id="66" idx="1"/>
            <a:endCxn id="68" idx="6"/>
          </p:cNvCxnSpPr>
          <p:nvPr/>
        </p:nvCxnSpPr>
        <p:spPr>
          <a:xfrm flipH="1">
            <a:off x="4003510" y="5374709"/>
            <a:ext cx="575639" cy="640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1" name="グループ化 80">
            <a:extLst>
              <a:ext uri="{FF2B5EF4-FFF2-40B4-BE49-F238E27FC236}">
                <a16:creationId xmlns:a16="http://schemas.microsoft.com/office/drawing/2014/main" id="{665A483B-EA7F-4EF0-A45F-D1DBB57C75D6}"/>
              </a:ext>
            </a:extLst>
          </p:cNvPr>
          <p:cNvGrpSpPr/>
          <p:nvPr/>
        </p:nvGrpSpPr>
        <p:grpSpPr>
          <a:xfrm>
            <a:off x="3452888" y="4015685"/>
            <a:ext cx="180000" cy="180000"/>
            <a:chOff x="4115361" y="4435574"/>
            <a:chExt cx="169826" cy="186204"/>
          </a:xfrm>
        </p:grpSpPr>
        <p:sp>
          <p:nvSpPr>
            <p:cNvPr id="82" name="正方形/長方形 81">
              <a:extLst>
                <a:ext uri="{FF2B5EF4-FFF2-40B4-BE49-F238E27FC236}">
                  <a16:creationId xmlns:a16="http://schemas.microsoft.com/office/drawing/2014/main" id="{58F0ED02-A769-4317-BE19-487E6885B94F}"/>
                </a:ext>
              </a:extLst>
            </p:cNvPr>
            <p:cNvSpPr/>
            <p:nvPr/>
          </p:nvSpPr>
          <p:spPr>
            <a:xfrm>
              <a:off x="4115361" y="4435574"/>
              <a:ext cx="169826" cy="186204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endParaRPr kumimoji="1" lang="ja-JP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83" name="直線矢印コネクタ 82">
              <a:extLst>
                <a:ext uri="{FF2B5EF4-FFF2-40B4-BE49-F238E27FC236}">
                  <a16:creationId xmlns:a16="http://schemas.microsoft.com/office/drawing/2014/main" id="{8504C47D-6D78-4CF0-84B6-4D56C66F5998}"/>
                </a:ext>
              </a:extLst>
            </p:cNvPr>
            <p:cNvCxnSpPr>
              <a:cxnSpLocks/>
            </p:cNvCxnSpPr>
            <p:nvPr/>
          </p:nvCxnSpPr>
          <p:spPr>
            <a:xfrm>
              <a:off x="4131170" y="4527281"/>
              <a:ext cx="147667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68295BF-662A-42C4-A796-C216F8A5CC65}"/>
              </a:ext>
            </a:extLst>
          </p:cNvPr>
          <p:cNvSpPr txBox="1"/>
          <p:nvPr/>
        </p:nvSpPr>
        <p:spPr>
          <a:xfrm>
            <a:off x="3469644" y="3772167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現在位置</a:t>
            </a:r>
            <a:r>
              <a:rPr kumimoji="1" lang="en-US" altLang="ja-JP" sz="1200" dirty="0"/>
              <a:t>:~</a:t>
            </a:r>
            <a:r>
              <a:rPr kumimoji="1" lang="ja-JP" altLang="en-US" sz="1200" dirty="0"/>
              <a:t>位置</a:t>
            </a:r>
          </a:p>
        </p:txBody>
      </p:sp>
      <p:grpSp>
        <p:nvGrpSpPr>
          <p:cNvPr id="85" name="グループ化 84">
            <a:extLst>
              <a:ext uri="{FF2B5EF4-FFF2-40B4-BE49-F238E27FC236}">
                <a16:creationId xmlns:a16="http://schemas.microsoft.com/office/drawing/2014/main" id="{EA71ED34-B3E0-4C1D-AE9B-87237D1EF03E}"/>
              </a:ext>
            </a:extLst>
          </p:cNvPr>
          <p:cNvGrpSpPr/>
          <p:nvPr/>
        </p:nvGrpSpPr>
        <p:grpSpPr>
          <a:xfrm>
            <a:off x="4566352" y="4903428"/>
            <a:ext cx="180000" cy="180000"/>
            <a:chOff x="4115361" y="4435574"/>
            <a:chExt cx="169826" cy="186204"/>
          </a:xfrm>
        </p:grpSpPr>
        <p:sp>
          <p:nvSpPr>
            <p:cNvPr id="88" name="正方形/長方形 87">
              <a:extLst>
                <a:ext uri="{FF2B5EF4-FFF2-40B4-BE49-F238E27FC236}">
                  <a16:creationId xmlns:a16="http://schemas.microsoft.com/office/drawing/2014/main" id="{62A5F02D-40B6-4B2F-97AA-86A76ED05028}"/>
                </a:ext>
              </a:extLst>
            </p:cNvPr>
            <p:cNvSpPr/>
            <p:nvPr/>
          </p:nvSpPr>
          <p:spPr>
            <a:xfrm>
              <a:off x="4115361" y="4435574"/>
              <a:ext cx="169826" cy="186204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endParaRPr kumimoji="1" lang="ja-JP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93" name="直線矢印コネクタ 92">
              <a:extLst>
                <a:ext uri="{FF2B5EF4-FFF2-40B4-BE49-F238E27FC236}">
                  <a16:creationId xmlns:a16="http://schemas.microsoft.com/office/drawing/2014/main" id="{0A1F9357-A3D2-4720-A241-CE51BB4D823C}"/>
                </a:ext>
              </a:extLst>
            </p:cNvPr>
            <p:cNvCxnSpPr>
              <a:cxnSpLocks/>
            </p:cNvCxnSpPr>
            <p:nvPr/>
          </p:nvCxnSpPr>
          <p:spPr>
            <a:xfrm>
              <a:off x="4131170" y="4527281"/>
              <a:ext cx="147667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43C010F-234D-41E0-B9D9-9B653C985012}"/>
              </a:ext>
            </a:extLst>
          </p:cNvPr>
          <p:cNvSpPr txBox="1"/>
          <p:nvPr/>
        </p:nvSpPr>
        <p:spPr>
          <a:xfrm>
            <a:off x="3427872" y="4989942"/>
            <a:ext cx="11512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現在位置</a:t>
            </a:r>
            <a:r>
              <a:rPr kumimoji="1" lang="en-US" altLang="ja-JP" sz="1200" dirty="0"/>
              <a:t>:</a:t>
            </a:r>
            <a:r>
              <a:rPr kumimoji="1" lang="ja-JP" altLang="en-US" sz="1200" dirty="0"/>
              <a:t>位置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A04E574-2E3D-484C-A46E-C058401F5B71}"/>
              </a:ext>
            </a:extLst>
          </p:cNvPr>
          <p:cNvSpPr txBox="1"/>
          <p:nvPr/>
        </p:nvSpPr>
        <p:spPr>
          <a:xfrm>
            <a:off x="3337871" y="5495864"/>
            <a:ext cx="14157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目的地を設定する</a:t>
            </a: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AD6AB73F-EB43-4B0D-BF82-D8C4FFAD05D7}"/>
              </a:ext>
            </a:extLst>
          </p:cNvPr>
          <p:cNvCxnSpPr>
            <a:cxnSpLocks/>
            <a:stCxn id="82" idx="3"/>
            <a:endCxn id="88" idx="1"/>
          </p:cNvCxnSpPr>
          <p:nvPr/>
        </p:nvCxnSpPr>
        <p:spPr>
          <a:xfrm>
            <a:off x="3632888" y="4105685"/>
            <a:ext cx="933464" cy="88774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8E4DDBA4-34E4-4870-9357-F2B607115E05}"/>
              </a:ext>
            </a:extLst>
          </p:cNvPr>
          <p:cNvSpPr/>
          <p:nvPr/>
        </p:nvSpPr>
        <p:spPr>
          <a:xfrm>
            <a:off x="5079218" y="2815331"/>
            <a:ext cx="1463310" cy="600075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r>
              <a:rPr kumimoji="1" lang="ja-JP" altLang="en-US" sz="1400" dirty="0">
                <a:solidFill>
                  <a:schemeClr val="tx1"/>
                </a:solidFill>
              </a:rPr>
              <a:t>：障害物回避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grpSp>
        <p:nvGrpSpPr>
          <p:cNvPr id="99" name="グループ化 98">
            <a:extLst>
              <a:ext uri="{FF2B5EF4-FFF2-40B4-BE49-F238E27FC236}">
                <a16:creationId xmlns:a16="http://schemas.microsoft.com/office/drawing/2014/main" id="{C55593AC-4CE8-4AA0-B3C3-5F40D93A5D45}"/>
              </a:ext>
            </a:extLst>
          </p:cNvPr>
          <p:cNvGrpSpPr/>
          <p:nvPr/>
        </p:nvGrpSpPr>
        <p:grpSpPr>
          <a:xfrm rot="16200000" flipV="1">
            <a:off x="5256932" y="4713903"/>
            <a:ext cx="180000" cy="180000"/>
            <a:chOff x="4115361" y="4435574"/>
            <a:chExt cx="169826" cy="186204"/>
          </a:xfrm>
        </p:grpSpPr>
        <p:sp>
          <p:nvSpPr>
            <p:cNvPr id="101" name="正方形/長方形 100">
              <a:extLst>
                <a:ext uri="{FF2B5EF4-FFF2-40B4-BE49-F238E27FC236}">
                  <a16:creationId xmlns:a16="http://schemas.microsoft.com/office/drawing/2014/main" id="{4CA143A1-2461-4742-9C14-84B99E18C55C}"/>
                </a:ext>
              </a:extLst>
            </p:cNvPr>
            <p:cNvSpPr/>
            <p:nvPr/>
          </p:nvSpPr>
          <p:spPr>
            <a:xfrm>
              <a:off x="4115361" y="4435574"/>
              <a:ext cx="169826" cy="186204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endParaRPr kumimoji="1" lang="ja-JP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102" name="直線矢印コネクタ 101">
              <a:extLst>
                <a:ext uri="{FF2B5EF4-FFF2-40B4-BE49-F238E27FC236}">
                  <a16:creationId xmlns:a16="http://schemas.microsoft.com/office/drawing/2014/main" id="{3EC180A2-1BE2-499E-9E55-8B007E9BA3F6}"/>
                </a:ext>
              </a:extLst>
            </p:cNvPr>
            <p:cNvCxnSpPr>
              <a:cxnSpLocks/>
            </p:cNvCxnSpPr>
            <p:nvPr/>
          </p:nvCxnSpPr>
          <p:spPr>
            <a:xfrm>
              <a:off x="4131170" y="4527281"/>
              <a:ext cx="147667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FBD9CC84-FE36-4458-8D4A-1C729AAEFF83}"/>
              </a:ext>
            </a:extLst>
          </p:cNvPr>
          <p:cNvSpPr txBox="1"/>
          <p:nvPr/>
        </p:nvSpPr>
        <p:spPr>
          <a:xfrm>
            <a:off x="4667781" y="4420147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目標位置</a:t>
            </a:r>
            <a:r>
              <a:rPr kumimoji="1" lang="en-US" altLang="ja-JP" sz="1200" dirty="0"/>
              <a:t>:~</a:t>
            </a:r>
            <a:r>
              <a:rPr kumimoji="1" lang="ja-JP" altLang="en-US" sz="1200" dirty="0"/>
              <a:t>位置</a:t>
            </a:r>
          </a:p>
        </p:txBody>
      </p:sp>
      <p:grpSp>
        <p:nvGrpSpPr>
          <p:cNvPr id="113" name="グループ化 112">
            <a:extLst>
              <a:ext uri="{FF2B5EF4-FFF2-40B4-BE49-F238E27FC236}">
                <a16:creationId xmlns:a16="http://schemas.microsoft.com/office/drawing/2014/main" id="{42DE5457-FD36-47C9-801D-02DEC5F3A05A}"/>
              </a:ext>
            </a:extLst>
          </p:cNvPr>
          <p:cNvGrpSpPr/>
          <p:nvPr/>
        </p:nvGrpSpPr>
        <p:grpSpPr>
          <a:xfrm rot="16200000" flipV="1">
            <a:off x="5252282" y="3325406"/>
            <a:ext cx="180000" cy="180000"/>
            <a:chOff x="4115361" y="4435574"/>
            <a:chExt cx="169826" cy="186204"/>
          </a:xfrm>
        </p:grpSpPr>
        <p:sp>
          <p:nvSpPr>
            <p:cNvPr id="115" name="正方形/長方形 114">
              <a:extLst>
                <a:ext uri="{FF2B5EF4-FFF2-40B4-BE49-F238E27FC236}">
                  <a16:creationId xmlns:a16="http://schemas.microsoft.com/office/drawing/2014/main" id="{C9166289-F181-4165-A7DC-A849F429E5CA}"/>
                </a:ext>
              </a:extLst>
            </p:cNvPr>
            <p:cNvSpPr/>
            <p:nvPr/>
          </p:nvSpPr>
          <p:spPr>
            <a:xfrm>
              <a:off x="4115361" y="4435574"/>
              <a:ext cx="169826" cy="186204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endParaRPr kumimoji="1" lang="ja-JP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116" name="直線矢印コネクタ 115">
              <a:extLst>
                <a:ext uri="{FF2B5EF4-FFF2-40B4-BE49-F238E27FC236}">
                  <a16:creationId xmlns:a16="http://schemas.microsoft.com/office/drawing/2014/main" id="{6F4201D7-2B44-4254-BB9C-6D33D30FE0B2}"/>
                </a:ext>
              </a:extLst>
            </p:cNvPr>
            <p:cNvCxnSpPr>
              <a:cxnSpLocks/>
            </p:cNvCxnSpPr>
            <p:nvPr/>
          </p:nvCxnSpPr>
          <p:spPr>
            <a:xfrm>
              <a:off x="4131170" y="4527281"/>
              <a:ext cx="147667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8" name="直線コネクタ 117">
            <a:extLst>
              <a:ext uri="{FF2B5EF4-FFF2-40B4-BE49-F238E27FC236}">
                <a16:creationId xmlns:a16="http://schemas.microsoft.com/office/drawing/2014/main" id="{1170D4C2-5EC3-4AFA-A06A-53D7241862B4}"/>
              </a:ext>
            </a:extLst>
          </p:cNvPr>
          <p:cNvCxnSpPr>
            <a:cxnSpLocks/>
            <a:stCxn id="115" idx="1"/>
            <a:endCxn id="101" idx="3"/>
          </p:cNvCxnSpPr>
          <p:nvPr/>
        </p:nvCxnSpPr>
        <p:spPr>
          <a:xfrm>
            <a:off x="5342282" y="3505406"/>
            <a:ext cx="4650" cy="120849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2DF65D87-24AC-492A-B1C1-1677A37901C9}"/>
              </a:ext>
            </a:extLst>
          </p:cNvPr>
          <p:cNvSpPr txBox="1"/>
          <p:nvPr/>
        </p:nvSpPr>
        <p:spPr>
          <a:xfrm>
            <a:off x="4181901" y="3397638"/>
            <a:ext cx="11512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目標位置</a:t>
            </a:r>
            <a:r>
              <a:rPr kumimoji="1" lang="en-US" altLang="ja-JP" sz="1200" dirty="0"/>
              <a:t>:</a:t>
            </a:r>
            <a:r>
              <a:rPr kumimoji="1" lang="ja-JP" altLang="en-US" sz="1200" dirty="0"/>
              <a:t>位置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A6AB11BA-828F-4E8F-BBDB-A06612B1E68B}"/>
              </a:ext>
            </a:extLst>
          </p:cNvPr>
          <p:cNvSpPr/>
          <p:nvPr/>
        </p:nvSpPr>
        <p:spPr>
          <a:xfrm>
            <a:off x="7951261" y="3820072"/>
            <a:ext cx="1463310" cy="600075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r>
              <a:rPr kumimoji="1" lang="ja-JP" altLang="en-US" sz="1400" dirty="0">
                <a:solidFill>
                  <a:schemeClr val="tx1"/>
                </a:solidFill>
              </a:rPr>
              <a:t>：地図生成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grpSp>
        <p:nvGrpSpPr>
          <p:cNvPr id="121" name="グループ化 120">
            <a:extLst>
              <a:ext uri="{FF2B5EF4-FFF2-40B4-BE49-F238E27FC236}">
                <a16:creationId xmlns:a16="http://schemas.microsoft.com/office/drawing/2014/main" id="{27C99854-05D3-43E1-A8DF-AD10DB5DBD5F}"/>
              </a:ext>
            </a:extLst>
          </p:cNvPr>
          <p:cNvGrpSpPr/>
          <p:nvPr/>
        </p:nvGrpSpPr>
        <p:grpSpPr>
          <a:xfrm>
            <a:off x="7861261" y="4049166"/>
            <a:ext cx="180000" cy="180000"/>
            <a:chOff x="4115361" y="4435574"/>
            <a:chExt cx="169826" cy="186204"/>
          </a:xfrm>
        </p:grpSpPr>
        <p:sp>
          <p:nvSpPr>
            <p:cNvPr id="122" name="正方形/長方形 121">
              <a:extLst>
                <a:ext uri="{FF2B5EF4-FFF2-40B4-BE49-F238E27FC236}">
                  <a16:creationId xmlns:a16="http://schemas.microsoft.com/office/drawing/2014/main" id="{48C3E3BD-5B9C-4429-A312-CED1453C927A}"/>
                </a:ext>
              </a:extLst>
            </p:cNvPr>
            <p:cNvSpPr/>
            <p:nvPr/>
          </p:nvSpPr>
          <p:spPr>
            <a:xfrm>
              <a:off x="4115361" y="4435574"/>
              <a:ext cx="169826" cy="186204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endParaRPr kumimoji="1" lang="ja-JP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123" name="直線矢印コネクタ 122">
              <a:extLst>
                <a:ext uri="{FF2B5EF4-FFF2-40B4-BE49-F238E27FC236}">
                  <a16:creationId xmlns:a16="http://schemas.microsoft.com/office/drawing/2014/main" id="{9F9039CF-689B-4007-86D9-DDA1C58FF866}"/>
                </a:ext>
              </a:extLst>
            </p:cNvPr>
            <p:cNvCxnSpPr>
              <a:cxnSpLocks/>
            </p:cNvCxnSpPr>
            <p:nvPr/>
          </p:nvCxnSpPr>
          <p:spPr>
            <a:xfrm>
              <a:off x="4131170" y="4527281"/>
              <a:ext cx="147667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4" name="直線コネクタ 123">
            <a:extLst>
              <a:ext uri="{FF2B5EF4-FFF2-40B4-BE49-F238E27FC236}">
                <a16:creationId xmlns:a16="http://schemas.microsoft.com/office/drawing/2014/main" id="{6AFD759E-34CE-4AA2-844D-AFC20823EA49}"/>
              </a:ext>
            </a:extLst>
          </p:cNvPr>
          <p:cNvCxnSpPr>
            <a:cxnSpLocks/>
            <a:stCxn id="82" idx="3"/>
            <a:endCxn id="122" idx="1"/>
          </p:cNvCxnSpPr>
          <p:nvPr/>
        </p:nvCxnSpPr>
        <p:spPr>
          <a:xfrm>
            <a:off x="3632888" y="4105685"/>
            <a:ext cx="4228373" cy="3348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C8C5AE05-B8A4-4548-8FB4-E6EF3CC40A74}"/>
              </a:ext>
            </a:extLst>
          </p:cNvPr>
          <p:cNvSpPr txBox="1"/>
          <p:nvPr/>
        </p:nvSpPr>
        <p:spPr>
          <a:xfrm>
            <a:off x="6863806" y="4230896"/>
            <a:ext cx="11512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現在位置</a:t>
            </a:r>
            <a:r>
              <a:rPr kumimoji="1" lang="en-US" altLang="ja-JP" sz="1200" dirty="0"/>
              <a:t>:</a:t>
            </a:r>
            <a:r>
              <a:rPr kumimoji="1" lang="ja-JP" altLang="en-US" sz="1200" dirty="0"/>
              <a:t>位置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53F173BA-9D70-439F-B822-2DD20B8DB27F}"/>
              </a:ext>
            </a:extLst>
          </p:cNvPr>
          <p:cNvSpPr/>
          <p:nvPr/>
        </p:nvSpPr>
        <p:spPr>
          <a:xfrm>
            <a:off x="7939044" y="5610772"/>
            <a:ext cx="1463310" cy="600075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r>
              <a:rPr kumimoji="1" lang="ja-JP" altLang="en-US" sz="1400" dirty="0">
                <a:solidFill>
                  <a:schemeClr val="tx1"/>
                </a:solidFill>
              </a:rPr>
              <a:t>：移動制御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grpSp>
        <p:nvGrpSpPr>
          <p:cNvPr id="127" name="グループ化 126">
            <a:extLst>
              <a:ext uri="{FF2B5EF4-FFF2-40B4-BE49-F238E27FC236}">
                <a16:creationId xmlns:a16="http://schemas.microsoft.com/office/drawing/2014/main" id="{98592C7C-D13E-48F2-827F-A049CB73896B}"/>
              </a:ext>
            </a:extLst>
          </p:cNvPr>
          <p:cNvGrpSpPr/>
          <p:nvPr/>
        </p:nvGrpSpPr>
        <p:grpSpPr>
          <a:xfrm rot="5400000">
            <a:off x="8592916" y="5518915"/>
            <a:ext cx="180000" cy="180000"/>
            <a:chOff x="4115361" y="4435574"/>
            <a:chExt cx="169826" cy="186204"/>
          </a:xfrm>
        </p:grpSpPr>
        <p:sp>
          <p:nvSpPr>
            <p:cNvPr id="128" name="正方形/長方形 127">
              <a:extLst>
                <a:ext uri="{FF2B5EF4-FFF2-40B4-BE49-F238E27FC236}">
                  <a16:creationId xmlns:a16="http://schemas.microsoft.com/office/drawing/2014/main" id="{43255CCC-D2DD-4DB3-B99C-5B22A6860E97}"/>
                </a:ext>
              </a:extLst>
            </p:cNvPr>
            <p:cNvSpPr/>
            <p:nvPr/>
          </p:nvSpPr>
          <p:spPr>
            <a:xfrm>
              <a:off x="4115361" y="4435574"/>
              <a:ext cx="169826" cy="186204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endParaRPr kumimoji="1" lang="ja-JP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129" name="直線矢印コネクタ 128">
              <a:extLst>
                <a:ext uri="{FF2B5EF4-FFF2-40B4-BE49-F238E27FC236}">
                  <a16:creationId xmlns:a16="http://schemas.microsoft.com/office/drawing/2014/main" id="{F8DA85C1-512A-4459-A6F6-C5CF8CAB290A}"/>
                </a:ext>
              </a:extLst>
            </p:cNvPr>
            <p:cNvCxnSpPr>
              <a:cxnSpLocks/>
            </p:cNvCxnSpPr>
            <p:nvPr/>
          </p:nvCxnSpPr>
          <p:spPr>
            <a:xfrm>
              <a:off x="4131170" y="4527281"/>
              <a:ext cx="147667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0" name="グループ化 129">
            <a:extLst>
              <a:ext uri="{FF2B5EF4-FFF2-40B4-BE49-F238E27FC236}">
                <a16:creationId xmlns:a16="http://schemas.microsoft.com/office/drawing/2014/main" id="{A0CEDDF8-BA25-4750-B90B-9E2E2F04D3FA}"/>
              </a:ext>
            </a:extLst>
          </p:cNvPr>
          <p:cNvGrpSpPr/>
          <p:nvPr/>
        </p:nvGrpSpPr>
        <p:grpSpPr>
          <a:xfrm rot="5400000">
            <a:off x="8602441" y="4347340"/>
            <a:ext cx="180000" cy="180000"/>
            <a:chOff x="4115361" y="4435574"/>
            <a:chExt cx="169826" cy="186204"/>
          </a:xfrm>
        </p:grpSpPr>
        <p:sp>
          <p:nvSpPr>
            <p:cNvPr id="131" name="正方形/長方形 130">
              <a:extLst>
                <a:ext uri="{FF2B5EF4-FFF2-40B4-BE49-F238E27FC236}">
                  <a16:creationId xmlns:a16="http://schemas.microsoft.com/office/drawing/2014/main" id="{D52F5D35-628B-4923-BEA2-432238AD9201}"/>
                </a:ext>
              </a:extLst>
            </p:cNvPr>
            <p:cNvSpPr/>
            <p:nvPr/>
          </p:nvSpPr>
          <p:spPr>
            <a:xfrm>
              <a:off x="4115361" y="4435574"/>
              <a:ext cx="169826" cy="186204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endParaRPr kumimoji="1" lang="ja-JP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132" name="直線矢印コネクタ 131">
              <a:extLst>
                <a:ext uri="{FF2B5EF4-FFF2-40B4-BE49-F238E27FC236}">
                  <a16:creationId xmlns:a16="http://schemas.microsoft.com/office/drawing/2014/main" id="{D5D1B4C9-185F-4458-9D1E-E3D899362C95}"/>
                </a:ext>
              </a:extLst>
            </p:cNvPr>
            <p:cNvCxnSpPr>
              <a:cxnSpLocks/>
            </p:cNvCxnSpPr>
            <p:nvPr/>
          </p:nvCxnSpPr>
          <p:spPr>
            <a:xfrm>
              <a:off x="4131170" y="4527281"/>
              <a:ext cx="147667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3408CA89-BAA8-466B-BBBB-ACA7964907FA}"/>
              </a:ext>
            </a:extLst>
          </p:cNvPr>
          <p:cNvSpPr txBox="1"/>
          <p:nvPr/>
        </p:nvSpPr>
        <p:spPr>
          <a:xfrm>
            <a:off x="8794160" y="4388840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移動指令</a:t>
            </a:r>
            <a:r>
              <a:rPr kumimoji="1" lang="en-US" altLang="ja-JP" sz="1200" dirty="0"/>
              <a:t>:~</a:t>
            </a:r>
            <a:r>
              <a:rPr kumimoji="1" lang="ja-JP" altLang="en-US" sz="1200" dirty="0"/>
              <a:t>速度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250F338E-AE0B-49A0-AA31-10C747025B5F}"/>
              </a:ext>
            </a:extLst>
          </p:cNvPr>
          <p:cNvSpPr txBox="1"/>
          <p:nvPr/>
        </p:nvSpPr>
        <p:spPr>
          <a:xfrm>
            <a:off x="8784430" y="5361033"/>
            <a:ext cx="11512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移動指令</a:t>
            </a:r>
            <a:r>
              <a:rPr kumimoji="1" lang="en-US" altLang="ja-JP" sz="1200" dirty="0"/>
              <a:t>:</a:t>
            </a:r>
            <a:r>
              <a:rPr kumimoji="1" lang="ja-JP" altLang="en-US" sz="1200" dirty="0"/>
              <a:t>速度</a:t>
            </a:r>
          </a:p>
        </p:txBody>
      </p:sp>
      <p:cxnSp>
        <p:nvCxnSpPr>
          <p:cNvPr id="135" name="直線コネクタ 134">
            <a:extLst>
              <a:ext uri="{FF2B5EF4-FFF2-40B4-BE49-F238E27FC236}">
                <a16:creationId xmlns:a16="http://schemas.microsoft.com/office/drawing/2014/main" id="{642A34AA-873F-440E-A9E9-54B6CAFFE5E9}"/>
              </a:ext>
            </a:extLst>
          </p:cNvPr>
          <p:cNvCxnSpPr>
            <a:cxnSpLocks/>
            <a:stCxn id="131" idx="3"/>
            <a:endCxn id="128" idx="1"/>
          </p:cNvCxnSpPr>
          <p:nvPr/>
        </p:nvCxnSpPr>
        <p:spPr>
          <a:xfrm flipH="1">
            <a:off x="8682916" y="4527340"/>
            <a:ext cx="9525" cy="9915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6" name="グループ化 135">
            <a:extLst>
              <a:ext uri="{FF2B5EF4-FFF2-40B4-BE49-F238E27FC236}">
                <a16:creationId xmlns:a16="http://schemas.microsoft.com/office/drawing/2014/main" id="{EC0BE598-0D58-4B69-899A-5ABF7A3306A9}"/>
              </a:ext>
            </a:extLst>
          </p:cNvPr>
          <p:cNvGrpSpPr/>
          <p:nvPr/>
        </p:nvGrpSpPr>
        <p:grpSpPr>
          <a:xfrm>
            <a:off x="7835083" y="5811284"/>
            <a:ext cx="180000" cy="180000"/>
            <a:chOff x="3391395" y="4707498"/>
            <a:chExt cx="169826" cy="186204"/>
          </a:xfrm>
        </p:grpSpPr>
        <p:sp>
          <p:nvSpPr>
            <p:cNvPr id="137" name="正方形/長方形 136">
              <a:extLst>
                <a:ext uri="{FF2B5EF4-FFF2-40B4-BE49-F238E27FC236}">
                  <a16:creationId xmlns:a16="http://schemas.microsoft.com/office/drawing/2014/main" id="{71025517-225A-4F84-8087-54AE72D1E28D}"/>
                </a:ext>
              </a:extLst>
            </p:cNvPr>
            <p:cNvSpPr/>
            <p:nvPr/>
          </p:nvSpPr>
          <p:spPr>
            <a:xfrm>
              <a:off x="3391395" y="4707498"/>
              <a:ext cx="169826" cy="186204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endParaRPr kumimoji="1" lang="ja-JP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138" name="直線矢印コネクタ 137">
              <a:extLst>
                <a:ext uri="{FF2B5EF4-FFF2-40B4-BE49-F238E27FC236}">
                  <a16:creationId xmlns:a16="http://schemas.microsoft.com/office/drawing/2014/main" id="{8488F88A-79CD-4123-92E7-AE40D1BCC81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04029" y="4799205"/>
              <a:ext cx="147667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9" name="グループ化 138">
            <a:extLst>
              <a:ext uri="{FF2B5EF4-FFF2-40B4-BE49-F238E27FC236}">
                <a16:creationId xmlns:a16="http://schemas.microsoft.com/office/drawing/2014/main" id="{854CA3C6-E886-4322-89FC-1DB90BCF04DF}"/>
              </a:ext>
            </a:extLst>
          </p:cNvPr>
          <p:cNvGrpSpPr/>
          <p:nvPr/>
        </p:nvGrpSpPr>
        <p:grpSpPr>
          <a:xfrm rot="16200000" flipV="1">
            <a:off x="2688191" y="4327895"/>
            <a:ext cx="180000" cy="180000"/>
            <a:chOff x="4115361" y="4435574"/>
            <a:chExt cx="169826" cy="186204"/>
          </a:xfrm>
        </p:grpSpPr>
        <p:sp>
          <p:nvSpPr>
            <p:cNvPr id="140" name="正方形/長方形 139">
              <a:extLst>
                <a:ext uri="{FF2B5EF4-FFF2-40B4-BE49-F238E27FC236}">
                  <a16:creationId xmlns:a16="http://schemas.microsoft.com/office/drawing/2014/main" id="{3421D1BB-EAF5-45B5-8E4D-E1C34E5ED090}"/>
                </a:ext>
              </a:extLst>
            </p:cNvPr>
            <p:cNvSpPr/>
            <p:nvPr/>
          </p:nvSpPr>
          <p:spPr>
            <a:xfrm>
              <a:off x="4115361" y="4435574"/>
              <a:ext cx="169826" cy="186204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endParaRPr kumimoji="1" lang="ja-JP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141" name="直線矢印コネクタ 140">
              <a:extLst>
                <a:ext uri="{FF2B5EF4-FFF2-40B4-BE49-F238E27FC236}">
                  <a16:creationId xmlns:a16="http://schemas.microsoft.com/office/drawing/2014/main" id="{4519A130-FF86-4B2C-9474-A1148C9FA0E2}"/>
                </a:ext>
              </a:extLst>
            </p:cNvPr>
            <p:cNvCxnSpPr>
              <a:cxnSpLocks/>
            </p:cNvCxnSpPr>
            <p:nvPr/>
          </p:nvCxnSpPr>
          <p:spPr>
            <a:xfrm>
              <a:off x="4131170" y="4527281"/>
              <a:ext cx="147667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2" name="直線コネクタ 141">
            <a:extLst>
              <a:ext uri="{FF2B5EF4-FFF2-40B4-BE49-F238E27FC236}">
                <a16:creationId xmlns:a16="http://schemas.microsoft.com/office/drawing/2014/main" id="{AD8D7B13-BB6F-4297-975F-AEA6E3B8B8E8}"/>
              </a:ext>
            </a:extLst>
          </p:cNvPr>
          <p:cNvCxnSpPr>
            <a:cxnSpLocks/>
            <a:stCxn id="140" idx="1"/>
            <a:endCxn id="137" idx="1"/>
          </p:cNvCxnSpPr>
          <p:nvPr/>
        </p:nvCxnSpPr>
        <p:spPr>
          <a:xfrm rot="16200000" flipH="1">
            <a:off x="4609943" y="2676143"/>
            <a:ext cx="1393389" cy="5056892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テキスト ボックス 143">
            <a:extLst>
              <a:ext uri="{FF2B5EF4-FFF2-40B4-BE49-F238E27FC236}">
                <a16:creationId xmlns:a16="http://schemas.microsoft.com/office/drawing/2014/main" id="{5D084B6D-C8BA-47EC-9145-B62AF6294F39}"/>
              </a:ext>
            </a:extLst>
          </p:cNvPr>
          <p:cNvSpPr txBox="1"/>
          <p:nvPr/>
        </p:nvSpPr>
        <p:spPr>
          <a:xfrm>
            <a:off x="7173331" y="5974675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:~</a:t>
            </a:r>
            <a:r>
              <a:rPr kumimoji="1" lang="ja-JP" altLang="en-US" sz="1200" dirty="0"/>
              <a:t>移動量</a:t>
            </a:r>
          </a:p>
        </p:txBody>
      </p:sp>
      <p:sp>
        <p:nvSpPr>
          <p:cNvPr id="146" name="テキスト ボックス 145">
            <a:extLst>
              <a:ext uri="{FF2B5EF4-FFF2-40B4-BE49-F238E27FC236}">
                <a16:creationId xmlns:a16="http://schemas.microsoft.com/office/drawing/2014/main" id="{4B23E31B-8DEA-4222-9B01-357EC3B0A2EA}"/>
              </a:ext>
            </a:extLst>
          </p:cNvPr>
          <p:cNvSpPr txBox="1"/>
          <p:nvPr/>
        </p:nvSpPr>
        <p:spPr>
          <a:xfrm>
            <a:off x="2085734" y="4403596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:</a:t>
            </a:r>
            <a:r>
              <a:rPr kumimoji="1" lang="ja-JP" altLang="en-US" sz="1200" dirty="0"/>
              <a:t>移動量</a:t>
            </a:r>
          </a:p>
        </p:txBody>
      </p:sp>
      <p:grpSp>
        <p:nvGrpSpPr>
          <p:cNvPr id="147" name="グループ化 146">
            <a:extLst>
              <a:ext uri="{FF2B5EF4-FFF2-40B4-BE49-F238E27FC236}">
                <a16:creationId xmlns:a16="http://schemas.microsoft.com/office/drawing/2014/main" id="{3CFB3E62-D6C1-491B-A89B-E3E4C42EF12B}"/>
              </a:ext>
            </a:extLst>
          </p:cNvPr>
          <p:cNvGrpSpPr/>
          <p:nvPr/>
        </p:nvGrpSpPr>
        <p:grpSpPr>
          <a:xfrm rot="5400000">
            <a:off x="6060948" y="3320393"/>
            <a:ext cx="180000" cy="180000"/>
            <a:chOff x="4115361" y="4435574"/>
            <a:chExt cx="169826" cy="186204"/>
          </a:xfrm>
        </p:grpSpPr>
        <p:sp>
          <p:nvSpPr>
            <p:cNvPr id="148" name="正方形/長方形 147">
              <a:extLst>
                <a:ext uri="{FF2B5EF4-FFF2-40B4-BE49-F238E27FC236}">
                  <a16:creationId xmlns:a16="http://schemas.microsoft.com/office/drawing/2014/main" id="{1E3BAF71-E44C-4A92-A8A2-F9813D74365E}"/>
                </a:ext>
              </a:extLst>
            </p:cNvPr>
            <p:cNvSpPr/>
            <p:nvPr/>
          </p:nvSpPr>
          <p:spPr>
            <a:xfrm>
              <a:off x="4115361" y="4435574"/>
              <a:ext cx="169826" cy="186204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endParaRPr kumimoji="1" lang="ja-JP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149" name="直線矢印コネクタ 148">
              <a:extLst>
                <a:ext uri="{FF2B5EF4-FFF2-40B4-BE49-F238E27FC236}">
                  <a16:creationId xmlns:a16="http://schemas.microsoft.com/office/drawing/2014/main" id="{898CF297-C75C-4EAB-947F-0E35E9C219DA}"/>
                </a:ext>
              </a:extLst>
            </p:cNvPr>
            <p:cNvCxnSpPr>
              <a:cxnSpLocks/>
            </p:cNvCxnSpPr>
            <p:nvPr/>
          </p:nvCxnSpPr>
          <p:spPr>
            <a:xfrm>
              <a:off x="4131170" y="4527281"/>
              <a:ext cx="147667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0" name="直線コネクタ 149">
            <a:extLst>
              <a:ext uri="{FF2B5EF4-FFF2-40B4-BE49-F238E27FC236}">
                <a16:creationId xmlns:a16="http://schemas.microsoft.com/office/drawing/2014/main" id="{67C8E197-19F0-4961-8B50-749778A8B5C4}"/>
              </a:ext>
            </a:extLst>
          </p:cNvPr>
          <p:cNvCxnSpPr>
            <a:cxnSpLocks/>
            <a:stCxn id="128" idx="1"/>
            <a:endCxn id="148" idx="3"/>
          </p:cNvCxnSpPr>
          <p:nvPr/>
        </p:nvCxnSpPr>
        <p:spPr>
          <a:xfrm flipH="1" flipV="1">
            <a:off x="6150948" y="3500393"/>
            <a:ext cx="2531968" cy="2018522"/>
          </a:xfrm>
          <a:prstGeom prst="straightConnector1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テキスト ボックス 154">
            <a:extLst>
              <a:ext uri="{FF2B5EF4-FFF2-40B4-BE49-F238E27FC236}">
                <a16:creationId xmlns:a16="http://schemas.microsoft.com/office/drawing/2014/main" id="{BA2212C1-9BA2-44F7-A011-8F9FA7653090}"/>
              </a:ext>
            </a:extLst>
          </p:cNvPr>
          <p:cNvSpPr txBox="1"/>
          <p:nvPr/>
        </p:nvSpPr>
        <p:spPr>
          <a:xfrm>
            <a:off x="6211991" y="3393117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移動指令</a:t>
            </a:r>
            <a:r>
              <a:rPr kumimoji="1" lang="en-US" altLang="ja-JP" sz="1200" dirty="0"/>
              <a:t>:~</a:t>
            </a:r>
            <a:r>
              <a:rPr kumimoji="1" lang="ja-JP" altLang="en-US" sz="1200" dirty="0"/>
              <a:t>速度</a:t>
            </a:r>
          </a:p>
        </p:txBody>
      </p:sp>
      <p:sp>
        <p:nvSpPr>
          <p:cNvPr id="157" name="正方形/長方形 156">
            <a:extLst>
              <a:ext uri="{FF2B5EF4-FFF2-40B4-BE49-F238E27FC236}">
                <a16:creationId xmlns:a16="http://schemas.microsoft.com/office/drawing/2014/main" id="{FA0F05BD-AA1E-4AB3-8BFF-2B7445BEAD76}"/>
              </a:ext>
            </a:extLst>
          </p:cNvPr>
          <p:cNvSpPr/>
          <p:nvPr/>
        </p:nvSpPr>
        <p:spPr>
          <a:xfrm>
            <a:off x="4814797" y="484881"/>
            <a:ext cx="5073466" cy="1349335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：周辺環境計測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59" name="正方形/長方形 158">
            <a:extLst>
              <a:ext uri="{FF2B5EF4-FFF2-40B4-BE49-F238E27FC236}">
                <a16:creationId xmlns:a16="http://schemas.microsoft.com/office/drawing/2014/main" id="{4565D283-AB16-4B8C-8A02-426A0C1281AB}"/>
              </a:ext>
            </a:extLst>
          </p:cNvPr>
          <p:cNvSpPr/>
          <p:nvPr/>
        </p:nvSpPr>
        <p:spPr>
          <a:xfrm>
            <a:off x="4940324" y="810279"/>
            <a:ext cx="2189284" cy="600075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r>
              <a:rPr kumimoji="1" lang="ja-JP" altLang="en-US" sz="1400" dirty="0">
                <a:solidFill>
                  <a:schemeClr val="tx1"/>
                </a:solidFill>
              </a:rPr>
              <a:t>：測域センサ制御</a:t>
            </a:r>
            <a:r>
              <a:rPr kumimoji="1" lang="en-US" altLang="ja-JP" sz="1400" dirty="0">
                <a:solidFill>
                  <a:schemeClr val="tx1"/>
                </a:solidFill>
              </a:rPr>
              <a:t>[0..1]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61" name="正方形/長方形 160">
            <a:extLst>
              <a:ext uri="{FF2B5EF4-FFF2-40B4-BE49-F238E27FC236}">
                <a16:creationId xmlns:a16="http://schemas.microsoft.com/office/drawing/2014/main" id="{28B90EA9-826D-4193-9923-BD995AF4F53D}"/>
              </a:ext>
            </a:extLst>
          </p:cNvPr>
          <p:cNvSpPr/>
          <p:nvPr/>
        </p:nvSpPr>
        <p:spPr>
          <a:xfrm>
            <a:off x="7255135" y="799958"/>
            <a:ext cx="2541755" cy="600075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r>
              <a:rPr kumimoji="1" lang="ja-JP" altLang="en-US" sz="1400" dirty="0">
                <a:solidFill>
                  <a:schemeClr val="tx1"/>
                </a:solidFill>
              </a:rPr>
              <a:t>：距離画像センサ制御</a:t>
            </a:r>
            <a:r>
              <a:rPr kumimoji="1" lang="en-US" altLang="ja-JP" sz="1400" dirty="0">
                <a:solidFill>
                  <a:schemeClr val="tx1"/>
                </a:solidFill>
              </a:rPr>
              <a:t>[0..1]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grpSp>
        <p:nvGrpSpPr>
          <p:cNvPr id="75" name="グループ化 74">
            <a:extLst>
              <a:ext uri="{FF2B5EF4-FFF2-40B4-BE49-F238E27FC236}">
                <a16:creationId xmlns:a16="http://schemas.microsoft.com/office/drawing/2014/main" id="{7CA3D63E-76B8-48FE-944C-F5A47CCE1256}"/>
              </a:ext>
            </a:extLst>
          </p:cNvPr>
          <p:cNvGrpSpPr/>
          <p:nvPr/>
        </p:nvGrpSpPr>
        <p:grpSpPr>
          <a:xfrm rot="5400000">
            <a:off x="5273345" y="1745887"/>
            <a:ext cx="180000" cy="180000"/>
            <a:chOff x="4115361" y="4435574"/>
            <a:chExt cx="169826" cy="186204"/>
          </a:xfrm>
        </p:grpSpPr>
        <p:sp>
          <p:nvSpPr>
            <p:cNvPr id="77" name="正方形/長方形 76">
              <a:extLst>
                <a:ext uri="{FF2B5EF4-FFF2-40B4-BE49-F238E27FC236}">
                  <a16:creationId xmlns:a16="http://schemas.microsoft.com/office/drawing/2014/main" id="{03DE0BD1-7267-4050-BC11-38D116E8CEBD}"/>
                </a:ext>
              </a:extLst>
            </p:cNvPr>
            <p:cNvSpPr/>
            <p:nvPr/>
          </p:nvSpPr>
          <p:spPr>
            <a:xfrm>
              <a:off x="4115361" y="4435574"/>
              <a:ext cx="169826" cy="186204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endParaRPr kumimoji="1" lang="ja-JP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78" name="直線矢印コネクタ 77">
              <a:extLst>
                <a:ext uri="{FF2B5EF4-FFF2-40B4-BE49-F238E27FC236}">
                  <a16:creationId xmlns:a16="http://schemas.microsoft.com/office/drawing/2014/main" id="{C339FF1F-C469-477C-A2E1-DC27B71F68A0}"/>
                </a:ext>
              </a:extLst>
            </p:cNvPr>
            <p:cNvCxnSpPr>
              <a:cxnSpLocks/>
            </p:cNvCxnSpPr>
            <p:nvPr/>
          </p:nvCxnSpPr>
          <p:spPr>
            <a:xfrm>
              <a:off x="4131170" y="4527281"/>
              <a:ext cx="147667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2" name="グループ化 161">
            <a:extLst>
              <a:ext uri="{FF2B5EF4-FFF2-40B4-BE49-F238E27FC236}">
                <a16:creationId xmlns:a16="http://schemas.microsoft.com/office/drawing/2014/main" id="{A27FDF72-B0C0-46F6-8E39-2B3ABFE0DDB4}"/>
              </a:ext>
            </a:extLst>
          </p:cNvPr>
          <p:cNvGrpSpPr/>
          <p:nvPr/>
        </p:nvGrpSpPr>
        <p:grpSpPr>
          <a:xfrm rot="5400000">
            <a:off x="5273345" y="2704737"/>
            <a:ext cx="180000" cy="180000"/>
            <a:chOff x="4115361" y="4435574"/>
            <a:chExt cx="169826" cy="186204"/>
          </a:xfrm>
        </p:grpSpPr>
        <p:sp>
          <p:nvSpPr>
            <p:cNvPr id="163" name="正方形/長方形 162">
              <a:extLst>
                <a:ext uri="{FF2B5EF4-FFF2-40B4-BE49-F238E27FC236}">
                  <a16:creationId xmlns:a16="http://schemas.microsoft.com/office/drawing/2014/main" id="{802EB85B-130D-4E28-B0E8-2342E8EE9D6D}"/>
                </a:ext>
              </a:extLst>
            </p:cNvPr>
            <p:cNvSpPr/>
            <p:nvPr/>
          </p:nvSpPr>
          <p:spPr>
            <a:xfrm>
              <a:off x="4115361" y="4435574"/>
              <a:ext cx="169826" cy="186204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endParaRPr kumimoji="1" lang="ja-JP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164" name="直線矢印コネクタ 163">
              <a:extLst>
                <a:ext uri="{FF2B5EF4-FFF2-40B4-BE49-F238E27FC236}">
                  <a16:creationId xmlns:a16="http://schemas.microsoft.com/office/drawing/2014/main" id="{2FF6F363-E346-4F9A-9E1D-91A1959B1F6B}"/>
                </a:ext>
              </a:extLst>
            </p:cNvPr>
            <p:cNvCxnSpPr>
              <a:cxnSpLocks/>
            </p:cNvCxnSpPr>
            <p:nvPr/>
          </p:nvCxnSpPr>
          <p:spPr>
            <a:xfrm>
              <a:off x="4131170" y="4527281"/>
              <a:ext cx="147667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6" name="テキスト ボックス 165">
            <a:extLst>
              <a:ext uri="{FF2B5EF4-FFF2-40B4-BE49-F238E27FC236}">
                <a16:creationId xmlns:a16="http://schemas.microsoft.com/office/drawing/2014/main" id="{1280C422-3950-4557-BCCE-233C2888A367}"/>
              </a:ext>
            </a:extLst>
          </p:cNvPr>
          <p:cNvSpPr txBox="1"/>
          <p:nvPr/>
        </p:nvSpPr>
        <p:spPr>
          <a:xfrm>
            <a:off x="4121172" y="2580045"/>
            <a:ext cx="11512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:</a:t>
            </a:r>
            <a:r>
              <a:rPr kumimoji="1" lang="ja-JP" altLang="en-US" sz="1200" dirty="0"/>
              <a:t>レンジデータ</a:t>
            </a:r>
          </a:p>
        </p:txBody>
      </p:sp>
      <p:sp>
        <p:nvSpPr>
          <p:cNvPr id="168" name="テキスト ボックス 167">
            <a:extLst>
              <a:ext uri="{FF2B5EF4-FFF2-40B4-BE49-F238E27FC236}">
                <a16:creationId xmlns:a16="http://schemas.microsoft.com/office/drawing/2014/main" id="{395C647A-0846-4117-AE1A-73B4DBDF7B99}"/>
              </a:ext>
            </a:extLst>
          </p:cNvPr>
          <p:cNvSpPr txBox="1"/>
          <p:nvPr/>
        </p:nvSpPr>
        <p:spPr>
          <a:xfrm>
            <a:off x="3997347" y="1849795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:~</a:t>
            </a:r>
            <a:r>
              <a:rPr kumimoji="1" lang="ja-JP" altLang="en-US" sz="1200" dirty="0"/>
              <a:t>レンジデータ</a:t>
            </a:r>
          </a:p>
        </p:txBody>
      </p:sp>
      <p:grpSp>
        <p:nvGrpSpPr>
          <p:cNvPr id="169" name="グループ化 168">
            <a:extLst>
              <a:ext uri="{FF2B5EF4-FFF2-40B4-BE49-F238E27FC236}">
                <a16:creationId xmlns:a16="http://schemas.microsoft.com/office/drawing/2014/main" id="{06CC5996-9B3A-44F3-87EE-637E3E900119}"/>
              </a:ext>
            </a:extLst>
          </p:cNvPr>
          <p:cNvGrpSpPr/>
          <p:nvPr/>
        </p:nvGrpSpPr>
        <p:grpSpPr>
          <a:xfrm rot="5400000">
            <a:off x="5282870" y="1336312"/>
            <a:ext cx="180000" cy="180000"/>
            <a:chOff x="4115361" y="4435574"/>
            <a:chExt cx="169826" cy="186204"/>
          </a:xfrm>
        </p:grpSpPr>
        <p:sp>
          <p:nvSpPr>
            <p:cNvPr id="170" name="正方形/長方形 169">
              <a:extLst>
                <a:ext uri="{FF2B5EF4-FFF2-40B4-BE49-F238E27FC236}">
                  <a16:creationId xmlns:a16="http://schemas.microsoft.com/office/drawing/2014/main" id="{B643C189-81BA-4EA5-B072-30017C99A883}"/>
                </a:ext>
              </a:extLst>
            </p:cNvPr>
            <p:cNvSpPr/>
            <p:nvPr/>
          </p:nvSpPr>
          <p:spPr>
            <a:xfrm>
              <a:off x="4115361" y="4435574"/>
              <a:ext cx="169826" cy="186204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endParaRPr kumimoji="1" lang="ja-JP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171" name="直線矢印コネクタ 170">
              <a:extLst>
                <a:ext uri="{FF2B5EF4-FFF2-40B4-BE49-F238E27FC236}">
                  <a16:creationId xmlns:a16="http://schemas.microsoft.com/office/drawing/2014/main" id="{C62FB935-1F92-4AC9-9E31-F5E09EF3F46D}"/>
                </a:ext>
              </a:extLst>
            </p:cNvPr>
            <p:cNvCxnSpPr>
              <a:cxnSpLocks/>
            </p:cNvCxnSpPr>
            <p:nvPr/>
          </p:nvCxnSpPr>
          <p:spPr>
            <a:xfrm>
              <a:off x="4131170" y="4527281"/>
              <a:ext cx="147667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3" name="テキスト ボックス 172">
            <a:extLst>
              <a:ext uri="{FF2B5EF4-FFF2-40B4-BE49-F238E27FC236}">
                <a16:creationId xmlns:a16="http://schemas.microsoft.com/office/drawing/2014/main" id="{0160F481-CF71-4368-9059-D69BFE7FF6A7}"/>
              </a:ext>
            </a:extLst>
          </p:cNvPr>
          <p:cNvSpPr txBox="1"/>
          <p:nvPr/>
        </p:nvSpPr>
        <p:spPr>
          <a:xfrm>
            <a:off x="5480696" y="1377812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:~</a:t>
            </a:r>
            <a:r>
              <a:rPr kumimoji="1" lang="ja-JP" altLang="en-US" sz="1200" dirty="0"/>
              <a:t>レンジデータ</a:t>
            </a:r>
          </a:p>
        </p:txBody>
      </p:sp>
      <p:cxnSp>
        <p:nvCxnSpPr>
          <p:cNvPr id="174" name="直線コネクタ 173">
            <a:extLst>
              <a:ext uri="{FF2B5EF4-FFF2-40B4-BE49-F238E27FC236}">
                <a16:creationId xmlns:a16="http://schemas.microsoft.com/office/drawing/2014/main" id="{923056F7-9C3E-44F2-B102-6914FE16D2A9}"/>
              </a:ext>
            </a:extLst>
          </p:cNvPr>
          <p:cNvCxnSpPr>
            <a:cxnSpLocks/>
            <a:stCxn id="170" idx="3"/>
            <a:endCxn id="77" idx="1"/>
          </p:cNvCxnSpPr>
          <p:nvPr/>
        </p:nvCxnSpPr>
        <p:spPr>
          <a:xfrm flipH="1">
            <a:off x="5363345" y="1516312"/>
            <a:ext cx="9525" cy="22957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直線コネクタ 176">
            <a:extLst>
              <a:ext uri="{FF2B5EF4-FFF2-40B4-BE49-F238E27FC236}">
                <a16:creationId xmlns:a16="http://schemas.microsoft.com/office/drawing/2014/main" id="{3F8FBD74-39C9-4D9D-A88C-125B612FB719}"/>
              </a:ext>
            </a:extLst>
          </p:cNvPr>
          <p:cNvCxnSpPr>
            <a:cxnSpLocks/>
            <a:stCxn id="77" idx="3"/>
            <a:endCxn id="163" idx="1"/>
          </p:cNvCxnSpPr>
          <p:nvPr/>
        </p:nvCxnSpPr>
        <p:spPr>
          <a:xfrm>
            <a:off x="5363345" y="1925887"/>
            <a:ext cx="0" cy="7788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0" name="グループ化 179">
            <a:extLst>
              <a:ext uri="{FF2B5EF4-FFF2-40B4-BE49-F238E27FC236}">
                <a16:creationId xmlns:a16="http://schemas.microsoft.com/office/drawing/2014/main" id="{B74E4426-E8A9-41CE-8475-E35BBFC5662B}"/>
              </a:ext>
            </a:extLst>
          </p:cNvPr>
          <p:cNvGrpSpPr/>
          <p:nvPr/>
        </p:nvGrpSpPr>
        <p:grpSpPr>
          <a:xfrm rot="5400000">
            <a:off x="2344947" y="3715648"/>
            <a:ext cx="180000" cy="180000"/>
            <a:chOff x="4115361" y="4435574"/>
            <a:chExt cx="169826" cy="186204"/>
          </a:xfrm>
        </p:grpSpPr>
        <p:sp>
          <p:nvSpPr>
            <p:cNvPr id="181" name="正方形/長方形 180">
              <a:extLst>
                <a:ext uri="{FF2B5EF4-FFF2-40B4-BE49-F238E27FC236}">
                  <a16:creationId xmlns:a16="http://schemas.microsoft.com/office/drawing/2014/main" id="{0943BF4A-0174-4533-8945-9F9A9278B20F}"/>
                </a:ext>
              </a:extLst>
            </p:cNvPr>
            <p:cNvSpPr/>
            <p:nvPr/>
          </p:nvSpPr>
          <p:spPr>
            <a:xfrm>
              <a:off x="4115361" y="4435574"/>
              <a:ext cx="169826" cy="186204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endParaRPr kumimoji="1" lang="ja-JP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182" name="直線矢印コネクタ 181">
              <a:extLst>
                <a:ext uri="{FF2B5EF4-FFF2-40B4-BE49-F238E27FC236}">
                  <a16:creationId xmlns:a16="http://schemas.microsoft.com/office/drawing/2014/main" id="{1294AB81-4E8D-48C9-9C2E-AB46097D2668}"/>
                </a:ext>
              </a:extLst>
            </p:cNvPr>
            <p:cNvCxnSpPr>
              <a:cxnSpLocks/>
            </p:cNvCxnSpPr>
            <p:nvPr/>
          </p:nvCxnSpPr>
          <p:spPr>
            <a:xfrm>
              <a:off x="4131170" y="4527281"/>
              <a:ext cx="147667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4" name="テキスト ボックス 183">
            <a:extLst>
              <a:ext uri="{FF2B5EF4-FFF2-40B4-BE49-F238E27FC236}">
                <a16:creationId xmlns:a16="http://schemas.microsoft.com/office/drawing/2014/main" id="{FEA223D2-4A0B-4FDF-89E9-428F09ACAF72}"/>
              </a:ext>
            </a:extLst>
          </p:cNvPr>
          <p:cNvSpPr txBox="1"/>
          <p:nvPr/>
        </p:nvSpPr>
        <p:spPr>
          <a:xfrm>
            <a:off x="1275574" y="3556054"/>
            <a:ext cx="11512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:</a:t>
            </a:r>
            <a:r>
              <a:rPr kumimoji="1" lang="ja-JP" altLang="en-US" sz="1200" dirty="0"/>
              <a:t>レンジデータ</a:t>
            </a:r>
          </a:p>
        </p:txBody>
      </p:sp>
      <p:cxnSp>
        <p:nvCxnSpPr>
          <p:cNvPr id="185" name="直線コネクタ 184">
            <a:extLst>
              <a:ext uri="{FF2B5EF4-FFF2-40B4-BE49-F238E27FC236}">
                <a16:creationId xmlns:a16="http://schemas.microsoft.com/office/drawing/2014/main" id="{267F9E73-5456-40DF-AE71-7820369B27DC}"/>
              </a:ext>
            </a:extLst>
          </p:cNvPr>
          <p:cNvCxnSpPr>
            <a:cxnSpLocks/>
            <a:stCxn id="77" idx="3"/>
            <a:endCxn id="181" idx="1"/>
          </p:cNvCxnSpPr>
          <p:nvPr/>
        </p:nvCxnSpPr>
        <p:spPr>
          <a:xfrm rot="5400000">
            <a:off x="3004266" y="1356568"/>
            <a:ext cx="1789761" cy="2928398"/>
          </a:xfrm>
          <a:prstGeom prst="curvedConnector3">
            <a:avLst>
              <a:gd name="adj1" fmla="val 21261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9" name="グループ化 188">
            <a:extLst>
              <a:ext uri="{FF2B5EF4-FFF2-40B4-BE49-F238E27FC236}">
                <a16:creationId xmlns:a16="http://schemas.microsoft.com/office/drawing/2014/main" id="{C5C83A23-52C2-4B95-98B1-DBBC871D9271}"/>
              </a:ext>
            </a:extLst>
          </p:cNvPr>
          <p:cNvGrpSpPr/>
          <p:nvPr/>
        </p:nvGrpSpPr>
        <p:grpSpPr>
          <a:xfrm rot="5400000">
            <a:off x="8254267" y="3693887"/>
            <a:ext cx="180000" cy="180000"/>
            <a:chOff x="4115361" y="4435574"/>
            <a:chExt cx="169826" cy="186204"/>
          </a:xfrm>
        </p:grpSpPr>
        <p:sp>
          <p:nvSpPr>
            <p:cNvPr id="190" name="正方形/長方形 189">
              <a:extLst>
                <a:ext uri="{FF2B5EF4-FFF2-40B4-BE49-F238E27FC236}">
                  <a16:creationId xmlns:a16="http://schemas.microsoft.com/office/drawing/2014/main" id="{5A1B3A3D-20B2-424B-9F73-33AEF73D7579}"/>
                </a:ext>
              </a:extLst>
            </p:cNvPr>
            <p:cNvSpPr/>
            <p:nvPr/>
          </p:nvSpPr>
          <p:spPr>
            <a:xfrm>
              <a:off x="4115361" y="4435574"/>
              <a:ext cx="169826" cy="186204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endParaRPr kumimoji="1" lang="ja-JP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191" name="直線矢印コネクタ 190">
              <a:extLst>
                <a:ext uri="{FF2B5EF4-FFF2-40B4-BE49-F238E27FC236}">
                  <a16:creationId xmlns:a16="http://schemas.microsoft.com/office/drawing/2014/main" id="{BA6CE504-4DB1-4459-ABAD-5F6998C57544}"/>
                </a:ext>
              </a:extLst>
            </p:cNvPr>
            <p:cNvCxnSpPr>
              <a:cxnSpLocks/>
            </p:cNvCxnSpPr>
            <p:nvPr/>
          </p:nvCxnSpPr>
          <p:spPr>
            <a:xfrm>
              <a:off x="4131170" y="4527281"/>
              <a:ext cx="147667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2" name="テキスト ボックス 191">
            <a:extLst>
              <a:ext uri="{FF2B5EF4-FFF2-40B4-BE49-F238E27FC236}">
                <a16:creationId xmlns:a16="http://schemas.microsoft.com/office/drawing/2014/main" id="{A157A0AA-BEBA-4AB0-AB38-49CF2E44EC0A}"/>
              </a:ext>
            </a:extLst>
          </p:cNvPr>
          <p:cNvSpPr txBox="1"/>
          <p:nvPr/>
        </p:nvSpPr>
        <p:spPr>
          <a:xfrm>
            <a:off x="7173331" y="3581317"/>
            <a:ext cx="11512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:</a:t>
            </a:r>
            <a:r>
              <a:rPr kumimoji="1" lang="ja-JP" altLang="en-US" sz="1200" dirty="0"/>
              <a:t>レンジデータ</a:t>
            </a:r>
          </a:p>
        </p:txBody>
      </p:sp>
      <p:cxnSp>
        <p:nvCxnSpPr>
          <p:cNvPr id="193" name="直線コネクタ 192">
            <a:extLst>
              <a:ext uri="{FF2B5EF4-FFF2-40B4-BE49-F238E27FC236}">
                <a16:creationId xmlns:a16="http://schemas.microsoft.com/office/drawing/2014/main" id="{02067B0B-F5F1-405E-91A7-442283D78959}"/>
              </a:ext>
            </a:extLst>
          </p:cNvPr>
          <p:cNvCxnSpPr>
            <a:cxnSpLocks/>
            <a:stCxn id="77" idx="3"/>
            <a:endCxn id="190" idx="1"/>
          </p:cNvCxnSpPr>
          <p:nvPr/>
        </p:nvCxnSpPr>
        <p:spPr>
          <a:xfrm>
            <a:off x="5363345" y="1925887"/>
            <a:ext cx="2980922" cy="1768000"/>
          </a:xfrm>
          <a:prstGeom prst="straightConnector1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6" name="グループ化 195">
            <a:extLst>
              <a:ext uri="{FF2B5EF4-FFF2-40B4-BE49-F238E27FC236}">
                <a16:creationId xmlns:a16="http://schemas.microsoft.com/office/drawing/2014/main" id="{26D5CB17-EF78-4560-BB2F-AE62B0B03BE6}"/>
              </a:ext>
            </a:extLst>
          </p:cNvPr>
          <p:cNvGrpSpPr/>
          <p:nvPr/>
        </p:nvGrpSpPr>
        <p:grpSpPr>
          <a:xfrm rot="5400000">
            <a:off x="8940067" y="3693887"/>
            <a:ext cx="180000" cy="180000"/>
            <a:chOff x="4115361" y="4435574"/>
            <a:chExt cx="169826" cy="186204"/>
          </a:xfrm>
        </p:grpSpPr>
        <p:sp>
          <p:nvSpPr>
            <p:cNvPr id="197" name="正方形/長方形 196">
              <a:extLst>
                <a:ext uri="{FF2B5EF4-FFF2-40B4-BE49-F238E27FC236}">
                  <a16:creationId xmlns:a16="http://schemas.microsoft.com/office/drawing/2014/main" id="{CE506547-2E51-4612-A8AD-E171703DB230}"/>
                </a:ext>
              </a:extLst>
            </p:cNvPr>
            <p:cNvSpPr/>
            <p:nvPr/>
          </p:nvSpPr>
          <p:spPr>
            <a:xfrm>
              <a:off x="4115361" y="4435574"/>
              <a:ext cx="169826" cy="186204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endParaRPr kumimoji="1" lang="ja-JP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198" name="直線矢印コネクタ 197">
              <a:extLst>
                <a:ext uri="{FF2B5EF4-FFF2-40B4-BE49-F238E27FC236}">
                  <a16:creationId xmlns:a16="http://schemas.microsoft.com/office/drawing/2014/main" id="{BA11FEBE-78DA-4D7E-A1A9-DE084759AF4C}"/>
                </a:ext>
              </a:extLst>
            </p:cNvPr>
            <p:cNvCxnSpPr>
              <a:cxnSpLocks/>
            </p:cNvCxnSpPr>
            <p:nvPr/>
          </p:nvCxnSpPr>
          <p:spPr>
            <a:xfrm>
              <a:off x="4131170" y="4527281"/>
              <a:ext cx="147667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0" name="テキスト ボックス 199">
            <a:extLst>
              <a:ext uri="{FF2B5EF4-FFF2-40B4-BE49-F238E27FC236}">
                <a16:creationId xmlns:a16="http://schemas.microsoft.com/office/drawing/2014/main" id="{3242BBD2-58DE-4DB4-AE1D-808B7A026534}"/>
              </a:ext>
            </a:extLst>
          </p:cNvPr>
          <p:cNvSpPr txBox="1"/>
          <p:nvPr/>
        </p:nvSpPr>
        <p:spPr>
          <a:xfrm>
            <a:off x="9113901" y="3551968"/>
            <a:ext cx="8435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:</a:t>
            </a:r>
            <a:r>
              <a:rPr kumimoji="1" lang="ja-JP" altLang="en-US" sz="1200" dirty="0"/>
              <a:t>深度画像</a:t>
            </a:r>
          </a:p>
        </p:txBody>
      </p:sp>
      <p:grpSp>
        <p:nvGrpSpPr>
          <p:cNvPr id="201" name="グループ化 200">
            <a:extLst>
              <a:ext uri="{FF2B5EF4-FFF2-40B4-BE49-F238E27FC236}">
                <a16:creationId xmlns:a16="http://schemas.microsoft.com/office/drawing/2014/main" id="{8C56AB07-CACE-4D8A-A3C6-0ACDC41E814D}"/>
              </a:ext>
            </a:extLst>
          </p:cNvPr>
          <p:cNvGrpSpPr/>
          <p:nvPr/>
        </p:nvGrpSpPr>
        <p:grpSpPr>
          <a:xfrm rot="5400000">
            <a:off x="8968642" y="1769837"/>
            <a:ext cx="180000" cy="180000"/>
            <a:chOff x="4115361" y="4435574"/>
            <a:chExt cx="169826" cy="186204"/>
          </a:xfrm>
        </p:grpSpPr>
        <p:sp>
          <p:nvSpPr>
            <p:cNvPr id="202" name="正方形/長方形 201">
              <a:extLst>
                <a:ext uri="{FF2B5EF4-FFF2-40B4-BE49-F238E27FC236}">
                  <a16:creationId xmlns:a16="http://schemas.microsoft.com/office/drawing/2014/main" id="{A7852EDF-F64B-4B10-84A9-FE216FF99809}"/>
                </a:ext>
              </a:extLst>
            </p:cNvPr>
            <p:cNvSpPr/>
            <p:nvPr/>
          </p:nvSpPr>
          <p:spPr>
            <a:xfrm>
              <a:off x="4115361" y="4435574"/>
              <a:ext cx="169826" cy="186204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endParaRPr kumimoji="1" lang="ja-JP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203" name="直線矢印コネクタ 202">
              <a:extLst>
                <a:ext uri="{FF2B5EF4-FFF2-40B4-BE49-F238E27FC236}">
                  <a16:creationId xmlns:a16="http://schemas.microsoft.com/office/drawing/2014/main" id="{5451B665-BD36-4CA3-A2F1-1118C2073689}"/>
                </a:ext>
              </a:extLst>
            </p:cNvPr>
            <p:cNvCxnSpPr>
              <a:cxnSpLocks/>
            </p:cNvCxnSpPr>
            <p:nvPr/>
          </p:nvCxnSpPr>
          <p:spPr>
            <a:xfrm>
              <a:off x="4131170" y="4527281"/>
              <a:ext cx="147667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4" name="テキスト ボックス 203">
            <a:extLst>
              <a:ext uri="{FF2B5EF4-FFF2-40B4-BE49-F238E27FC236}">
                <a16:creationId xmlns:a16="http://schemas.microsoft.com/office/drawing/2014/main" id="{DF04AC77-54EF-4925-8CD8-FE520F2AFBA9}"/>
              </a:ext>
            </a:extLst>
          </p:cNvPr>
          <p:cNvSpPr txBox="1"/>
          <p:nvPr/>
        </p:nvSpPr>
        <p:spPr>
          <a:xfrm>
            <a:off x="9152001" y="1846993"/>
            <a:ext cx="9525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:~</a:t>
            </a:r>
            <a:r>
              <a:rPr kumimoji="1" lang="ja-JP" altLang="en-US" sz="1200" dirty="0"/>
              <a:t>深度画像</a:t>
            </a:r>
          </a:p>
        </p:txBody>
      </p:sp>
      <p:cxnSp>
        <p:nvCxnSpPr>
          <p:cNvPr id="205" name="直線コネクタ 204">
            <a:extLst>
              <a:ext uri="{FF2B5EF4-FFF2-40B4-BE49-F238E27FC236}">
                <a16:creationId xmlns:a16="http://schemas.microsoft.com/office/drawing/2014/main" id="{C0EB5324-E771-4283-9D1B-C93B9D2D711D}"/>
              </a:ext>
            </a:extLst>
          </p:cNvPr>
          <p:cNvCxnSpPr>
            <a:cxnSpLocks/>
            <a:stCxn id="202" idx="3"/>
            <a:endCxn id="197" idx="1"/>
          </p:cNvCxnSpPr>
          <p:nvPr/>
        </p:nvCxnSpPr>
        <p:spPr>
          <a:xfrm flipH="1">
            <a:off x="9030067" y="1949837"/>
            <a:ext cx="28575" cy="17440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8" name="グループ化 207">
            <a:extLst>
              <a:ext uri="{FF2B5EF4-FFF2-40B4-BE49-F238E27FC236}">
                <a16:creationId xmlns:a16="http://schemas.microsoft.com/office/drawing/2014/main" id="{B019C1FA-6D70-411A-80FD-1712E208EB5E}"/>
              </a:ext>
            </a:extLst>
          </p:cNvPr>
          <p:cNvGrpSpPr/>
          <p:nvPr/>
        </p:nvGrpSpPr>
        <p:grpSpPr>
          <a:xfrm rot="5400000">
            <a:off x="8968642" y="1312637"/>
            <a:ext cx="180000" cy="180000"/>
            <a:chOff x="4115361" y="4435574"/>
            <a:chExt cx="169826" cy="186204"/>
          </a:xfrm>
        </p:grpSpPr>
        <p:sp>
          <p:nvSpPr>
            <p:cNvPr id="209" name="正方形/長方形 208">
              <a:extLst>
                <a:ext uri="{FF2B5EF4-FFF2-40B4-BE49-F238E27FC236}">
                  <a16:creationId xmlns:a16="http://schemas.microsoft.com/office/drawing/2014/main" id="{32473F64-E544-4D75-8AE7-6141D71B75A5}"/>
                </a:ext>
              </a:extLst>
            </p:cNvPr>
            <p:cNvSpPr/>
            <p:nvPr/>
          </p:nvSpPr>
          <p:spPr>
            <a:xfrm>
              <a:off x="4115361" y="4435574"/>
              <a:ext cx="169826" cy="186204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endParaRPr kumimoji="1" lang="ja-JP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210" name="直線矢印コネクタ 209">
              <a:extLst>
                <a:ext uri="{FF2B5EF4-FFF2-40B4-BE49-F238E27FC236}">
                  <a16:creationId xmlns:a16="http://schemas.microsoft.com/office/drawing/2014/main" id="{8DC2EF78-AFF5-43C7-AEE9-E790C59AFCE4}"/>
                </a:ext>
              </a:extLst>
            </p:cNvPr>
            <p:cNvCxnSpPr>
              <a:cxnSpLocks/>
            </p:cNvCxnSpPr>
            <p:nvPr/>
          </p:nvCxnSpPr>
          <p:spPr>
            <a:xfrm>
              <a:off x="4131170" y="4527281"/>
              <a:ext cx="147667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1" name="テキスト ボックス 210">
            <a:extLst>
              <a:ext uri="{FF2B5EF4-FFF2-40B4-BE49-F238E27FC236}">
                <a16:creationId xmlns:a16="http://schemas.microsoft.com/office/drawing/2014/main" id="{BF7125AA-A288-4B7F-A5EF-D382AC14F67E}"/>
              </a:ext>
            </a:extLst>
          </p:cNvPr>
          <p:cNvSpPr txBox="1"/>
          <p:nvPr/>
        </p:nvSpPr>
        <p:spPr>
          <a:xfrm>
            <a:off x="8061811" y="1428573"/>
            <a:ext cx="9525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:~</a:t>
            </a:r>
            <a:r>
              <a:rPr kumimoji="1" lang="ja-JP" altLang="en-US" sz="1200" dirty="0"/>
              <a:t>深度画像</a:t>
            </a:r>
          </a:p>
        </p:txBody>
      </p:sp>
      <p:cxnSp>
        <p:nvCxnSpPr>
          <p:cNvPr id="212" name="直線コネクタ 211">
            <a:extLst>
              <a:ext uri="{FF2B5EF4-FFF2-40B4-BE49-F238E27FC236}">
                <a16:creationId xmlns:a16="http://schemas.microsoft.com/office/drawing/2014/main" id="{A23F2FB9-A539-4050-A13C-4A7279ABE956}"/>
              </a:ext>
            </a:extLst>
          </p:cNvPr>
          <p:cNvCxnSpPr>
            <a:cxnSpLocks/>
            <a:stCxn id="209" idx="3"/>
            <a:endCxn id="202" idx="1"/>
          </p:cNvCxnSpPr>
          <p:nvPr/>
        </p:nvCxnSpPr>
        <p:spPr>
          <a:xfrm>
            <a:off x="9058642" y="1492637"/>
            <a:ext cx="0" cy="27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5" name="グループ化 214">
            <a:extLst>
              <a:ext uri="{FF2B5EF4-FFF2-40B4-BE49-F238E27FC236}">
                <a16:creationId xmlns:a16="http://schemas.microsoft.com/office/drawing/2014/main" id="{ABF2A974-F866-434A-8136-8F2D161E3F64}"/>
              </a:ext>
            </a:extLst>
          </p:cNvPr>
          <p:cNvGrpSpPr/>
          <p:nvPr/>
        </p:nvGrpSpPr>
        <p:grpSpPr>
          <a:xfrm rot="5400000">
            <a:off x="6073802" y="2721493"/>
            <a:ext cx="180000" cy="180000"/>
            <a:chOff x="4115361" y="4435574"/>
            <a:chExt cx="169826" cy="186204"/>
          </a:xfrm>
        </p:grpSpPr>
        <p:sp>
          <p:nvSpPr>
            <p:cNvPr id="216" name="正方形/長方形 215">
              <a:extLst>
                <a:ext uri="{FF2B5EF4-FFF2-40B4-BE49-F238E27FC236}">
                  <a16:creationId xmlns:a16="http://schemas.microsoft.com/office/drawing/2014/main" id="{2C0789DA-68E6-4BD8-9117-AAA56845142D}"/>
                </a:ext>
              </a:extLst>
            </p:cNvPr>
            <p:cNvSpPr/>
            <p:nvPr/>
          </p:nvSpPr>
          <p:spPr>
            <a:xfrm>
              <a:off x="4115361" y="4435574"/>
              <a:ext cx="169826" cy="186204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endParaRPr kumimoji="1" lang="ja-JP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217" name="直線矢印コネクタ 216">
              <a:extLst>
                <a:ext uri="{FF2B5EF4-FFF2-40B4-BE49-F238E27FC236}">
                  <a16:creationId xmlns:a16="http://schemas.microsoft.com/office/drawing/2014/main" id="{3BB46B96-34CE-4788-B332-8A2C4D626CEA}"/>
                </a:ext>
              </a:extLst>
            </p:cNvPr>
            <p:cNvCxnSpPr>
              <a:cxnSpLocks/>
            </p:cNvCxnSpPr>
            <p:nvPr/>
          </p:nvCxnSpPr>
          <p:spPr>
            <a:xfrm>
              <a:off x="4131170" y="4527281"/>
              <a:ext cx="147667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8" name="テキスト ボックス 217">
            <a:extLst>
              <a:ext uri="{FF2B5EF4-FFF2-40B4-BE49-F238E27FC236}">
                <a16:creationId xmlns:a16="http://schemas.microsoft.com/office/drawing/2014/main" id="{4CEAB8FF-ECF3-42C4-AF5B-C345BA6D4F01}"/>
              </a:ext>
            </a:extLst>
          </p:cNvPr>
          <p:cNvSpPr txBox="1"/>
          <p:nvPr/>
        </p:nvSpPr>
        <p:spPr>
          <a:xfrm>
            <a:off x="6247636" y="2579574"/>
            <a:ext cx="8435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:</a:t>
            </a:r>
            <a:r>
              <a:rPr kumimoji="1" lang="ja-JP" altLang="en-US" sz="1200" dirty="0"/>
              <a:t>深度画像</a:t>
            </a:r>
          </a:p>
        </p:txBody>
      </p:sp>
      <p:cxnSp>
        <p:nvCxnSpPr>
          <p:cNvPr id="219" name="直線コネクタ 218">
            <a:extLst>
              <a:ext uri="{FF2B5EF4-FFF2-40B4-BE49-F238E27FC236}">
                <a16:creationId xmlns:a16="http://schemas.microsoft.com/office/drawing/2014/main" id="{64493D3E-405F-4A7C-A749-437117C0B56F}"/>
              </a:ext>
            </a:extLst>
          </p:cNvPr>
          <p:cNvCxnSpPr>
            <a:cxnSpLocks/>
            <a:stCxn id="202" idx="3"/>
            <a:endCxn id="216" idx="1"/>
          </p:cNvCxnSpPr>
          <p:nvPr/>
        </p:nvCxnSpPr>
        <p:spPr>
          <a:xfrm rot="5400000">
            <a:off x="7225394" y="888245"/>
            <a:ext cx="771656" cy="2894840"/>
          </a:xfrm>
          <a:prstGeom prst="curvedConnector3">
            <a:avLst>
              <a:gd name="adj1" fmla="val 67281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4" name="グループ化 223">
            <a:extLst>
              <a:ext uri="{FF2B5EF4-FFF2-40B4-BE49-F238E27FC236}">
                <a16:creationId xmlns:a16="http://schemas.microsoft.com/office/drawing/2014/main" id="{90B5F679-6D41-419E-9A47-C4BE7202F655}"/>
              </a:ext>
            </a:extLst>
          </p:cNvPr>
          <p:cNvGrpSpPr/>
          <p:nvPr/>
        </p:nvGrpSpPr>
        <p:grpSpPr>
          <a:xfrm rot="5400000">
            <a:off x="3091226" y="3697265"/>
            <a:ext cx="180000" cy="180000"/>
            <a:chOff x="4115361" y="4435574"/>
            <a:chExt cx="169826" cy="186204"/>
          </a:xfrm>
        </p:grpSpPr>
        <p:sp>
          <p:nvSpPr>
            <p:cNvPr id="225" name="正方形/長方形 224">
              <a:extLst>
                <a:ext uri="{FF2B5EF4-FFF2-40B4-BE49-F238E27FC236}">
                  <a16:creationId xmlns:a16="http://schemas.microsoft.com/office/drawing/2014/main" id="{597952E0-B194-4B1D-B904-1D87EF1788DA}"/>
                </a:ext>
              </a:extLst>
            </p:cNvPr>
            <p:cNvSpPr/>
            <p:nvPr/>
          </p:nvSpPr>
          <p:spPr>
            <a:xfrm>
              <a:off x="4115361" y="4435574"/>
              <a:ext cx="169826" cy="186204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endParaRPr kumimoji="1" lang="ja-JP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226" name="直線矢印コネクタ 225">
              <a:extLst>
                <a:ext uri="{FF2B5EF4-FFF2-40B4-BE49-F238E27FC236}">
                  <a16:creationId xmlns:a16="http://schemas.microsoft.com/office/drawing/2014/main" id="{66C29678-6E2F-4DD4-9A65-282BBEAE5C45}"/>
                </a:ext>
              </a:extLst>
            </p:cNvPr>
            <p:cNvCxnSpPr>
              <a:cxnSpLocks/>
            </p:cNvCxnSpPr>
            <p:nvPr/>
          </p:nvCxnSpPr>
          <p:spPr>
            <a:xfrm>
              <a:off x="4131170" y="4527281"/>
              <a:ext cx="147667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7" name="テキスト ボックス 226">
            <a:extLst>
              <a:ext uri="{FF2B5EF4-FFF2-40B4-BE49-F238E27FC236}">
                <a16:creationId xmlns:a16="http://schemas.microsoft.com/office/drawing/2014/main" id="{C6532DC6-D916-43FC-A21E-6FEC178E2DB9}"/>
              </a:ext>
            </a:extLst>
          </p:cNvPr>
          <p:cNvSpPr txBox="1"/>
          <p:nvPr/>
        </p:nvSpPr>
        <p:spPr>
          <a:xfrm>
            <a:off x="3265060" y="3555346"/>
            <a:ext cx="8435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:</a:t>
            </a:r>
            <a:r>
              <a:rPr kumimoji="1" lang="ja-JP" altLang="en-US" sz="1200" dirty="0"/>
              <a:t>深度画像</a:t>
            </a:r>
          </a:p>
        </p:txBody>
      </p:sp>
      <p:cxnSp>
        <p:nvCxnSpPr>
          <p:cNvPr id="228" name="直線コネクタ 227">
            <a:extLst>
              <a:ext uri="{FF2B5EF4-FFF2-40B4-BE49-F238E27FC236}">
                <a16:creationId xmlns:a16="http://schemas.microsoft.com/office/drawing/2014/main" id="{7B2E304B-AE5A-4028-B917-15DF81B22E5B}"/>
              </a:ext>
            </a:extLst>
          </p:cNvPr>
          <p:cNvCxnSpPr>
            <a:cxnSpLocks/>
            <a:stCxn id="202" idx="3"/>
            <a:endCxn id="225" idx="1"/>
          </p:cNvCxnSpPr>
          <p:nvPr/>
        </p:nvCxnSpPr>
        <p:spPr>
          <a:xfrm rot="5400000">
            <a:off x="5246220" y="-115157"/>
            <a:ext cx="1747428" cy="5877416"/>
          </a:xfrm>
          <a:prstGeom prst="curvedConnector3">
            <a:avLst>
              <a:gd name="adj1" fmla="val 2111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7006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3">
            <a:extLst>
              <a:ext uri="{FF2B5EF4-FFF2-40B4-BE49-F238E27FC236}">
                <a16:creationId xmlns:a16="http://schemas.microsoft.com/office/drawing/2014/main" id="{D77C4A87-8E19-4D73-969A-C26A4E9B7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30" y="53376"/>
            <a:ext cx="3397032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rgbClr val="969696"/>
              </a:buClr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Char char="l"/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969696"/>
              </a:buClr>
              <a:buChar char="Ø"/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Char char="²"/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969696"/>
              </a:buClr>
              <a:buChar char="²"/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²"/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²"/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²"/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²"/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fontAlgn="base">
              <a:lnSpc>
                <a:spcPct val="90000"/>
              </a:lnSpc>
              <a:spcAft>
                <a:spcPct val="0"/>
              </a:spcAft>
              <a:buClr>
                <a:srgbClr val="3333CC"/>
              </a:buClr>
              <a:buFont typeface="Wingdings" pitchFamily="2" charset="2"/>
              <a:buChar char="n"/>
            </a:pPr>
            <a:r>
              <a:rPr lang="ja-JP" altLang="en-US" dirty="0">
                <a:solidFill>
                  <a:srgbClr val="000000"/>
                </a:solidFill>
                <a:latin typeface="HGPｺﾞｼｯｸE" pitchFamily="50" charset="-128"/>
                <a:ea typeface="HGPｺﾞｼｯｸE" pitchFamily="50" charset="-128"/>
              </a:rPr>
              <a:t>ユースケース図の例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A1683CE9-0E82-48F2-8DDF-DC0C0BC282A5}"/>
              </a:ext>
            </a:extLst>
          </p:cNvPr>
          <p:cNvGrpSpPr/>
          <p:nvPr/>
        </p:nvGrpSpPr>
        <p:grpSpPr>
          <a:xfrm>
            <a:off x="2434105" y="3085126"/>
            <a:ext cx="420580" cy="661621"/>
            <a:chOff x="6579981" y="1103311"/>
            <a:chExt cx="614569" cy="966789"/>
          </a:xfrm>
        </p:grpSpPr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BE1356A2-93B2-4B88-938C-315E79ADBF95}"/>
                </a:ext>
              </a:extLst>
            </p:cNvPr>
            <p:cNvSpPr/>
            <p:nvPr/>
          </p:nvSpPr>
          <p:spPr>
            <a:xfrm>
              <a:off x="6743700" y="1103311"/>
              <a:ext cx="299789" cy="299789"/>
            </a:xfrm>
            <a:prstGeom prst="ellipse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974F9726-88BE-4451-BCA9-E7326AEB6A1F}"/>
                </a:ext>
              </a:extLst>
            </p:cNvPr>
            <p:cNvCxnSpPr>
              <a:cxnSpLocks/>
            </p:cNvCxnSpPr>
            <p:nvPr/>
          </p:nvCxnSpPr>
          <p:spPr>
            <a:xfrm>
              <a:off x="6579981" y="1564175"/>
              <a:ext cx="61456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68252A8A-EF8D-43CF-82AC-252016F836A7}"/>
                </a:ext>
              </a:extLst>
            </p:cNvPr>
            <p:cNvCxnSpPr>
              <a:cxnSpLocks/>
              <a:endCxn id="4" idx="4"/>
            </p:cNvCxnSpPr>
            <p:nvPr/>
          </p:nvCxnSpPr>
          <p:spPr>
            <a:xfrm flipV="1">
              <a:off x="6893595" y="1403100"/>
              <a:ext cx="0" cy="45110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0F912F96-4B73-4877-846B-8643266F698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579981" y="1854201"/>
              <a:ext cx="307284" cy="2158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6C910278-547C-4578-A06D-081DC540D57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884781" y="1847851"/>
              <a:ext cx="307284" cy="2158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楕円 1">
            <a:extLst>
              <a:ext uri="{FF2B5EF4-FFF2-40B4-BE49-F238E27FC236}">
                <a16:creationId xmlns:a16="http://schemas.microsoft.com/office/drawing/2014/main" id="{B116AAC2-D7D9-47B8-B19D-85C805061961}"/>
              </a:ext>
            </a:extLst>
          </p:cNvPr>
          <p:cNvSpPr/>
          <p:nvPr/>
        </p:nvSpPr>
        <p:spPr>
          <a:xfrm>
            <a:off x="3744860" y="3122172"/>
            <a:ext cx="1915414" cy="738978"/>
          </a:xfrm>
          <a:prstGeom prst="ellipse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指定された目的地まで自立的に移動する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ED5F6A5C-C3DD-47C0-80D6-B3E33130CCB2}"/>
              </a:ext>
            </a:extLst>
          </p:cNvPr>
          <p:cNvSpPr/>
          <p:nvPr/>
        </p:nvSpPr>
        <p:spPr>
          <a:xfrm>
            <a:off x="7197840" y="1353179"/>
            <a:ext cx="1531455" cy="648293"/>
          </a:xfrm>
          <a:prstGeom prst="ellipse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周辺環境を計測する</a:t>
            </a:r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15B9BB4C-4E9C-4643-AFBA-7A3AB692B207}"/>
              </a:ext>
            </a:extLst>
          </p:cNvPr>
          <p:cNvSpPr/>
          <p:nvPr/>
        </p:nvSpPr>
        <p:spPr>
          <a:xfrm>
            <a:off x="7197839" y="2261019"/>
            <a:ext cx="1531455" cy="648293"/>
          </a:xfrm>
          <a:prstGeom prst="ellipse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現在位置を推定する</a:t>
            </a:r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68B62B52-55B2-4C4C-B866-3DD699D58CC7}"/>
              </a:ext>
            </a:extLst>
          </p:cNvPr>
          <p:cNvSpPr/>
          <p:nvPr/>
        </p:nvSpPr>
        <p:spPr>
          <a:xfrm>
            <a:off x="7187328" y="3167467"/>
            <a:ext cx="1531455" cy="648293"/>
          </a:xfrm>
          <a:prstGeom prst="ellipse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移動する</a:t>
            </a: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C9602015-F46E-4A96-A451-A751E96D5FBF}"/>
              </a:ext>
            </a:extLst>
          </p:cNvPr>
          <p:cNvSpPr/>
          <p:nvPr/>
        </p:nvSpPr>
        <p:spPr>
          <a:xfrm>
            <a:off x="7187327" y="4073915"/>
            <a:ext cx="1531455" cy="648293"/>
          </a:xfrm>
          <a:prstGeom prst="ellipse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経路を生成する</a:t>
            </a:r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1B5D342D-A2FA-4626-8132-1D6479BD0626}"/>
              </a:ext>
            </a:extLst>
          </p:cNvPr>
          <p:cNvSpPr/>
          <p:nvPr/>
        </p:nvSpPr>
        <p:spPr>
          <a:xfrm>
            <a:off x="7197839" y="4977947"/>
            <a:ext cx="1531455" cy="648293"/>
          </a:xfrm>
          <a:prstGeom prst="ellipse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障害物を回避する</a:t>
            </a:r>
          </a:p>
        </p:txBody>
      </p: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357E98E5-1D5F-45F5-A4F5-D677D9EAA84A}"/>
              </a:ext>
            </a:extLst>
          </p:cNvPr>
          <p:cNvCxnSpPr>
            <a:cxnSpLocks/>
            <a:stCxn id="49" idx="2"/>
          </p:cNvCxnSpPr>
          <p:nvPr/>
        </p:nvCxnSpPr>
        <p:spPr>
          <a:xfrm flipV="1">
            <a:off x="5647661" y="4551949"/>
            <a:ext cx="295942" cy="839155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1CC3984-A793-4D9C-A02E-63B9B551D323}"/>
              </a:ext>
            </a:extLst>
          </p:cNvPr>
          <p:cNvSpPr txBox="1"/>
          <p:nvPr/>
        </p:nvSpPr>
        <p:spPr>
          <a:xfrm>
            <a:off x="5725323" y="2731775"/>
            <a:ext cx="13035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&lt;&lt;include&gt;&gt;</a:t>
            </a:r>
            <a:endParaRPr kumimoji="1" lang="ja-JP" altLang="en-US" sz="1400" dirty="0"/>
          </a:p>
        </p:txBody>
      </p: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00E2E661-72BC-4ADC-A466-8D2D2BCC003A}"/>
              </a:ext>
            </a:extLst>
          </p:cNvPr>
          <p:cNvCxnSpPr>
            <a:cxnSpLocks/>
            <a:stCxn id="18" idx="2"/>
            <a:endCxn id="2" idx="4"/>
          </p:cNvCxnSpPr>
          <p:nvPr/>
        </p:nvCxnSpPr>
        <p:spPr>
          <a:xfrm flipH="1" flipV="1">
            <a:off x="4702567" y="3861150"/>
            <a:ext cx="2495272" cy="1440944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none" w="lg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131A1B0-B9F5-4559-8E5D-B730281F66C8}"/>
              </a:ext>
            </a:extLst>
          </p:cNvPr>
          <p:cNvSpPr txBox="1"/>
          <p:nvPr/>
        </p:nvSpPr>
        <p:spPr>
          <a:xfrm>
            <a:off x="4395184" y="4244172"/>
            <a:ext cx="1265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&lt;&lt;extend&gt;&gt;</a:t>
            </a:r>
            <a:endParaRPr kumimoji="1" lang="ja-JP" altLang="en-US" sz="1400" dirty="0"/>
          </a:p>
        </p:txBody>
      </p: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E97BD238-4243-4C01-B635-2BF4D255D266}"/>
              </a:ext>
            </a:extLst>
          </p:cNvPr>
          <p:cNvCxnSpPr>
            <a:cxnSpLocks/>
            <a:stCxn id="2" idx="6"/>
            <a:endCxn id="14" idx="2"/>
          </p:cNvCxnSpPr>
          <p:nvPr/>
        </p:nvCxnSpPr>
        <p:spPr>
          <a:xfrm flipV="1">
            <a:off x="5660274" y="3491614"/>
            <a:ext cx="1527054" cy="47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none" w="lg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31D5389-3BC7-47C1-A5D2-0E5B6996F8D3}"/>
              </a:ext>
            </a:extLst>
          </p:cNvPr>
          <p:cNvSpPr txBox="1"/>
          <p:nvPr/>
        </p:nvSpPr>
        <p:spPr>
          <a:xfrm>
            <a:off x="5750464" y="3197634"/>
            <a:ext cx="13035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&lt;&lt;include&gt;&gt;</a:t>
            </a:r>
            <a:endParaRPr kumimoji="1" lang="ja-JP" altLang="en-US" sz="1400" dirty="0"/>
          </a:p>
        </p:txBody>
      </p: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6A6BE92C-E672-4610-A5ED-2C46A2B8F3EC}"/>
              </a:ext>
            </a:extLst>
          </p:cNvPr>
          <p:cNvCxnSpPr>
            <a:cxnSpLocks/>
            <a:stCxn id="2" idx="7"/>
            <a:endCxn id="12" idx="2"/>
          </p:cNvCxnSpPr>
          <p:nvPr/>
        </p:nvCxnSpPr>
        <p:spPr>
          <a:xfrm flipV="1">
            <a:off x="5379768" y="2585166"/>
            <a:ext cx="1818071" cy="645227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none" w="lg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7A6D7AD5-A411-42A8-ACBA-0F5D220A4480}"/>
              </a:ext>
            </a:extLst>
          </p:cNvPr>
          <p:cNvCxnSpPr>
            <a:cxnSpLocks/>
            <a:stCxn id="2" idx="0"/>
            <a:endCxn id="10" idx="2"/>
          </p:cNvCxnSpPr>
          <p:nvPr/>
        </p:nvCxnSpPr>
        <p:spPr>
          <a:xfrm flipV="1">
            <a:off x="4702567" y="1677326"/>
            <a:ext cx="2495273" cy="1444846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none" w="lg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4C99E287-F736-4936-8B6C-571FEFAC37BD}"/>
              </a:ext>
            </a:extLst>
          </p:cNvPr>
          <p:cNvCxnSpPr>
            <a:cxnSpLocks/>
            <a:stCxn id="2" idx="5"/>
            <a:endCxn id="16" idx="2"/>
          </p:cNvCxnSpPr>
          <p:nvPr/>
        </p:nvCxnSpPr>
        <p:spPr>
          <a:xfrm>
            <a:off x="5379768" y="3752929"/>
            <a:ext cx="1807559" cy="645133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none" w="lg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3AFF6DFF-DEF9-4A18-B037-67DA8E467CC8}"/>
              </a:ext>
            </a:extLst>
          </p:cNvPr>
          <p:cNvSpPr txBox="1"/>
          <p:nvPr/>
        </p:nvSpPr>
        <p:spPr>
          <a:xfrm>
            <a:off x="6102959" y="3828037"/>
            <a:ext cx="13035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&lt;&lt;include&gt;&gt;</a:t>
            </a:r>
            <a:endParaRPr kumimoji="1" lang="ja-JP" altLang="en-US" sz="1400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5E59FAFC-2E08-492C-96CA-39FEA47A86E5}"/>
              </a:ext>
            </a:extLst>
          </p:cNvPr>
          <p:cNvSpPr txBox="1"/>
          <p:nvPr/>
        </p:nvSpPr>
        <p:spPr>
          <a:xfrm>
            <a:off x="5362652" y="2089852"/>
            <a:ext cx="13035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&lt;&lt;include&gt;&gt;</a:t>
            </a:r>
            <a:endParaRPr kumimoji="1" lang="ja-JP" altLang="en-US" sz="1400" dirty="0"/>
          </a:p>
        </p:txBody>
      </p:sp>
      <p:sp>
        <p:nvSpPr>
          <p:cNvPr id="49" name="四角形: メモ 48">
            <a:extLst>
              <a:ext uri="{FF2B5EF4-FFF2-40B4-BE49-F238E27FC236}">
                <a16:creationId xmlns:a16="http://schemas.microsoft.com/office/drawing/2014/main" id="{966E820D-6257-4140-AF84-FFEACF8980C2}"/>
              </a:ext>
            </a:extLst>
          </p:cNvPr>
          <p:cNvSpPr/>
          <p:nvPr/>
        </p:nvSpPr>
        <p:spPr>
          <a:xfrm flipV="1">
            <a:off x="4162999" y="5391104"/>
            <a:ext cx="2969323" cy="414834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53E8D78-9930-447F-8FCF-A7A0E6C2A74F}"/>
              </a:ext>
            </a:extLst>
          </p:cNvPr>
          <p:cNvSpPr txBox="1"/>
          <p:nvPr/>
        </p:nvSpPr>
        <p:spPr>
          <a:xfrm>
            <a:off x="4254440" y="5481046"/>
            <a:ext cx="28087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条件</a:t>
            </a:r>
            <a:r>
              <a:rPr kumimoji="1" lang="en-US" altLang="ja-JP" sz="1200" dirty="0"/>
              <a:t>:{</a:t>
            </a:r>
            <a:r>
              <a:rPr kumimoji="1" lang="ja-JP" altLang="en-US" sz="1200" dirty="0"/>
              <a:t>移動経路上に障害物が存在する</a:t>
            </a:r>
            <a:r>
              <a:rPr kumimoji="1" lang="en-US" altLang="ja-JP" sz="1200" dirty="0"/>
              <a:t>}</a:t>
            </a:r>
            <a:endParaRPr kumimoji="1" lang="ja-JP" altLang="en-US" sz="1200" dirty="0"/>
          </a:p>
        </p:txBody>
      </p: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28E34E2B-AFD5-45EA-BD36-26393F54E1A0}"/>
              </a:ext>
            </a:extLst>
          </p:cNvPr>
          <p:cNvCxnSpPr>
            <a:cxnSpLocks/>
            <a:stCxn id="2" idx="2"/>
          </p:cNvCxnSpPr>
          <p:nvPr/>
        </p:nvCxnSpPr>
        <p:spPr>
          <a:xfrm flipH="1" flipV="1">
            <a:off x="2852985" y="3491614"/>
            <a:ext cx="891875" cy="47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1087D68A-8475-4748-823A-0EA0EB426F70}"/>
              </a:ext>
            </a:extLst>
          </p:cNvPr>
          <p:cNvSpPr txBox="1"/>
          <p:nvPr/>
        </p:nvSpPr>
        <p:spPr>
          <a:xfrm>
            <a:off x="2329426" y="3829985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ユーザ</a:t>
            </a: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6CB73E70-62C4-49D8-B485-EB849548D2EE}"/>
              </a:ext>
            </a:extLst>
          </p:cNvPr>
          <p:cNvSpPr/>
          <p:nvPr/>
        </p:nvSpPr>
        <p:spPr>
          <a:xfrm>
            <a:off x="3370229" y="888284"/>
            <a:ext cx="5669269" cy="511306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34DB768E-6433-40BC-ADA5-AD0E8F82F03B}"/>
              </a:ext>
            </a:extLst>
          </p:cNvPr>
          <p:cNvSpPr txBox="1"/>
          <p:nvPr/>
        </p:nvSpPr>
        <p:spPr>
          <a:xfrm>
            <a:off x="3415862" y="943855"/>
            <a:ext cx="5623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：移動ロボットシステム</a:t>
            </a:r>
          </a:p>
        </p:txBody>
      </p:sp>
    </p:spTree>
    <p:extLst>
      <p:ext uri="{BB962C8B-B14F-4D97-AF65-F5344CB8AC3E}">
        <p14:creationId xmlns:p14="http://schemas.microsoft.com/office/powerpoint/2010/main" val="3637311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3">
            <a:extLst>
              <a:ext uri="{FF2B5EF4-FFF2-40B4-BE49-F238E27FC236}">
                <a16:creationId xmlns:a16="http://schemas.microsoft.com/office/drawing/2014/main" id="{D77C4A87-8E19-4D73-969A-C26A4E9B7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30" y="53376"/>
            <a:ext cx="3397032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rgbClr val="969696"/>
              </a:buClr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Char char="l"/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969696"/>
              </a:buClr>
              <a:buChar char="Ø"/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Char char="²"/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969696"/>
              </a:buClr>
              <a:buChar char="²"/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²"/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²"/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²"/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²"/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fontAlgn="base">
              <a:lnSpc>
                <a:spcPct val="90000"/>
              </a:lnSpc>
              <a:spcAft>
                <a:spcPct val="0"/>
              </a:spcAft>
              <a:buClr>
                <a:srgbClr val="3333CC"/>
              </a:buClr>
              <a:buFont typeface="Wingdings" pitchFamily="2" charset="2"/>
              <a:buChar char="n"/>
            </a:pPr>
            <a:r>
              <a:rPr lang="ja-JP" altLang="en-US" dirty="0">
                <a:solidFill>
                  <a:srgbClr val="000000"/>
                </a:solidFill>
                <a:latin typeface="HGPｺﾞｼｯｸE" pitchFamily="50" charset="-128"/>
                <a:ea typeface="HGPｺﾞｼｯｸE" pitchFamily="50" charset="-128"/>
              </a:rPr>
              <a:t>ブロック定義図の例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6347840-A1FB-4A57-973B-5E81EAEF7EB3}"/>
              </a:ext>
            </a:extLst>
          </p:cNvPr>
          <p:cNvSpPr/>
          <p:nvPr/>
        </p:nvSpPr>
        <p:spPr>
          <a:xfrm>
            <a:off x="6487353" y="1491405"/>
            <a:ext cx="1997937" cy="600075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&lt;&lt;block&gt;&gt;</a:t>
            </a: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移動ロボットシステム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993025B-78EC-495E-98E8-F29F0733D77B}"/>
              </a:ext>
            </a:extLst>
          </p:cNvPr>
          <p:cNvSpPr/>
          <p:nvPr/>
        </p:nvSpPr>
        <p:spPr>
          <a:xfrm>
            <a:off x="7893788" y="2250140"/>
            <a:ext cx="1316559" cy="444646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&lt;&lt;block&gt;&gt;</a:t>
            </a: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周辺環境計測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37" name="ひし形 36">
            <a:extLst>
              <a:ext uri="{FF2B5EF4-FFF2-40B4-BE49-F238E27FC236}">
                <a16:creationId xmlns:a16="http://schemas.microsoft.com/office/drawing/2014/main" id="{E03FB854-26FB-4337-9685-B64FE9AEAE03}"/>
              </a:ext>
            </a:extLst>
          </p:cNvPr>
          <p:cNvSpPr/>
          <p:nvPr/>
        </p:nvSpPr>
        <p:spPr>
          <a:xfrm>
            <a:off x="7476629" y="2091480"/>
            <a:ext cx="123825" cy="162493"/>
          </a:xfrm>
          <a:prstGeom prst="diamond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9" name="直線コネクタ 19">
            <a:extLst>
              <a:ext uri="{FF2B5EF4-FFF2-40B4-BE49-F238E27FC236}">
                <a16:creationId xmlns:a16="http://schemas.microsoft.com/office/drawing/2014/main" id="{916D116F-F7A2-4134-96D2-096C5580AC43}"/>
              </a:ext>
            </a:extLst>
          </p:cNvPr>
          <p:cNvCxnSpPr>
            <a:cxnSpLocks/>
            <a:stCxn id="37" idx="2"/>
            <a:endCxn id="11" idx="1"/>
          </p:cNvCxnSpPr>
          <p:nvPr/>
        </p:nvCxnSpPr>
        <p:spPr>
          <a:xfrm rot="16200000" flipH="1">
            <a:off x="7606920" y="2185595"/>
            <a:ext cx="218490" cy="355246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0B6EBB0A-1B27-4AE5-BC6A-8C641F3FDC33}"/>
              </a:ext>
            </a:extLst>
          </p:cNvPr>
          <p:cNvSpPr/>
          <p:nvPr/>
        </p:nvSpPr>
        <p:spPr>
          <a:xfrm>
            <a:off x="10138513" y="1715487"/>
            <a:ext cx="1488009" cy="444646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&lt;&lt;block&gt;&gt;</a:t>
            </a: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測域センサ制御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0" name="ひし形 19">
            <a:extLst>
              <a:ext uri="{FF2B5EF4-FFF2-40B4-BE49-F238E27FC236}">
                <a16:creationId xmlns:a16="http://schemas.microsoft.com/office/drawing/2014/main" id="{D564784C-2ABA-4EF2-8D9B-C27D784C626C}"/>
              </a:ext>
            </a:extLst>
          </p:cNvPr>
          <p:cNvSpPr/>
          <p:nvPr/>
        </p:nvSpPr>
        <p:spPr>
          <a:xfrm rot="5400000">
            <a:off x="9236975" y="2395694"/>
            <a:ext cx="123825" cy="162493"/>
          </a:xfrm>
          <a:prstGeom prst="diamond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5" name="直線コネクタ 19">
            <a:extLst>
              <a:ext uri="{FF2B5EF4-FFF2-40B4-BE49-F238E27FC236}">
                <a16:creationId xmlns:a16="http://schemas.microsoft.com/office/drawing/2014/main" id="{9A5B4177-E0A7-4B76-B32C-BEB6C1811A09}"/>
              </a:ext>
            </a:extLst>
          </p:cNvPr>
          <p:cNvCxnSpPr>
            <a:cxnSpLocks/>
            <a:stCxn id="20" idx="0"/>
            <a:endCxn id="19" idx="1"/>
          </p:cNvCxnSpPr>
          <p:nvPr/>
        </p:nvCxnSpPr>
        <p:spPr>
          <a:xfrm flipV="1">
            <a:off x="9380134" y="1937810"/>
            <a:ext cx="758379" cy="539131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98F035ED-8640-401A-B6E5-B93BE29C0DC9}"/>
              </a:ext>
            </a:extLst>
          </p:cNvPr>
          <p:cNvSpPr/>
          <p:nvPr/>
        </p:nvSpPr>
        <p:spPr>
          <a:xfrm>
            <a:off x="10138513" y="2823960"/>
            <a:ext cx="1845197" cy="444646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&lt;&lt;block&gt;&gt;</a:t>
            </a: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距離画像センサ制御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cxnSp>
        <p:nvCxnSpPr>
          <p:cNvPr id="51" name="直線コネクタ 19">
            <a:extLst>
              <a:ext uri="{FF2B5EF4-FFF2-40B4-BE49-F238E27FC236}">
                <a16:creationId xmlns:a16="http://schemas.microsoft.com/office/drawing/2014/main" id="{7A917327-625E-4345-968B-11B4A85B98BB}"/>
              </a:ext>
            </a:extLst>
          </p:cNvPr>
          <p:cNvCxnSpPr>
            <a:cxnSpLocks/>
            <a:stCxn id="20" idx="0"/>
            <a:endCxn id="29" idx="1"/>
          </p:cNvCxnSpPr>
          <p:nvPr/>
        </p:nvCxnSpPr>
        <p:spPr>
          <a:xfrm>
            <a:off x="9380134" y="2476941"/>
            <a:ext cx="758379" cy="569342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948B6361-9D9F-4CAE-A721-37672E0DDEB5}"/>
              </a:ext>
            </a:extLst>
          </p:cNvPr>
          <p:cNvSpPr/>
          <p:nvPr/>
        </p:nvSpPr>
        <p:spPr>
          <a:xfrm>
            <a:off x="7885842" y="2976506"/>
            <a:ext cx="1316559" cy="444646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&lt;&lt;block&gt;&gt;</a:t>
            </a: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自己位置推定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cxnSp>
        <p:nvCxnSpPr>
          <p:cNvPr id="55" name="直線コネクタ 19">
            <a:extLst>
              <a:ext uri="{FF2B5EF4-FFF2-40B4-BE49-F238E27FC236}">
                <a16:creationId xmlns:a16="http://schemas.microsoft.com/office/drawing/2014/main" id="{D23C6DDB-0527-47B1-B84B-74D6CCDAD2F5}"/>
              </a:ext>
            </a:extLst>
          </p:cNvPr>
          <p:cNvCxnSpPr>
            <a:cxnSpLocks/>
            <a:stCxn id="37" idx="2"/>
            <a:endCxn id="42" idx="1"/>
          </p:cNvCxnSpPr>
          <p:nvPr/>
        </p:nvCxnSpPr>
        <p:spPr>
          <a:xfrm rot="16200000" flipH="1">
            <a:off x="7239764" y="2552751"/>
            <a:ext cx="944856" cy="347300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E58750A5-EA91-41C4-90D6-97C06828EF01}"/>
              </a:ext>
            </a:extLst>
          </p:cNvPr>
          <p:cNvSpPr/>
          <p:nvPr/>
        </p:nvSpPr>
        <p:spPr>
          <a:xfrm>
            <a:off x="7893787" y="3511029"/>
            <a:ext cx="1316559" cy="444646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&lt;&lt;block&gt;&gt;</a:t>
            </a: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経路生成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cxnSp>
        <p:nvCxnSpPr>
          <p:cNvPr id="61" name="直線コネクタ 19">
            <a:extLst>
              <a:ext uri="{FF2B5EF4-FFF2-40B4-BE49-F238E27FC236}">
                <a16:creationId xmlns:a16="http://schemas.microsoft.com/office/drawing/2014/main" id="{98364401-8264-45BB-B900-BD6F4B3AA76F}"/>
              </a:ext>
            </a:extLst>
          </p:cNvPr>
          <p:cNvCxnSpPr>
            <a:cxnSpLocks/>
            <a:stCxn id="37" idx="2"/>
            <a:endCxn id="52" idx="1"/>
          </p:cNvCxnSpPr>
          <p:nvPr/>
        </p:nvCxnSpPr>
        <p:spPr>
          <a:xfrm rot="16200000" flipH="1">
            <a:off x="6976475" y="2816039"/>
            <a:ext cx="1479379" cy="355245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E1232AF4-C7E9-4CE4-A6A5-FC585B569042}"/>
              </a:ext>
            </a:extLst>
          </p:cNvPr>
          <p:cNvSpPr/>
          <p:nvPr/>
        </p:nvSpPr>
        <p:spPr>
          <a:xfrm>
            <a:off x="7885842" y="4042084"/>
            <a:ext cx="1316559" cy="444646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&lt;&lt;block&gt;&gt;</a:t>
            </a: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障害物回避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cxnSp>
        <p:nvCxnSpPr>
          <p:cNvPr id="65" name="直線コネクタ 19">
            <a:extLst>
              <a:ext uri="{FF2B5EF4-FFF2-40B4-BE49-F238E27FC236}">
                <a16:creationId xmlns:a16="http://schemas.microsoft.com/office/drawing/2014/main" id="{60748B7D-3431-400E-8746-21B3F76D00C2}"/>
              </a:ext>
            </a:extLst>
          </p:cNvPr>
          <p:cNvCxnSpPr>
            <a:cxnSpLocks/>
            <a:stCxn id="37" idx="2"/>
            <a:endCxn id="64" idx="1"/>
          </p:cNvCxnSpPr>
          <p:nvPr/>
        </p:nvCxnSpPr>
        <p:spPr>
          <a:xfrm rot="16200000" flipH="1">
            <a:off x="6706975" y="3085540"/>
            <a:ext cx="2010434" cy="347300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19C33234-56D7-4BD1-A524-51CC9E473CCF}"/>
              </a:ext>
            </a:extLst>
          </p:cNvPr>
          <p:cNvSpPr/>
          <p:nvPr/>
        </p:nvSpPr>
        <p:spPr>
          <a:xfrm>
            <a:off x="7885842" y="4570794"/>
            <a:ext cx="1316559" cy="444646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&lt;&lt;block&gt;&gt;</a:t>
            </a: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移動制御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cxnSp>
        <p:nvCxnSpPr>
          <p:cNvPr id="70" name="直線コネクタ 19">
            <a:extLst>
              <a:ext uri="{FF2B5EF4-FFF2-40B4-BE49-F238E27FC236}">
                <a16:creationId xmlns:a16="http://schemas.microsoft.com/office/drawing/2014/main" id="{3396C9B6-1BBD-4F30-A547-4B8AAC4B4D22}"/>
              </a:ext>
            </a:extLst>
          </p:cNvPr>
          <p:cNvCxnSpPr>
            <a:cxnSpLocks/>
            <a:stCxn id="37" idx="2"/>
            <a:endCxn id="69" idx="1"/>
          </p:cNvCxnSpPr>
          <p:nvPr/>
        </p:nvCxnSpPr>
        <p:spPr>
          <a:xfrm rot="16200000" flipH="1">
            <a:off x="6442620" y="3349895"/>
            <a:ext cx="2539144" cy="347300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矢印コネクタ 72">
            <a:extLst>
              <a:ext uri="{FF2B5EF4-FFF2-40B4-BE49-F238E27FC236}">
                <a16:creationId xmlns:a16="http://schemas.microsoft.com/office/drawing/2014/main" id="{4DCE1278-84F3-4092-B7E6-E079ECDFAA6E}"/>
              </a:ext>
            </a:extLst>
          </p:cNvPr>
          <p:cNvCxnSpPr>
            <a:cxnSpLocks/>
            <a:stCxn id="74" idx="1"/>
          </p:cNvCxnSpPr>
          <p:nvPr/>
        </p:nvCxnSpPr>
        <p:spPr>
          <a:xfrm flipH="1" flipV="1">
            <a:off x="9743273" y="2168966"/>
            <a:ext cx="758378" cy="327497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四角形: メモ 73">
            <a:extLst>
              <a:ext uri="{FF2B5EF4-FFF2-40B4-BE49-F238E27FC236}">
                <a16:creationId xmlns:a16="http://schemas.microsoft.com/office/drawing/2014/main" id="{0E8C88EC-1057-4CCC-9BA9-3AA783B8ECDF}"/>
              </a:ext>
            </a:extLst>
          </p:cNvPr>
          <p:cNvSpPr/>
          <p:nvPr/>
        </p:nvSpPr>
        <p:spPr>
          <a:xfrm flipV="1">
            <a:off x="10501651" y="2289046"/>
            <a:ext cx="821751" cy="414834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9CC1876D-1FE9-447D-8ACA-8996AD5A3C9D}"/>
              </a:ext>
            </a:extLst>
          </p:cNvPr>
          <p:cNvSpPr txBox="1"/>
          <p:nvPr/>
        </p:nvSpPr>
        <p:spPr>
          <a:xfrm>
            <a:off x="10593092" y="2378988"/>
            <a:ext cx="6174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{XOR}</a:t>
            </a:r>
            <a:endParaRPr kumimoji="1" lang="ja-JP" altLang="en-US" sz="1200" dirty="0"/>
          </a:p>
        </p:txBody>
      </p:sp>
      <p:cxnSp>
        <p:nvCxnSpPr>
          <p:cNvPr id="79" name="直線矢印コネクタ 78">
            <a:extLst>
              <a:ext uri="{FF2B5EF4-FFF2-40B4-BE49-F238E27FC236}">
                <a16:creationId xmlns:a16="http://schemas.microsoft.com/office/drawing/2014/main" id="{ED317046-DB62-4EA4-8FF7-4B832812D197}"/>
              </a:ext>
            </a:extLst>
          </p:cNvPr>
          <p:cNvCxnSpPr>
            <a:cxnSpLocks/>
            <a:stCxn id="74" idx="1"/>
          </p:cNvCxnSpPr>
          <p:nvPr/>
        </p:nvCxnSpPr>
        <p:spPr>
          <a:xfrm flipH="1">
            <a:off x="9743273" y="2496463"/>
            <a:ext cx="758378" cy="333945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2CD067E3-87EF-44B3-8E07-3D44ABF13E48}"/>
              </a:ext>
            </a:extLst>
          </p:cNvPr>
          <p:cNvSpPr txBox="1"/>
          <p:nvPr/>
        </p:nvSpPr>
        <p:spPr>
          <a:xfrm>
            <a:off x="9759323" y="1702423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/>
              <a:t>0..1</a:t>
            </a:r>
            <a:endParaRPr kumimoji="1" lang="ja-JP" altLang="en-US" sz="1100" dirty="0"/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A988651D-7CC5-492C-9CFC-3ACA73317172}"/>
              </a:ext>
            </a:extLst>
          </p:cNvPr>
          <p:cNvSpPr txBox="1"/>
          <p:nvPr/>
        </p:nvSpPr>
        <p:spPr>
          <a:xfrm>
            <a:off x="9753031" y="3035558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/>
              <a:t>0..1</a:t>
            </a:r>
            <a:endParaRPr kumimoji="1" lang="ja-JP" altLang="en-US" sz="1100" dirty="0"/>
          </a:p>
        </p:txBody>
      </p:sp>
      <p:sp>
        <p:nvSpPr>
          <p:cNvPr id="88" name="正方形/長方形 87">
            <a:extLst>
              <a:ext uri="{FF2B5EF4-FFF2-40B4-BE49-F238E27FC236}">
                <a16:creationId xmlns:a16="http://schemas.microsoft.com/office/drawing/2014/main" id="{EC9E69C5-E120-43C3-9F99-F510D3EB8D4D}"/>
              </a:ext>
            </a:extLst>
          </p:cNvPr>
          <p:cNvSpPr/>
          <p:nvPr/>
        </p:nvSpPr>
        <p:spPr>
          <a:xfrm>
            <a:off x="4300216" y="1587090"/>
            <a:ext cx="1081442" cy="444646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&lt;&lt;block&gt;&gt;</a:t>
            </a: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測域センサ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E88B5059-C189-4B64-A0F1-B6356D2383CB}"/>
              </a:ext>
            </a:extLst>
          </p:cNvPr>
          <p:cNvSpPr/>
          <p:nvPr/>
        </p:nvSpPr>
        <p:spPr>
          <a:xfrm>
            <a:off x="3923972" y="2726831"/>
            <a:ext cx="1464225" cy="444646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&lt;&lt;block&gt;&gt;</a:t>
            </a: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距離画像センサ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92" name="ひし形 91">
            <a:extLst>
              <a:ext uri="{FF2B5EF4-FFF2-40B4-BE49-F238E27FC236}">
                <a16:creationId xmlns:a16="http://schemas.microsoft.com/office/drawing/2014/main" id="{7B18B76E-7E60-4DB5-9351-6D5AAD5223E0}"/>
              </a:ext>
            </a:extLst>
          </p:cNvPr>
          <p:cNvSpPr/>
          <p:nvPr/>
        </p:nvSpPr>
        <p:spPr>
          <a:xfrm rot="5400000">
            <a:off x="6344194" y="1727840"/>
            <a:ext cx="123825" cy="162493"/>
          </a:xfrm>
          <a:prstGeom prst="diamond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3" name="直線矢印コネクタ 92">
            <a:extLst>
              <a:ext uri="{FF2B5EF4-FFF2-40B4-BE49-F238E27FC236}">
                <a16:creationId xmlns:a16="http://schemas.microsoft.com/office/drawing/2014/main" id="{7194990E-EB13-46BA-ABC1-456316158F64}"/>
              </a:ext>
            </a:extLst>
          </p:cNvPr>
          <p:cNvCxnSpPr>
            <a:cxnSpLocks/>
            <a:stCxn id="94" idx="3"/>
          </p:cNvCxnSpPr>
          <p:nvPr/>
        </p:nvCxnSpPr>
        <p:spPr>
          <a:xfrm flipV="1">
            <a:off x="5302545" y="1827429"/>
            <a:ext cx="346553" cy="587599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四角形: メモ 93">
            <a:extLst>
              <a:ext uri="{FF2B5EF4-FFF2-40B4-BE49-F238E27FC236}">
                <a16:creationId xmlns:a16="http://schemas.microsoft.com/office/drawing/2014/main" id="{59D11B3F-5639-4FA7-AFCF-8E5DFB7B6C60}"/>
              </a:ext>
            </a:extLst>
          </p:cNvPr>
          <p:cNvSpPr/>
          <p:nvPr/>
        </p:nvSpPr>
        <p:spPr>
          <a:xfrm flipV="1">
            <a:off x="4480794" y="2207611"/>
            <a:ext cx="821751" cy="414834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E5C9CB39-FEA3-47EA-86A9-F57555B27DAB}"/>
              </a:ext>
            </a:extLst>
          </p:cNvPr>
          <p:cNvSpPr txBox="1"/>
          <p:nvPr/>
        </p:nvSpPr>
        <p:spPr>
          <a:xfrm>
            <a:off x="4572235" y="2297553"/>
            <a:ext cx="6174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{XOR}</a:t>
            </a:r>
            <a:endParaRPr kumimoji="1" lang="ja-JP" altLang="en-US" sz="1200" dirty="0"/>
          </a:p>
        </p:txBody>
      </p:sp>
      <p:cxnSp>
        <p:nvCxnSpPr>
          <p:cNvPr id="96" name="直線矢印コネクタ 95">
            <a:extLst>
              <a:ext uri="{FF2B5EF4-FFF2-40B4-BE49-F238E27FC236}">
                <a16:creationId xmlns:a16="http://schemas.microsoft.com/office/drawing/2014/main" id="{5143BCF2-FAE9-4FF2-94B3-2002F218C56D}"/>
              </a:ext>
            </a:extLst>
          </p:cNvPr>
          <p:cNvCxnSpPr>
            <a:cxnSpLocks/>
            <a:stCxn id="94" idx="3"/>
          </p:cNvCxnSpPr>
          <p:nvPr/>
        </p:nvCxnSpPr>
        <p:spPr>
          <a:xfrm>
            <a:off x="5302545" y="2415028"/>
            <a:ext cx="392273" cy="534125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19">
            <a:extLst>
              <a:ext uri="{FF2B5EF4-FFF2-40B4-BE49-F238E27FC236}">
                <a16:creationId xmlns:a16="http://schemas.microsoft.com/office/drawing/2014/main" id="{76484889-A5C1-4258-926A-25C0A6F52227}"/>
              </a:ext>
            </a:extLst>
          </p:cNvPr>
          <p:cNvCxnSpPr>
            <a:cxnSpLocks/>
            <a:stCxn id="92" idx="2"/>
            <a:endCxn id="88" idx="3"/>
          </p:cNvCxnSpPr>
          <p:nvPr/>
        </p:nvCxnSpPr>
        <p:spPr>
          <a:xfrm rot="10800000" flipV="1">
            <a:off x="5381658" y="1809087"/>
            <a:ext cx="943202" cy="326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9">
            <a:extLst>
              <a:ext uri="{FF2B5EF4-FFF2-40B4-BE49-F238E27FC236}">
                <a16:creationId xmlns:a16="http://schemas.microsoft.com/office/drawing/2014/main" id="{B0D9EECF-E438-412B-8CB2-805C8BCCE14B}"/>
              </a:ext>
            </a:extLst>
          </p:cNvPr>
          <p:cNvCxnSpPr>
            <a:cxnSpLocks/>
            <a:stCxn id="92" idx="2"/>
            <a:endCxn id="90" idx="3"/>
          </p:cNvCxnSpPr>
          <p:nvPr/>
        </p:nvCxnSpPr>
        <p:spPr>
          <a:xfrm rot="10800000" flipV="1">
            <a:off x="5388198" y="1809086"/>
            <a:ext cx="936663" cy="1140067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82531EA5-1B10-4FB5-AAEC-7DF3E51455D5}"/>
              </a:ext>
            </a:extLst>
          </p:cNvPr>
          <p:cNvSpPr txBox="1"/>
          <p:nvPr/>
        </p:nvSpPr>
        <p:spPr>
          <a:xfrm>
            <a:off x="5345853" y="1581144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/>
              <a:t>0..1</a:t>
            </a:r>
            <a:endParaRPr kumimoji="1" lang="ja-JP" altLang="en-US" sz="1100" dirty="0"/>
          </a:p>
        </p:txBody>
      </p: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8A015A86-5E71-40CD-8729-663356A73ADE}"/>
              </a:ext>
            </a:extLst>
          </p:cNvPr>
          <p:cNvSpPr txBox="1"/>
          <p:nvPr/>
        </p:nvSpPr>
        <p:spPr>
          <a:xfrm>
            <a:off x="5340834" y="2951202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/>
              <a:t>0..1</a:t>
            </a:r>
            <a:endParaRPr kumimoji="1" lang="ja-JP" altLang="en-US" sz="1100" dirty="0"/>
          </a:p>
        </p:txBody>
      </p:sp>
      <p:sp>
        <p:nvSpPr>
          <p:cNvPr id="113" name="正方形/長方形 112">
            <a:extLst>
              <a:ext uri="{FF2B5EF4-FFF2-40B4-BE49-F238E27FC236}">
                <a16:creationId xmlns:a16="http://schemas.microsoft.com/office/drawing/2014/main" id="{E4022BFB-A0C4-4562-B183-1A03A76EC5BA}"/>
              </a:ext>
            </a:extLst>
          </p:cNvPr>
          <p:cNvSpPr/>
          <p:nvPr/>
        </p:nvSpPr>
        <p:spPr>
          <a:xfrm>
            <a:off x="4114472" y="3403910"/>
            <a:ext cx="1273725" cy="444646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&lt;&lt;block&gt;&gt;</a:t>
            </a: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移動ロボット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cxnSp>
        <p:nvCxnSpPr>
          <p:cNvPr id="114" name="直線コネクタ 19">
            <a:extLst>
              <a:ext uri="{FF2B5EF4-FFF2-40B4-BE49-F238E27FC236}">
                <a16:creationId xmlns:a16="http://schemas.microsoft.com/office/drawing/2014/main" id="{61CD18F9-714B-4E77-8E19-784C5DBA4D05}"/>
              </a:ext>
            </a:extLst>
          </p:cNvPr>
          <p:cNvCxnSpPr>
            <a:cxnSpLocks/>
            <a:stCxn id="92" idx="2"/>
            <a:endCxn id="113" idx="3"/>
          </p:cNvCxnSpPr>
          <p:nvPr/>
        </p:nvCxnSpPr>
        <p:spPr>
          <a:xfrm rot="10800000" flipV="1">
            <a:off x="5388198" y="1809087"/>
            <a:ext cx="936663" cy="1817146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正方形/長方形 117">
            <a:extLst>
              <a:ext uri="{FF2B5EF4-FFF2-40B4-BE49-F238E27FC236}">
                <a16:creationId xmlns:a16="http://schemas.microsoft.com/office/drawing/2014/main" id="{D5E18F47-BC54-4138-8231-449EFF01F871}"/>
              </a:ext>
            </a:extLst>
          </p:cNvPr>
          <p:cNvSpPr/>
          <p:nvPr/>
        </p:nvSpPr>
        <p:spPr>
          <a:xfrm>
            <a:off x="2356879" y="3402100"/>
            <a:ext cx="1052743" cy="444646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&lt;&lt;block&gt;&gt;</a:t>
            </a: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駆動輪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20" name="ひし形 119">
            <a:extLst>
              <a:ext uri="{FF2B5EF4-FFF2-40B4-BE49-F238E27FC236}">
                <a16:creationId xmlns:a16="http://schemas.microsoft.com/office/drawing/2014/main" id="{B8DA96DB-7C32-442A-8210-81D5E13E59CE}"/>
              </a:ext>
            </a:extLst>
          </p:cNvPr>
          <p:cNvSpPr/>
          <p:nvPr/>
        </p:nvSpPr>
        <p:spPr>
          <a:xfrm rot="5400000">
            <a:off x="3963367" y="3544986"/>
            <a:ext cx="123825" cy="162493"/>
          </a:xfrm>
          <a:prstGeom prst="diamond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1" name="直線コネクタ 19">
            <a:extLst>
              <a:ext uri="{FF2B5EF4-FFF2-40B4-BE49-F238E27FC236}">
                <a16:creationId xmlns:a16="http://schemas.microsoft.com/office/drawing/2014/main" id="{18A18CBE-E85A-4211-921A-5ADA43FADEF2}"/>
              </a:ext>
            </a:extLst>
          </p:cNvPr>
          <p:cNvCxnSpPr>
            <a:cxnSpLocks/>
            <a:stCxn id="120" idx="2"/>
            <a:endCxn id="118" idx="3"/>
          </p:cNvCxnSpPr>
          <p:nvPr/>
        </p:nvCxnSpPr>
        <p:spPr>
          <a:xfrm rot="10800000">
            <a:off x="3409623" y="3624423"/>
            <a:ext cx="534411" cy="181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正方形/長方形 124">
            <a:extLst>
              <a:ext uri="{FF2B5EF4-FFF2-40B4-BE49-F238E27FC236}">
                <a16:creationId xmlns:a16="http://schemas.microsoft.com/office/drawing/2014/main" id="{1A64C6D9-07E3-494C-85BD-AC63286C8EBB}"/>
              </a:ext>
            </a:extLst>
          </p:cNvPr>
          <p:cNvSpPr/>
          <p:nvPr/>
        </p:nvSpPr>
        <p:spPr>
          <a:xfrm>
            <a:off x="2340573" y="2743789"/>
            <a:ext cx="1052743" cy="444646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&lt;&lt;block&gt;&gt;</a:t>
            </a: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バッテリ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cxnSp>
        <p:nvCxnSpPr>
          <p:cNvPr id="126" name="直線コネクタ 19">
            <a:extLst>
              <a:ext uri="{FF2B5EF4-FFF2-40B4-BE49-F238E27FC236}">
                <a16:creationId xmlns:a16="http://schemas.microsoft.com/office/drawing/2014/main" id="{BFA27CDB-8B90-4E23-B462-6B9A4A211928}"/>
              </a:ext>
            </a:extLst>
          </p:cNvPr>
          <p:cNvCxnSpPr>
            <a:cxnSpLocks/>
            <a:stCxn id="120" idx="2"/>
            <a:endCxn id="125" idx="3"/>
          </p:cNvCxnSpPr>
          <p:nvPr/>
        </p:nvCxnSpPr>
        <p:spPr>
          <a:xfrm rot="10800000">
            <a:off x="3393317" y="2966113"/>
            <a:ext cx="550717" cy="660121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正方形/長方形 129">
            <a:extLst>
              <a:ext uri="{FF2B5EF4-FFF2-40B4-BE49-F238E27FC236}">
                <a16:creationId xmlns:a16="http://schemas.microsoft.com/office/drawing/2014/main" id="{F88CA988-B445-47E5-969C-753E9B7A1689}"/>
              </a:ext>
            </a:extLst>
          </p:cNvPr>
          <p:cNvSpPr/>
          <p:nvPr/>
        </p:nvSpPr>
        <p:spPr>
          <a:xfrm>
            <a:off x="2356879" y="4069069"/>
            <a:ext cx="1052743" cy="444646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&lt;&lt;block&gt;&gt;</a:t>
            </a: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制御装置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cxnSp>
        <p:nvCxnSpPr>
          <p:cNvPr id="131" name="直線コネクタ 19">
            <a:extLst>
              <a:ext uri="{FF2B5EF4-FFF2-40B4-BE49-F238E27FC236}">
                <a16:creationId xmlns:a16="http://schemas.microsoft.com/office/drawing/2014/main" id="{87D307F5-4B5E-4E39-A8C3-569E825411C8}"/>
              </a:ext>
            </a:extLst>
          </p:cNvPr>
          <p:cNvCxnSpPr>
            <a:cxnSpLocks/>
            <a:stCxn id="120" idx="2"/>
            <a:endCxn id="130" idx="3"/>
          </p:cNvCxnSpPr>
          <p:nvPr/>
        </p:nvCxnSpPr>
        <p:spPr>
          <a:xfrm rot="10800000" flipV="1">
            <a:off x="3409623" y="3626232"/>
            <a:ext cx="534411" cy="665159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テキスト ボックス 134">
            <a:extLst>
              <a:ext uri="{FF2B5EF4-FFF2-40B4-BE49-F238E27FC236}">
                <a16:creationId xmlns:a16="http://schemas.microsoft.com/office/drawing/2014/main" id="{0480C53D-5F63-4DC3-BE58-B8AB2E793455}"/>
              </a:ext>
            </a:extLst>
          </p:cNvPr>
          <p:cNvSpPr txBox="1"/>
          <p:nvPr/>
        </p:nvSpPr>
        <p:spPr>
          <a:xfrm>
            <a:off x="3373342" y="2736942"/>
            <a:ext cx="4042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/>
              <a:t>1..</a:t>
            </a:r>
            <a:r>
              <a:rPr lang="en-US" altLang="ja-JP" sz="1100" dirty="0"/>
              <a:t>*</a:t>
            </a:r>
            <a:endParaRPr kumimoji="1" lang="ja-JP" altLang="en-US" sz="1100" dirty="0"/>
          </a:p>
        </p:txBody>
      </p:sp>
      <p:sp>
        <p:nvSpPr>
          <p:cNvPr id="137" name="テキスト ボックス 136">
            <a:extLst>
              <a:ext uri="{FF2B5EF4-FFF2-40B4-BE49-F238E27FC236}">
                <a16:creationId xmlns:a16="http://schemas.microsoft.com/office/drawing/2014/main" id="{274EE4EC-A19E-4C1F-A30E-C7E485320052}"/>
              </a:ext>
            </a:extLst>
          </p:cNvPr>
          <p:cNvSpPr txBox="1"/>
          <p:nvPr/>
        </p:nvSpPr>
        <p:spPr>
          <a:xfrm>
            <a:off x="3352644" y="3406544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/>
              <a:t>2</a:t>
            </a:r>
            <a:endParaRPr kumimoji="1" lang="ja-JP" altLang="en-US" sz="1100" dirty="0"/>
          </a:p>
        </p:txBody>
      </p:sp>
      <p:sp>
        <p:nvSpPr>
          <p:cNvPr id="139" name="テキスト ボックス 138">
            <a:extLst>
              <a:ext uri="{FF2B5EF4-FFF2-40B4-BE49-F238E27FC236}">
                <a16:creationId xmlns:a16="http://schemas.microsoft.com/office/drawing/2014/main" id="{805BEF95-E826-43B0-91B1-9F3603FA727A}"/>
              </a:ext>
            </a:extLst>
          </p:cNvPr>
          <p:cNvSpPr txBox="1"/>
          <p:nvPr/>
        </p:nvSpPr>
        <p:spPr>
          <a:xfrm>
            <a:off x="3373342" y="4307128"/>
            <a:ext cx="4042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/>
              <a:t>1..</a:t>
            </a:r>
            <a:r>
              <a:rPr lang="en-US" altLang="ja-JP" sz="1100" dirty="0"/>
              <a:t>*</a:t>
            </a:r>
            <a:endParaRPr kumimoji="1" lang="ja-JP" altLang="en-US" sz="1100" dirty="0"/>
          </a:p>
        </p:txBody>
      </p:sp>
      <p:sp>
        <p:nvSpPr>
          <p:cNvPr id="141" name="正方形/長方形 140">
            <a:extLst>
              <a:ext uri="{FF2B5EF4-FFF2-40B4-BE49-F238E27FC236}">
                <a16:creationId xmlns:a16="http://schemas.microsoft.com/office/drawing/2014/main" id="{44519B9E-44A9-4428-874E-A4D3D7E030CC}"/>
              </a:ext>
            </a:extLst>
          </p:cNvPr>
          <p:cNvSpPr/>
          <p:nvPr/>
        </p:nvSpPr>
        <p:spPr>
          <a:xfrm>
            <a:off x="521893" y="3403907"/>
            <a:ext cx="1052743" cy="444646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&lt;&lt;block&gt;&gt;</a:t>
            </a: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モータ</a:t>
            </a:r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143" name="ひし形 142">
            <a:extLst>
              <a:ext uri="{FF2B5EF4-FFF2-40B4-BE49-F238E27FC236}">
                <a16:creationId xmlns:a16="http://schemas.microsoft.com/office/drawing/2014/main" id="{DF730ACC-2673-4848-BA39-F5C37212C877}"/>
              </a:ext>
            </a:extLst>
          </p:cNvPr>
          <p:cNvSpPr/>
          <p:nvPr/>
        </p:nvSpPr>
        <p:spPr>
          <a:xfrm rot="5400000">
            <a:off x="2205775" y="3543176"/>
            <a:ext cx="123825" cy="162493"/>
          </a:xfrm>
          <a:prstGeom prst="diamond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4" name="直線コネクタ 19">
            <a:extLst>
              <a:ext uri="{FF2B5EF4-FFF2-40B4-BE49-F238E27FC236}">
                <a16:creationId xmlns:a16="http://schemas.microsoft.com/office/drawing/2014/main" id="{FFFC311E-F638-4B91-87FD-EA1E9460504E}"/>
              </a:ext>
            </a:extLst>
          </p:cNvPr>
          <p:cNvCxnSpPr>
            <a:cxnSpLocks/>
            <a:stCxn id="143" idx="2"/>
            <a:endCxn id="141" idx="3"/>
          </p:cNvCxnSpPr>
          <p:nvPr/>
        </p:nvCxnSpPr>
        <p:spPr>
          <a:xfrm rot="10800000" flipV="1">
            <a:off x="1574637" y="3624422"/>
            <a:ext cx="611805" cy="1807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正方形/長方形 147">
            <a:extLst>
              <a:ext uri="{FF2B5EF4-FFF2-40B4-BE49-F238E27FC236}">
                <a16:creationId xmlns:a16="http://schemas.microsoft.com/office/drawing/2014/main" id="{B0EF7A13-1A87-4930-ABF9-9535813D663C}"/>
              </a:ext>
            </a:extLst>
          </p:cNvPr>
          <p:cNvSpPr/>
          <p:nvPr/>
        </p:nvSpPr>
        <p:spPr>
          <a:xfrm>
            <a:off x="521893" y="2730912"/>
            <a:ext cx="1052743" cy="444646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&lt;&lt;block&gt;&gt;</a:t>
            </a: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車輪</a:t>
            </a:r>
            <a:endParaRPr kumimoji="1" lang="en-US" altLang="ja-JP" sz="1400" dirty="0">
              <a:solidFill>
                <a:schemeClr val="tx1"/>
              </a:solidFill>
            </a:endParaRPr>
          </a:p>
        </p:txBody>
      </p:sp>
      <p:cxnSp>
        <p:nvCxnSpPr>
          <p:cNvPr id="149" name="直線コネクタ 19">
            <a:extLst>
              <a:ext uri="{FF2B5EF4-FFF2-40B4-BE49-F238E27FC236}">
                <a16:creationId xmlns:a16="http://schemas.microsoft.com/office/drawing/2014/main" id="{4643EBA1-B8A6-4246-882C-AF352215A531}"/>
              </a:ext>
            </a:extLst>
          </p:cNvPr>
          <p:cNvCxnSpPr>
            <a:cxnSpLocks/>
            <a:stCxn id="143" idx="2"/>
            <a:endCxn id="148" idx="3"/>
          </p:cNvCxnSpPr>
          <p:nvPr/>
        </p:nvCxnSpPr>
        <p:spPr>
          <a:xfrm rot="10800000">
            <a:off x="1574637" y="2953235"/>
            <a:ext cx="611805" cy="671188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正方形/長方形 152">
            <a:extLst>
              <a:ext uri="{FF2B5EF4-FFF2-40B4-BE49-F238E27FC236}">
                <a16:creationId xmlns:a16="http://schemas.microsoft.com/office/drawing/2014/main" id="{5498D4AA-F4F3-4EBF-9C73-F952F4689651}"/>
              </a:ext>
            </a:extLst>
          </p:cNvPr>
          <p:cNvSpPr/>
          <p:nvPr/>
        </p:nvSpPr>
        <p:spPr>
          <a:xfrm>
            <a:off x="461635" y="4067374"/>
            <a:ext cx="1113001" cy="444646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&lt;&lt;block&gt;&gt;</a:t>
            </a: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エンコーダ</a:t>
            </a:r>
            <a:endParaRPr kumimoji="1" lang="en-US" altLang="ja-JP" sz="1400" dirty="0">
              <a:solidFill>
                <a:schemeClr val="tx1"/>
              </a:solidFill>
            </a:endParaRPr>
          </a:p>
        </p:txBody>
      </p:sp>
      <p:cxnSp>
        <p:nvCxnSpPr>
          <p:cNvPr id="154" name="直線コネクタ 19">
            <a:extLst>
              <a:ext uri="{FF2B5EF4-FFF2-40B4-BE49-F238E27FC236}">
                <a16:creationId xmlns:a16="http://schemas.microsoft.com/office/drawing/2014/main" id="{9A6D9222-AC03-451F-8935-403A8C564EF2}"/>
              </a:ext>
            </a:extLst>
          </p:cNvPr>
          <p:cNvCxnSpPr>
            <a:cxnSpLocks/>
            <a:stCxn id="143" idx="2"/>
            <a:endCxn id="153" idx="3"/>
          </p:cNvCxnSpPr>
          <p:nvPr/>
        </p:nvCxnSpPr>
        <p:spPr>
          <a:xfrm rot="10800000" flipV="1">
            <a:off x="1574637" y="3624423"/>
            <a:ext cx="611805" cy="665274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5479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95A53023-C797-4738-9937-C30DF5980B71}"/>
              </a:ext>
            </a:extLst>
          </p:cNvPr>
          <p:cNvGrpSpPr/>
          <p:nvPr/>
        </p:nvGrpSpPr>
        <p:grpSpPr>
          <a:xfrm>
            <a:off x="882821" y="732849"/>
            <a:ext cx="1762124" cy="1085850"/>
            <a:chOff x="5029200" y="1038225"/>
            <a:chExt cx="2324100" cy="1200150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68911BE3-10E8-4775-862A-DAA5BC6D4DAD}"/>
                </a:ext>
              </a:extLst>
            </p:cNvPr>
            <p:cNvSpPr/>
            <p:nvPr/>
          </p:nvSpPr>
          <p:spPr>
            <a:xfrm>
              <a:off x="5029200" y="1038225"/>
              <a:ext cx="2324100" cy="600075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dirty="0">
                  <a:solidFill>
                    <a:schemeClr val="tx1"/>
                  </a:solidFill>
                </a:rPr>
                <a:t>&lt;&lt;requirement&gt;&gt;</a:t>
              </a:r>
            </a:p>
            <a:p>
              <a:pPr algn="ctr"/>
              <a:r>
                <a:rPr lang="en-US" altLang="ja-JP" sz="1600" dirty="0">
                  <a:solidFill>
                    <a:schemeClr val="tx1"/>
                  </a:solidFill>
                </a:rPr>
                <a:t>XXXXX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2DD371EA-6F35-4F8C-B6BF-B89F3E552715}"/>
                </a:ext>
              </a:extLst>
            </p:cNvPr>
            <p:cNvSpPr/>
            <p:nvPr/>
          </p:nvSpPr>
          <p:spPr>
            <a:xfrm>
              <a:off x="5029200" y="1638300"/>
              <a:ext cx="2324100" cy="600075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400" dirty="0">
                  <a:solidFill>
                    <a:schemeClr val="tx1"/>
                  </a:solidFill>
                </a:rPr>
                <a:t>Id=</a:t>
              </a:r>
            </a:p>
            <a:p>
              <a:r>
                <a:rPr lang="en-US" altLang="ja-JP" sz="1400" dirty="0">
                  <a:solidFill>
                    <a:schemeClr val="tx1"/>
                  </a:solidFill>
                </a:rPr>
                <a:t>text=</a:t>
              </a:r>
              <a:endParaRPr kumimoji="1" lang="ja-JP" altLang="en-US" sz="2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EEFE1DD9-550C-4C7D-8564-F5B8DFE46ECA}"/>
              </a:ext>
            </a:extLst>
          </p:cNvPr>
          <p:cNvGrpSpPr/>
          <p:nvPr/>
        </p:nvGrpSpPr>
        <p:grpSpPr>
          <a:xfrm>
            <a:off x="3367977" y="899904"/>
            <a:ext cx="257175" cy="257175"/>
            <a:chOff x="4886325" y="1143000"/>
            <a:chExt cx="257175" cy="257175"/>
          </a:xfrm>
        </p:grpSpPr>
        <p:sp>
          <p:nvSpPr>
            <p:cNvPr id="7" name="楕円 6">
              <a:extLst>
                <a:ext uri="{FF2B5EF4-FFF2-40B4-BE49-F238E27FC236}">
                  <a16:creationId xmlns:a16="http://schemas.microsoft.com/office/drawing/2014/main" id="{D1F5200B-7F9B-45A3-A3A5-E72B91C35F17}"/>
                </a:ext>
              </a:extLst>
            </p:cNvPr>
            <p:cNvSpPr/>
            <p:nvPr/>
          </p:nvSpPr>
          <p:spPr>
            <a:xfrm>
              <a:off x="4886325" y="1143000"/>
              <a:ext cx="257175" cy="257175"/>
            </a:xfrm>
            <a:prstGeom prst="ellipse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D7FD0478-B62D-44E5-A69B-43D3CEB4A8FE}"/>
                </a:ext>
              </a:extLst>
            </p:cNvPr>
            <p:cNvCxnSpPr>
              <a:cxnSpLocks/>
              <a:stCxn id="7" idx="2"/>
              <a:endCxn id="7" idx="6"/>
            </p:cNvCxnSpPr>
            <p:nvPr/>
          </p:nvCxnSpPr>
          <p:spPr>
            <a:xfrm>
              <a:off x="4886325" y="1271588"/>
              <a:ext cx="257175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4E73D354-AA8E-4898-8A8F-739D612D2825}"/>
                </a:ext>
              </a:extLst>
            </p:cNvPr>
            <p:cNvCxnSpPr>
              <a:cxnSpLocks/>
              <a:stCxn id="7" idx="4"/>
              <a:endCxn id="7" idx="0"/>
            </p:cNvCxnSpPr>
            <p:nvPr/>
          </p:nvCxnSpPr>
          <p:spPr>
            <a:xfrm flipV="1">
              <a:off x="5014913" y="1143000"/>
              <a:ext cx="0" cy="25717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D79F5B0B-FE7C-440B-AA1F-4C31D9B2E2B6}"/>
              </a:ext>
            </a:extLst>
          </p:cNvPr>
          <p:cNvCxnSpPr>
            <a:cxnSpLocks/>
            <a:stCxn id="7" idx="4"/>
          </p:cNvCxnSpPr>
          <p:nvPr/>
        </p:nvCxnSpPr>
        <p:spPr>
          <a:xfrm flipH="1">
            <a:off x="3491103" y="1157079"/>
            <a:ext cx="5462" cy="616208"/>
          </a:xfrm>
          <a:prstGeom prst="straightConnector1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64714959-BDCB-41AB-A3DE-C34097322772}"/>
              </a:ext>
            </a:extLst>
          </p:cNvPr>
          <p:cNvCxnSpPr>
            <a:cxnSpLocks/>
          </p:cNvCxnSpPr>
          <p:nvPr/>
        </p:nvCxnSpPr>
        <p:spPr>
          <a:xfrm flipV="1">
            <a:off x="4259668" y="841167"/>
            <a:ext cx="30692" cy="1141046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none" w="lg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25904677-6B14-47D5-B517-3FAF3F958078}"/>
              </a:ext>
            </a:extLst>
          </p:cNvPr>
          <p:cNvSpPr txBox="1"/>
          <p:nvPr/>
        </p:nvSpPr>
        <p:spPr>
          <a:xfrm>
            <a:off x="3460410" y="1982213"/>
            <a:ext cx="1598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&lt;&lt;</a:t>
            </a:r>
            <a:r>
              <a:rPr kumimoji="1" lang="en-US" altLang="ja-JP" sz="1400" dirty="0" err="1"/>
              <a:t>deriveReqt</a:t>
            </a:r>
            <a:r>
              <a:rPr kumimoji="1" lang="en-US" altLang="ja-JP" sz="1400" dirty="0"/>
              <a:t>&gt;&gt;</a:t>
            </a:r>
            <a:endParaRPr kumimoji="1" lang="ja-JP" altLang="en-US" sz="1400" dirty="0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9A9EACCB-1630-4B5C-AC14-D17DCAA2B455}"/>
              </a:ext>
            </a:extLst>
          </p:cNvPr>
          <p:cNvSpPr/>
          <p:nvPr/>
        </p:nvSpPr>
        <p:spPr>
          <a:xfrm>
            <a:off x="1042348" y="3529423"/>
            <a:ext cx="1463310" cy="600075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：</a:t>
            </a:r>
            <a:r>
              <a:rPr kumimoji="1" lang="en-US" altLang="ja-JP" dirty="0">
                <a:solidFill>
                  <a:schemeClr val="tx1"/>
                </a:solidFill>
              </a:rPr>
              <a:t>XXXXX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2D4BAF99-A72B-40A2-B53D-ABBC0E8CCB2F}"/>
              </a:ext>
            </a:extLst>
          </p:cNvPr>
          <p:cNvGrpSpPr/>
          <p:nvPr/>
        </p:nvGrpSpPr>
        <p:grpSpPr>
          <a:xfrm>
            <a:off x="2746420" y="3524758"/>
            <a:ext cx="180000" cy="180000"/>
            <a:chOff x="4115361" y="4435574"/>
            <a:chExt cx="169826" cy="186204"/>
          </a:xfrm>
        </p:grpSpPr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BACDB7E0-928B-402C-803A-D8796983FA11}"/>
                </a:ext>
              </a:extLst>
            </p:cNvPr>
            <p:cNvSpPr/>
            <p:nvPr/>
          </p:nvSpPr>
          <p:spPr>
            <a:xfrm>
              <a:off x="4115361" y="4435574"/>
              <a:ext cx="169826" cy="186204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endParaRPr kumimoji="1" lang="ja-JP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32" name="直線矢印コネクタ 31">
              <a:extLst>
                <a:ext uri="{FF2B5EF4-FFF2-40B4-BE49-F238E27FC236}">
                  <a16:creationId xmlns:a16="http://schemas.microsoft.com/office/drawing/2014/main" id="{BA9ED94F-E7C5-48D6-8E78-135E109DDAEE}"/>
                </a:ext>
              </a:extLst>
            </p:cNvPr>
            <p:cNvCxnSpPr>
              <a:cxnSpLocks/>
            </p:cNvCxnSpPr>
            <p:nvPr/>
          </p:nvCxnSpPr>
          <p:spPr>
            <a:xfrm>
              <a:off x="4131170" y="4527281"/>
              <a:ext cx="147667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9674004E-B8BF-4473-AE5F-C988DDD5E00F}"/>
              </a:ext>
            </a:extLst>
          </p:cNvPr>
          <p:cNvGrpSpPr/>
          <p:nvPr/>
        </p:nvGrpSpPr>
        <p:grpSpPr>
          <a:xfrm>
            <a:off x="2744832" y="3754942"/>
            <a:ext cx="180000" cy="180000"/>
            <a:chOff x="3391395" y="4707498"/>
            <a:chExt cx="169826" cy="186204"/>
          </a:xfrm>
        </p:grpSpPr>
        <p:sp>
          <p:nvSpPr>
            <p:cNvPr id="39" name="正方形/長方形 38">
              <a:extLst>
                <a:ext uri="{FF2B5EF4-FFF2-40B4-BE49-F238E27FC236}">
                  <a16:creationId xmlns:a16="http://schemas.microsoft.com/office/drawing/2014/main" id="{05BFA85A-E6C6-4B73-9FDA-7697E945C92F}"/>
                </a:ext>
              </a:extLst>
            </p:cNvPr>
            <p:cNvSpPr/>
            <p:nvPr/>
          </p:nvSpPr>
          <p:spPr>
            <a:xfrm>
              <a:off x="3391395" y="4707498"/>
              <a:ext cx="169826" cy="186204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endParaRPr kumimoji="1" lang="ja-JP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40" name="直線矢印コネクタ 39">
              <a:extLst>
                <a:ext uri="{FF2B5EF4-FFF2-40B4-BE49-F238E27FC236}">
                  <a16:creationId xmlns:a16="http://schemas.microsoft.com/office/drawing/2014/main" id="{41EC7D63-BC7F-4A6D-91DF-5CB8E45F64E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04029" y="4799205"/>
              <a:ext cx="147667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ECF1FCA3-6707-4395-9A21-5B927C41EBCB}"/>
              </a:ext>
            </a:extLst>
          </p:cNvPr>
          <p:cNvSpPr/>
          <p:nvPr/>
        </p:nvSpPr>
        <p:spPr>
          <a:xfrm>
            <a:off x="2744039" y="4066089"/>
            <a:ext cx="180000" cy="180000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45" name="楕円 44">
            <a:extLst>
              <a:ext uri="{FF2B5EF4-FFF2-40B4-BE49-F238E27FC236}">
                <a16:creationId xmlns:a16="http://schemas.microsoft.com/office/drawing/2014/main" id="{3D514AC7-2B69-4CD6-BF89-DF43C93A2A8D}"/>
              </a:ext>
            </a:extLst>
          </p:cNvPr>
          <p:cNvSpPr/>
          <p:nvPr/>
        </p:nvSpPr>
        <p:spPr>
          <a:xfrm>
            <a:off x="3187977" y="4065595"/>
            <a:ext cx="180000" cy="180000"/>
          </a:xfrm>
          <a:prstGeom prst="ellipse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A4FB259C-BEED-4BAF-BEDF-C6F886647E46}"/>
              </a:ext>
            </a:extLst>
          </p:cNvPr>
          <p:cNvCxnSpPr>
            <a:cxnSpLocks/>
            <a:stCxn id="43" idx="3"/>
            <a:endCxn id="45" idx="2"/>
          </p:cNvCxnSpPr>
          <p:nvPr/>
        </p:nvCxnSpPr>
        <p:spPr>
          <a:xfrm flipV="1">
            <a:off x="2924039" y="4155595"/>
            <a:ext cx="263938" cy="49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E2AE9926-814F-450C-AF5F-7827E3B2C5CE}"/>
              </a:ext>
            </a:extLst>
          </p:cNvPr>
          <p:cNvGrpSpPr/>
          <p:nvPr/>
        </p:nvGrpSpPr>
        <p:grpSpPr>
          <a:xfrm rot="16200000" flipV="1">
            <a:off x="3187977" y="3538803"/>
            <a:ext cx="180000" cy="180000"/>
            <a:chOff x="4115361" y="4435574"/>
            <a:chExt cx="169826" cy="186204"/>
          </a:xfrm>
        </p:grpSpPr>
        <p:sp>
          <p:nvSpPr>
            <p:cNvPr id="52" name="正方形/長方形 51">
              <a:extLst>
                <a:ext uri="{FF2B5EF4-FFF2-40B4-BE49-F238E27FC236}">
                  <a16:creationId xmlns:a16="http://schemas.microsoft.com/office/drawing/2014/main" id="{F1AB2935-1E12-47EA-84CC-FB2E242A4F4E}"/>
                </a:ext>
              </a:extLst>
            </p:cNvPr>
            <p:cNvSpPr/>
            <p:nvPr/>
          </p:nvSpPr>
          <p:spPr>
            <a:xfrm>
              <a:off x="4115361" y="4435574"/>
              <a:ext cx="169826" cy="186204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endParaRPr kumimoji="1" lang="ja-JP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53" name="直線矢印コネクタ 52">
              <a:extLst>
                <a:ext uri="{FF2B5EF4-FFF2-40B4-BE49-F238E27FC236}">
                  <a16:creationId xmlns:a16="http://schemas.microsoft.com/office/drawing/2014/main" id="{62ECEB1F-803C-4F34-8917-811E9ACDFD76}"/>
                </a:ext>
              </a:extLst>
            </p:cNvPr>
            <p:cNvCxnSpPr>
              <a:cxnSpLocks/>
            </p:cNvCxnSpPr>
            <p:nvPr/>
          </p:nvCxnSpPr>
          <p:spPr>
            <a:xfrm>
              <a:off x="4131170" y="4527281"/>
              <a:ext cx="147667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F31382FF-A50B-45D9-9F4D-624D72B7C8B2}"/>
              </a:ext>
            </a:extLst>
          </p:cNvPr>
          <p:cNvGrpSpPr/>
          <p:nvPr/>
        </p:nvGrpSpPr>
        <p:grpSpPr>
          <a:xfrm rot="5400000">
            <a:off x="3187977" y="3786453"/>
            <a:ext cx="180000" cy="180000"/>
            <a:chOff x="4115361" y="4435574"/>
            <a:chExt cx="169826" cy="186204"/>
          </a:xfrm>
        </p:grpSpPr>
        <p:sp>
          <p:nvSpPr>
            <p:cNvPr id="55" name="正方形/長方形 54">
              <a:extLst>
                <a:ext uri="{FF2B5EF4-FFF2-40B4-BE49-F238E27FC236}">
                  <a16:creationId xmlns:a16="http://schemas.microsoft.com/office/drawing/2014/main" id="{DF35E564-A947-400F-A577-C45A5D1919EA}"/>
                </a:ext>
              </a:extLst>
            </p:cNvPr>
            <p:cNvSpPr/>
            <p:nvPr/>
          </p:nvSpPr>
          <p:spPr>
            <a:xfrm>
              <a:off x="4115361" y="4435574"/>
              <a:ext cx="169826" cy="186204"/>
            </a:xfrm>
            <a:prstGeom prst="rect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endParaRPr kumimoji="1" lang="ja-JP" alt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56" name="直線矢印コネクタ 55">
              <a:extLst>
                <a:ext uri="{FF2B5EF4-FFF2-40B4-BE49-F238E27FC236}">
                  <a16:creationId xmlns:a16="http://schemas.microsoft.com/office/drawing/2014/main" id="{F048A969-1FD3-4DC0-AC07-75E37C72E088}"/>
                </a:ext>
              </a:extLst>
            </p:cNvPr>
            <p:cNvCxnSpPr>
              <a:cxnSpLocks/>
            </p:cNvCxnSpPr>
            <p:nvPr/>
          </p:nvCxnSpPr>
          <p:spPr>
            <a:xfrm>
              <a:off x="4131170" y="4527281"/>
              <a:ext cx="147667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グループ化 68">
            <a:extLst>
              <a:ext uri="{FF2B5EF4-FFF2-40B4-BE49-F238E27FC236}">
                <a16:creationId xmlns:a16="http://schemas.microsoft.com/office/drawing/2014/main" id="{73FFA3F5-F9E9-42AB-BCFA-681F92BB917C}"/>
              </a:ext>
            </a:extLst>
          </p:cNvPr>
          <p:cNvGrpSpPr/>
          <p:nvPr/>
        </p:nvGrpSpPr>
        <p:grpSpPr>
          <a:xfrm>
            <a:off x="6579982" y="1103311"/>
            <a:ext cx="420580" cy="661621"/>
            <a:chOff x="6579981" y="1103311"/>
            <a:chExt cx="614569" cy="966789"/>
          </a:xfrm>
        </p:grpSpPr>
        <p:sp>
          <p:nvSpPr>
            <p:cNvPr id="57" name="楕円 56">
              <a:extLst>
                <a:ext uri="{FF2B5EF4-FFF2-40B4-BE49-F238E27FC236}">
                  <a16:creationId xmlns:a16="http://schemas.microsoft.com/office/drawing/2014/main" id="{C53D118F-4061-4BD0-A868-0300E6AFA868}"/>
                </a:ext>
              </a:extLst>
            </p:cNvPr>
            <p:cNvSpPr/>
            <p:nvPr/>
          </p:nvSpPr>
          <p:spPr>
            <a:xfrm>
              <a:off x="6743700" y="1103311"/>
              <a:ext cx="299789" cy="299789"/>
            </a:xfrm>
            <a:prstGeom prst="ellipse">
              <a:avLst/>
            </a:prstGeom>
            <a:solidFill>
              <a:srgbClr val="F9E5C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3B8CAB94-04B6-4FA9-87FB-C67F727F5BC8}"/>
                </a:ext>
              </a:extLst>
            </p:cNvPr>
            <p:cNvCxnSpPr>
              <a:cxnSpLocks/>
            </p:cNvCxnSpPr>
            <p:nvPr/>
          </p:nvCxnSpPr>
          <p:spPr>
            <a:xfrm>
              <a:off x="6579981" y="1564175"/>
              <a:ext cx="61456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31104EB2-66DE-461F-A99F-3CFC4F385502}"/>
                </a:ext>
              </a:extLst>
            </p:cNvPr>
            <p:cNvCxnSpPr>
              <a:cxnSpLocks/>
              <a:endCxn id="57" idx="4"/>
            </p:cNvCxnSpPr>
            <p:nvPr/>
          </p:nvCxnSpPr>
          <p:spPr>
            <a:xfrm flipV="1">
              <a:off x="6893595" y="1403100"/>
              <a:ext cx="0" cy="45110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BFE07B4D-4417-41CE-97C5-CC515459ADD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579981" y="1854201"/>
              <a:ext cx="307284" cy="2158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7845A920-465F-4693-AB51-4FB3E5A6762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884781" y="1847851"/>
              <a:ext cx="307284" cy="2158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楕円 69">
            <a:extLst>
              <a:ext uri="{FF2B5EF4-FFF2-40B4-BE49-F238E27FC236}">
                <a16:creationId xmlns:a16="http://schemas.microsoft.com/office/drawing/2014/main" id="{DEDC299E-50F6-4F0E-B4B5-D27048FA7B0D}"/>
              </a:ext>
            </a:extLst>
          </p:cNvPr>
          <p:cNvSpPr/>
          <p:nvPr/>
        </p:nvSpPr>
        <p:spPr>
          <a:xfrm>
            <a:off x="7459813" y="1267418"/>
            <a:ext cx="1187432" cy="452102"/>
          </a:xfrm>
          <a:prstGeom prst="ellipse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73" name="直線矢印コネクタ 72">
            <a:extLst>
              <a:ext uri="{FF2B5EF4-FFF2-40B4-BE49-F238E27FC236}">
                <a16:creationId xmlns:a16="http://schemas.microsoft.com/office/drawing/2014/main" id="{AF1C3E20-49D8-4281-9DCA-D37A09C285A3}"/>
              </a:ext>
            </a:extLst>
          </p:cNvPr>
          <p:cNvCxnSpPr>
            <a:cxnSpLocks/>
          </p:cNvCxnSpPr>
          <p:nvPr/>
        </p:nvCxnSpPr>
        <p:spPr>
          <a:xfrm>
            <a:off x="8993279" y="1358294"/>
            <a:ext cx="1502402" cy="148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none" w="lg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BCE5DCEE-0BC9-4F69-B52C-233020A94CC1}"/>
              </a:ext>
            </a:extLst>
          </p:cNvPr>
          <p:cNvSpPr txBox="1"/>
          <p:nvPr/>
        </p:nvSpPr>
        <p:spPr>
          <a:xfrm>
            <a:off x="9092699" y="1068118"/>
            <a:ext cx="13035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&lt;&lt;include&gt;&gt;</a:t>
            </a:r>
            <a:endParaRPr kumimoji="1" lang="ja-JP" altLang="en-US" sz="1400" dirty="0"/>
          </a:p>
        </p:txBody>
      </p:sp>
      <p:cxnSp>
        <p:nvCxnSpPr>
          <p:cNvPr id="76" name="直線矢印コネクタ 75">
            <a:extLst>
              <a:ext uri="{FF2B5EF4-FFF2-40B4-BE49-F238E27FC236}">
                <a16:creationId xmlns:a16="http://schemas.microsoft.com/office/drawing/2014/main" id="{582C6CDE-0749-4906-9AD9-38D6F76790C1}"/>
              </a:ext>
            </a:extLst>
          </p:cNvPr>
          <p:cNvCxnSpPr>
            <a:cxnSpLocks/>
          </p:cNvCxnSpPr>
          <p:nvPr/>
        </p:nvCxnSpPr>
        <p:spPr>
          <a:xfrm flipH="1">
            <a:off x="8967879" y="1720244"/>
            <a:ext cx="1502402" cy="148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none" w="lg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0A74712E-2D3E-4760-B999-C70EA2C9ACA1}"/>
              </a:ext>
            </a:extLst>
          </p:cNvPr>
          <p:cNvSpPr txBox="1"/>
          <p:nvPr/>
        </p:nvSpPr>
        <p:spPr>
          <a:xfrm>
            <a:off x="9105399" y="1461818"/>
            <a:ext cx="1265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&lt;&lt;extend&gt;&gt;</a:t>
            </a:r>
            <a:endParaRPr kumimoji="1" lang="ja-JP" altLang="en-US" sz="1400" dirty="0"/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10D777A2-0E85-4D64-964A-6CC898CCB9F3}"/>
              </a:ext>
            </a:extLst>
          </p:cNvPr>
          <p:cNvSpPr/>
          <p:nvPr/>
        </p:nvSpPr>
        <p:spPr>
          <a:xfrm>
            <a:off x="7629389" y="3503171"/>
            <a:ext cx="1463310" cy="600075"/>
          </a:xfrm>
          <a:prstGeom prst="rect">
            <a:avLst/>
          </a:prstGeom>
          <a:solidFill>
            <a:srgbClr val="F9E5C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&lt;&lt;block&gt;&gt;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XXXXX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80" name="ひし形 79">
            <a:extLst>
              <a:ext uri="{FF2B5EF4-FFF2-40B4-BE49-F238E27FC236}">
                <a16:creationId xmlns:a16="http://schemas.microsoft.com/office/drawing/2014/main" id="{0D7B6CBE-BAC5-4186-8BA4-EB3BBACAA579}"/>
              </a:ext>
            </a:extLst>
          </p:cNvPr>
          <p:cNvSpPr/>
          <p:nvPr/>
        </p:nvSpPr>
        <p:spPr>
          <a:xfrm>
            <a:off x="9591507" y="3559697"/>
            <a:ext cx="123825" cy="162493"/>
          </a:xfrm>
          <a:prstGeom prst="diamond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1" name="直線コネクタ 19">
            <a:extLst>
              <a:ext uri="{FF2B5EF4-FFF2-40B4-BE49-F238E27FC236}">
                <a16:creationId xmlns:a16="http://schemas.microsoft.com/office/drawing/2014/main" id="{BF164503-3A2C-4C20-91FE-9B587E259A61}"/>
              </a:ext>
            </a:extLst>
          </p:cNvPr>
          <p:cNvCxnSpPr>
            <a:cxnSpLocks/>
            <a:stCxn id="80" idx="2"/>
          </p:cNvCxnSpPr>
          <p:nvPr/>
        </p:nvCxnSpPr>
        <p:spPr>
          <a:xfrm>
            <a:off x="9653420" y="3722190"/>
            <a:ext cx="0" cy="381056"/>
          </a:xfrm>
          <a:prstGeom prst="straightConnector1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ひし形 83">
            <a:extLst>
              <a:ext uri="{FF2B5EF4-FFF2-40B4-BE49-F238E27FC236}">
                <a16:creationId xmlns:a16="http://schemas.microsoft.com/office/drawing/2014/main" id="{83241248-E17E-42C3-948D-971802F9760A}"/>
              </a:ext>
            </a:extLst>
          </p:cNvPr>
          <p:cNvSpPr/>
          <p:nvPr/>
        </p:nvSpPr>
        <p:spPr>
          <a:xfrm>
            <a:off x="9893223" y="3559696"/>
            <a:ext cx="123825" cy="173021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5" name="直線コネクタ 19">
            <a:extLst>
              <a:ext uri="{FF2B5EF4-FFF2-40B4-BE49-F238E27FC236}">
                <a16:creationId xmlns:a16="http://schemas.microsoft.com/office/drawing/2014/main" id="{F04EBA75-EE90-4FE6-873D-D642643E7CC8}"/>
              </a:ext>
            </a:extLst>
          </p:cNvPr>
          <p:cNvCxnSpPr>
            <a:cxnSpLocks/>
            <a:stCxn id="84" idx="2"/>
          </p:cNvCxnSpPr>
          <p:nvPr/>
        </p:nvCxnSpPr>
        <p:spPr>
          <a:xfrm>
            <a:off x="9955136" y="3732717"/>
            <a:ext cx="0" cy="381056"/>
          </a:xfrm>
          <a:prstGeom prst="straightConnector1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四角形: メモ 1">
            <a:extLst>
              <a:ext uri="{FF2B5EF4-FFF2-40B4-BE49-F238E27FC236}">
                <a16:creationId xmlns:a16="http://schemas.microsoft.com/office/drawing/2014/main" id="{53265893-7BDE-46D5-B0BF-42E19D1DAD34}"/>
              </a:ext>
            </a:extLst>
          </p:cNvPr>
          <p:cNvSpPr/>
          <p:nvPr/>
        </p:nvSpPr>
        <p:spPr>
          <a:xfrm flipV="1">
            <a:off x="8009786" y="1992319"/>
            <a:ext cx="1265090" cy="414834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C92CCA5-47DB-4FC0-AA39-CD153BA792F9}"/>
              </a:ext>
            </a:extLst>
          </p:cNvPr>
          <p:cNvSpPr txBox="1"/>
          <p:nvPr/>
        </p:nvSpPr>
        <p:spPr>
          <a:xfrm>
            <a:off x="8101226" y="2082261"/>
            <a:ext cx="11512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条件</a:t>
            </a:r>
            <a:r>
              <a:rPr kumimoji="1" lang="en-US" altLang="ja-JP" sz="1200" dirty="0"/>
              <a:t>:{XXXXX}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068950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658</Words>
  <Application>Microsoft Office PowerPoint</Application>
  <PresentationFormat>ワイド画面</PresentationFormat>
  <Paragraphs>185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HGPｺﾞｼｯｸE</vt:lpstr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GA</dc:creator>
  <cp:lastModifiedBy>GA</cp:lastModifiedBy>
  <cp:revision>36</cp:revision>
  <dcterms:created xsi:type="dcterms:W3CDTF">2020-07-31T14:28:13Z</dcterms:created>
  <dcterms:modified xsi:type="dcterms:W3CDTF">2020-08-09T16:02:06Z</dcterms:modified>
</cp:coreProperties>
</file>