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86" r:id="rId2"/>
    <p:sldId id="773" r:id="rId3"/>
    <p:sldId id="774" r:id="rId4"/>
    <p:sldId id="753" r:id="rId5"/>
    <p:sldId id="763" r:id="rId6"/>
    <p:sldId id="764" r:id="rId7"/>
    <p:sldId id="748" r:id="rId8"/>
    <p:sldId id="750" r:id="rId9"/>
    <p:sldId id="751" r:id="rId10"/>
    <p:sldId id="752" r:id="rId11"/>
    <p:sldId id="754" r:id="rId12"/>
    <p:sldId id="758" r:id="rId13"/>
    <p:sldId id="759" r:id="rId14"/>
    <p:sldId id="772" r:id="rId15"/>
    <p:sldId id="760" r:id="rId16"/>
    <p:sldId id="761" r:id="rId17"/>
    <p:sldId id="762" r:id="rId18"/>
    <p:sldId id="736" r:id="rId19"/>
    <p:sldId id="766" r:id="rId20"/>
    <p:sldId id="767" r:id="rId21"/>
    <p:sldId id="768" r:id="rId22"/>
    <p:sldId id="769" r:id="rId23"/>
    <p:sldId id="770" r:id="rId24"/>
    <p:sldId id="771" r:id="rId25"/>
    <p:sldId id="775" r:id="rId26"/>
    <p:sldId id="776" r:id="rId2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347"/>
    <a:srgbClr val="0000FF"/>
    <a:srgbClr val="FF0000"/>
    <a:srgbClr val="FF99FF"/>
    <a:srgbClr val="E2AC00"/>
    <a:srgbClr val="FFCCFF"/>
    <a:srgbClr val="D1FDFF"/>
    <a:srgbClr val="00009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4" autoAdjust="0"/>
    <p:restoredTop sz="96169" autoAdjust="0"/>
  </p:normalViewPr>
  <p:slideViewPr>
    <p:cSldViewPr snapToGrid="0">
      <p:cViewPr varScale="1">
        <p:scale>
          <a:sx n="107" d="100"/>
          <a:sy n="107" d="100"/>
        </p:scale>
        <p:origin x="50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040"/>
    </p:cViewPr>
  </p:sorterViewPr>
  <p:notesViewPr>
    <p:cSldViewPr snapToGrid="0">
      <p:cViewPr varScale="1">
        <p:scale>
          <a:sx n="55" d="100"/>
          <a:sy n="55" d="100"/>
        </p:scale>
        <p:origin x="-2862" y="-78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1" y="1"/>
            <a:ext cx="2950374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533"/>
            <a:ext cx="2950375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1" y="9440533"/>
            <a:ext cx="2950374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3B37BF-A1F1-49CD-AC21-68D92EEB99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8374" name="Picture 7" descr="j-yok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6603" cy="156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3546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1"/>
            <a:ext cx="2950374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1067"/>
            <a:ext cx="5446722" cy="447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533"/>
            <a:ext cx="2950375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533"/>
            <a:ext cx="2950374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0" tIns="46105" rIns="92210" bIns="461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A35B33-CCA2-4DA0-9F2C-D139031009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3389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297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1188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3533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2775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1812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1626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654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946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2660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5561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096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8313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34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273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921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160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9007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41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512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4904" y="6525344"/>
            <a:ext cx="2133600" cy="28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D0BE7-8034-458F-BA05-23B3406A9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12676"/>
            <a:ext cx="9144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52BA-7A81-4D28-8276-1E549093B8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88224" y="908720"/>
            <a:ext cx="2057400" cy="56355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6024" y="908720"/>
            <a:ext cx="6019800" cy="56355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EB01-A132-4C20-B897-AE366D51DB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95536" y="2204864"/>
            <a:ext cx="8229600" cy="4309939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574A-2279-4D6A-A619-2777D2A04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 userDrawn="1"/>
        </p:nvSpPr>
        <p:spPr>
          <a:xfrm>
            <a:off x="179512" y="152636"/>
            <a:ext cx="8784976" cy="792088"/>
          </a:xfrm>
          <a:prstGeom prst="roundRect">
            <a:avLst/>
          </a:prstGeom>
          <a:solidFill>
            <a:srgbClr val="E8E8F8"/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b="0" dirty="0" err="1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432048"/>
          </a:xfrm>
          <a:ln>
            <a:noFill/>
          </a:ln>
        </p:spPr>
        <p:txBody>
          <a:bodyPr/>
          <a:lstStyle>
            <a:lvl1pPr algn="l">
              <a:defRPr sz="2400"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196752"/>
            <a:ext cx="8820980" cy="5112568"/>
          </a:xfrm>
        </p:spPr>
        <p:txBody>
          <a:bodyPr/>
          <a:lstStyle>
            <a:lvl1pPr marL="342900" indent="-342900">
              <a:buFont typeface="Wingdings" pitchFamily="2" charset="2"/>
              <a:buChar char="n"/>
              <a:defRPr sz="2000"/>
            </a:lvl1pPr>
            <a:lvl2pPr marL="742950" indent="-285750">
              <a:buFont typeface="Wingdings" pitchFamily="2" charset="2"/>
              <a:buChar char="l"/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4904" y="6525344"/>
            <a:ext cx="2133600" cy="28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E59F-7502-4250-BB10-FD4FC1EDD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プレースホルダー 22"/>
          <p:cNvSpPr>
            <a:spLocks noGrp="1"/>
          </p:cNvSpPr>
          <p:nvPr>
            <p:ph type="body" sz="quarter" idx="11" hasCustomPrompt="1"/>
          </p:nvPr>
        </p:nvSpPr>
        <p:spPr>
          <a:xfrm>
            <a:off x="215900" y="656691"/>
            <a:ext cx="8748588" cy="287871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kumimoji="1" lang="ja-JP" altLang="en-US" dirty="0" smtClean="0"/>
              <a:t>サブタイトル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9572" y="2780928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4904" y="6525344"/>
            <a:ext cx="2133600" cy="28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BA8D-8139-43A5-9A62-3A8EF183B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0"/>
            <a:ext cx="9144000" cy="512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12676"/>
            <a:ext cx="9144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 2"/>
          <p:cNvSpPr>
            <a:spLocks noGrp="1"/>
          </p:cNvSpPr>
          <p:nvPr>
            <p:ph idx="11"/>
          </p:nvPr>
        </p:nvSpPr>
        <p:spPr>
          <a:xfrm>
            <a:off x="2051720" y="4257092"/>
            <a:ext cx="5076564" cy="1980220"/>
          </a:xfrm>
        </p:spPr>
        <p:txBody>
          <a:bodyPr/>
          <a:lstStyle>
            <a:lvl1pPr marL="342900" indent="-342900">
              <a:buFont typeface="Wingdings" pitchFamily="2" charset="2"/>
              <a:buChar char="n"/>
              <a:defRPr sz="2200"/>
            </a:lvl1pPr>
            <a:lvl2pPr marL="742950" indent="-285750">
              <a:buFont typeface="Wingdings" pitchFamily="2" charset="2"/>
              <a:buChar char="l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09E3-47AB-4B07-90F7-5FDC6014F1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7544" y="2852936"/>
            <a:ext cx="4040188" cy="3663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220486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4008" y="2852936"/>
            <a:ext cx="4041775" cy="3663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16649-9130-45E9-82AB-4003FDF332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D7DB-3B79-4603-836B-68088EDA0B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8113D-6E12-4366-B2A4-22BFAE45A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38" y="90872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63888" y="908720"/>
            <a:ext cx="5111750" cy="55650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46038" y="2060848"/>
            <a:ext cx="3008313" cy="4412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EB83-DF8C-4FEB-8747-A9555A1361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36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63688" y="97869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63688" y="573325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8211-3884-4AC2-B614-F886DC327E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880828"/>
            <a:ext cx="8229600" cy="441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4904" y="6525344"/>
            <a:ext cx="2133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2D3989-E79A-402C-97B6-3CFE413D46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95936" y="6633356"/>
            <a:ext cx="8858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テキスト ボックス 1"/>
          <p:cNvSpPr txBox="1"/>
          <p:nvPr userDrawn="1"/>
        </p:nvSpPr>
        <p:spPr>
          <a:xfrm>
            <a:off x="35496" y="6561348"/>
            <a:ext cx="3071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Copyright © 2016 AIST, All Rights Reserved.</a:t>
            </a:r>
            <a:endParaRPr kumimoji="1" lang="ja-JP" altLang="en-US" sz="1100" dirty="0" err="1" smtClean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880829"/>
            <a:ext cx="8244916" cy="2268252"/>
          </a:xfrm>
        </p:spPr>
        <p:txBody>
          <a:bodyPr/>
          <a:lstStyle/>
          <a:p>
            <a:r>
              <a:rPr lang="en-US" altLang="ja-JP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CSP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モデルの実装言語</a:t>
            </a:r>
            <a:r>
              <a:rPr lang="en-US" altLang="ja-JP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ライブラリ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7594" y="3909346"/>
            <a:ext cx="7344816" cy="1562770"/>
          </a:xfrm>
        </p:spPr>
        <p:txBody>
          <a:bodyPr/>
          <a:lstStyle/>
          <a:p>
            <a:r>
              <a:rPr kumimoji="1" lang="ja-JP" altLang="en-US" sz="2000" dirty="0" smtClean="0">
                <a:latin typeface="+mn-ea"/>
              </a:rPr>
              <a:t>磯部 </a:t>
            </a:r>
            <a:r>
              <a:rPr lang="ja-JP" altLang="en-US" sz="2000" dirty="0" smtClean="0">
                <a:latin typeface="+mn-ea"/>
              </a:rPr>
              <a:t>祥尚</a:t>
            </a:r>
            <a:endParaRPr lang="en-US" altLang="ja-JP" sz="2000" dirty="0" smtClean="0">
              <a:latin typeface="+mn-ea"/>
            </a:endParaRPr>
          </a:p>
          <a:p>
            <a:r>
              <a:rPr kumimoji="1" lang="en-US" altLang="ja-JP" sz="800" dirty="0">
                <a:latin typeface="+mn-ea"/>
              </a:rPr>
              <a:t> </a:t>
            </a:r>
            <a:endParaRPr kumimoji="1" lang="en-US" altLang="ja-JP" sz="8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産業技術総合研究所</a:t>
            </a:r>
            <a:endParaRPr kumimoji="1"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情報技術研究部門</a:t>
            </a:r>
            <a:r>
              <a:rPr lang="en-US" altLang="ja-JP" sz="1400" dirty="0" smtClean="0">
                <a:latin typeface="+mn-ea"/>
              </a:rPr>
              <a:t/>
            </a:r>
            <a:br>
              <a:rPr lang="en-US" altLang="ja-JP" sz="1400" dirty="0" smtClean="0">
                <a:latin typeface="+mn-ea"/>
              </a:rPr>
            </a:br>
            <a:endParaRPr lang="en-US" altLang="ja-JP" sz="800" dirty="0">
              <a:latin typeface="+mn-ea"/>
            </a:endParaRPr>
          </a:p>
          <a:p>
            <a:r>
              <a:rPr kumimoji="1" lang="en-US" altLang="ja-JP" sz="1400" dirty="0" smtClean="0"/>
              <a:t>2016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8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30</a:t>
            </a:r>
            <a:r>
              <a:rPr kumimoji="1" lang="ja-JP" altLang="en-US" sz="1400" dirty="0" smtClean="0"/>
              <a:t>日</a:t>
            </a:r>
            <a:endParaRPr kumimoji="1" lang="en-US" altLang="ja-JP" sz="14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1043608" y="6201308"/>
            <a:ext cx="7092788" cy="396044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>
                <a:solidFill>
                  <a:schemeClr val="accent1">
                    <a:lumMod val="25000"/>
                  </a:schemeClr>
                </a:solidFill>
              </a:rPr>
              <a:t>この資料の一部またはすべての内容について</a:t>
            </a:r>
            <a:r>
              <a:rPr lang="ja-JP" altLang="en-US" sz="1100" dirty="0" smtClean="0">
                <a:solidFill>
                  <a:schemeClr val="accent1">
                    <a:lumMod val="25000"/>
                  </a:schemeClr>
                </a:solidFill>
              </a:rPr>
              <a:t>、作成者</a:t>
            </a:r>
            <a:r>
              <a:rPr lang="ja-JP" altLang="en-US" sz="1100" dirty="0">
                <a:solidFill>
                  <a:schemeClr val="accent1">
                    <a:lumMod val="25000"/>
                  </a:schemeClr>
                </a:solidFill>
              </a:rPr>
              <a:t>の許可なき使用・複製・配布を固くお断りします</a:t>
            </a:r>
            <a:endParaRPr kumimoji="1" lang="ja-JP" altLang="en-US" sz="1100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620688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+mn-lt"/>
                <a:ea typeface="+mn-ea"/>
              </a:rPr>
              <a:t>科研費ミーティング</a:t>
            </a:r>
            <a:endParaRPr kumimoji="1" lang="ja-JP" altLang="en-US" sz="1400" b="1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33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の</a:t>
            </a:r>
            <a:r>
              <a:rPr lang="ja-JP" altLang="en-US" dirty="0"/>
              <a:t>特徴（通信チャネルの自動選択）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975357" cy="682448"/>
          </a:xfrm>
        </p:spPr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モデルは通信可能なチャネルを自動的に</a:t>
            </a:r>
            <a:r>
              <a:rPr lang="ja-JP" altLang="en-US" dirty="0" smtClean="0"/>
              <a:t>選択して</a:t>
            </a:r>
            <a:r>
              <a:rPr lang="ja-JP" altLang="en-US" dirty="0"/>
              <a:t>通信可能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15900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9773" y="5095346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受信可能なプロセスが接続されている</a:t>
            </a:r>
          </a:p>
          <a:p>
            <a:r>
              <a:rPr lang="ja-JP" altLang="en-US" dirty="0">
                <a:latin typeface="+mn-lt"/>
                <a:ea typeface="+mn-ea"/>
              </a:rPr>
              <a:t>チャネルを選択して送信する</a:t>
            </a:r>
          </a:p>
        </p:txBody>
      </p:sp>
      <p:sp>
        <p:nvSpPr>
          <p:cNvPr id="84" name="角丸四角形 83"/>
          <p:cNvSpPr/>
          <p:nvPr/>
        </p:nvSpPr>
        <p:spPr>
          <a:xfrm>
            <a:off x="4713034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700934" y="5095345"/>
            <a:ext cx="436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２人に同時に電話をかけて出た方と</a:t>
            </a:r>
            <a:r>
              <a:rPr lang="ja-JP" altLang="en-US" dirty="0" smtClean="0">
                <a:latin typeface="+mn-lt"/>
                <a:ea typeface="+mn-ea"/>
              </a:rPr>
              <a:t>だけ</a:t>
            </a:r>
            <a:r>
              <a:rPr lang="ja-JP" altLang="en-US" dirty="0">
                <a:latin typeface="+mn-lt"/>
                <a:ea typeface="+mn-ea"/>
              </a:rPr>
              <a:t>会話する（このような電話はない？）</a:t>
            </a:r>
          </a:p>
        </p:txBody>
      </p:sp>
      <p:sp>
        <p:nvSpPr>
          <p:cNvPr id="63" name="角丸四角形 62"/>
          <p:cNvSpPr/>
          <p:nvPr/>
        </p:nvSpPr>
        <p:spPr>
          <a:xfrm>
            <a:off x="935596" y="3176972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547664" y="328498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3203848" y="4077072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131840" y="43291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矢印コネクタ 73"/>
          <p:cNvCxnSpPr>
            <a:stCxn id="64" idx="3"/>
            <a:endCxn id="77" idx="1"/>
          </p:cNvCxnSpPr>
          <p:nvPr/>
        </p:nvCxnSpPr>
        <p:spPr>
          <a:xfrm flipV="1">
            <a:off x="1691680" y="2600908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835696" y="25289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+mn-lt"/>
                <a:ea typeface="+mn-ea"/>
              </a:rPr>
              <a:t>45892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3203848" y="2276872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131840" y="25289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矢印コネクタ 77"/>
          <p:cNvCxnSpPr>
            <a:stCxn id="79" idx="3"/>
            <a:endCxn id="73" idx="1"/>
          </p:cNvCxnSpPr>
          <p:nvPr/>
        </p:nvCxnSpPr>
        <p:spPr>
          <a:xfrm>
            <a:off x="1691680" y="3645024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1547664" y="357301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835696" y="407707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+mn-lt"/>
                <a:ea typeface="+mn-ea"/>
              </a:rPr>
              <a:t>46031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7956376" y="2192288"/>
            <a:ext cx="434975" cy="769938"/>
            <a:chOff x="3852206" y="3573152"/>
            <a:chExt cx="434975" cy="769938"/>
          </a:xfrm>
        </p:grpSpPr>
        <p:sp>
          <p:nvSpPr>
            <p:cNvPr id="82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D347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4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5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6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7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28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 flipH="1">
            <a:off x="4942892" y="3034234"/>
            <a:ext cx="434975" cy="769938"/>
            <a:chOff x="3852206" y="3573152"/>
            <a:chExt cx="434975" cy="769938"/>
          </a:xfrm>
        </p:grpSpPr>
        <p:sp>
          <p:nvSpPr>
            <p:cNvPr id="130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1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2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3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4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35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136" name="phone3"/>
          <p:cNvSpPr>
            <a:spLocks noEditPoints="1" noChangeArrowheads="1"/>
          </p:cNvSpPr>
          <p:nvPr/>
        </p:nvSpPr>
        <p:spPr bwMode="auto">
          <a:xfrm>
            <a:off x="5482952" y="3286262"/>
            <a:ext cx="457200" cy="43077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sp>
        <p:nvSpPr>
          <p:cNvPr id="137" name="phone3"/>
          <p:cNvSpPr>
            <a:spLocks noEditPoints="1" noChangeArrowheads="1"/>
          </p:cNvSpPr>
          <p:nvPr/>
        </p:nvSpPr>
        <p:spPr bwMode="auto">
          <a:xfrm>
            <a:off x="7380312" y="238488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grpSp>
        <p:nvGrpSpPr>
          <p:cNvPr id="138" name="グループ化 137"/>
          <p:cNvGrpSpPr/>
          <p:nvPr/>
        </p:nvGrpSpPr>
        <p:grpSpPr>
          <a:xfrm>
            <a:off x="7956376" y="3956484"/>
            <a:ext cx="434975" cy="769938"/>
            <a:chOff x="3852206" y="3573152"/>
            <a:chExt cx="434975" cy="769938"/>
          </a:xfrm>
        </p:grpSpPr>
        <p:sp>
          <p:nvSpPr>
            <p:cNvPr id="139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D347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0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1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2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3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44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145" name="phone3"/>
          <p:cNvSpPr>
            <a:spLocks noEditPoints="1" noChangeArrowheads="1"/>
          </p:cNvSpPr>
          <p:nvPr/>
        </p:nvSpPr>
        <p:spPr bwMode="auto">
          <a:xfrm>
            <a:off x="7380312" y="414908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cxnSp>
        <p:nvCxnSpPr>
          <p:cNvPr id="146" name="直線矢印コネクタ 145"/>
          <p:cNvCxnSpPr/>
          <p:nvPr/>
        </p:nvCxnSpPr>
        <p:spPr>
          <a:xfrm flipV="1">
            <a:off x="5940152" y="2636912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テキスト ボックス 146"/>
          <p:cNvSpPr txBox="1"/>
          <p:nvPr/>
        </p:nvSpPr>
        <p:spPr>
          <a:xfrm>
            <a:off x="6084168" y="256490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+mn-lt"/>
                <a:ea typeface="+mn-ea"/>
              </a:rPr>
              <a:t>45892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48" name="直線矢印コネクタ 147"/>
          <p:cNvCxnSpPr/>
          <p:nvPr/>
        </p:nvCxnSpPr>
        <p:spPr>
          <a:xfrm>
            <a:off x="5940152" y="3681028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48"/>
          <p:cNvSpPr txBox="1"/>
          <p:nvPr/>
        </p:nvSpPr>
        <p:spPr>
          <a:xfrm>
            <a:off x="6084168" y="411307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+mn-lt"/>
                <a:ea typeface="+mn-ea"/>
              </a:rPr>
              <a:t>46031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308304" y="28529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山田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272300" y="37530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佐藤</a:t>
            </a:r>
            <a:endParaRPr kumimoji="1" lang="ja-JP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9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CSP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実装言語</a:t>
            </a:r>
            <a:r>
              <a:rPr lang="en-US" altLang="ja-JP" dirty="0" smtClean="0"/>
              <a:t>/</a:t>
            </a:r>
            <a:r>
              <a:rPr lang="ja-JP" altLang="en-US" dirty="0" smtClean="0"/>
              <a:t>ライブラリ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1BA8D-8139-43A5-9A62-3A8EF183B597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11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通信方式の比較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32" y="1098847"/>
            <a:ext cx="8952064" cy="817821"/>
          </a:xfrm>
        </p:spPr>
        <p:txBody>
          <a:bodyPr/>
          <a:lstStyle/>
          <a:p>
            <a:r>
              <a:rPr lang="ja-JP" altLang="en-US" dirty="0" smtClean="0"/>
              <a:t>同期型メッセージパッシング通信は理解しやすい（確実な情報の受渡し）</a:t>
            </a:r>
            <a:endParaRPr lang="en-US" altLang="ja-JP" dirty="0" smtClean="0"/>
          </a:p>
          <a:p>
            <a:r>
              <a:rPr lang="ja-JP" altLang="en-US" dirty="0" smtClean="0"/>
              <a:t>共有メモリ通信は処理が軽い（</a:t>
            </a:r>
            <a:r>
              <a:rPr lang="ja-JP" altLang="en-US" dirty="0" smtClean="0">
                <a:solidFill>
                  <a:srgbClr val="FF0000"/>
                </a:solidFill>
              </a:rPr>
              <a:t>上書き</a:t>
            </a:r>
            <a:r>
              <a:rPr lang="ja-JP" altLang="en-US" dirty="0"/>
              <a:t>や</a:t>
            </a:r>
            <a:r>
              <a:rPr lang="ja-JP" altLang="en-US" dirty="0">
                <a:solidFill>
                  <a:srgbClr val="FF0000"/>
                </a:solidFill>
              </a:rPr>
              <a:t>再読込み</a:t>
            </a:r>
            <a:r>
              <a:rPr lang="ja-JP" altLang="en-US" dirty="0"/>
              <a:t>に</a:t>
            </a:r>
            <a:r>
              <a:rPr lang="ja-JP" altLang="en-US" dirty="0" smtClean="0"/>
              <a:t>注意）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31540" y="2615426"/>
            <a:ext cx="2952328" cy="36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539552" y="272343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送信プロセス</a:t>
            </a:r>
          </a:p>
        </p:txBody>
      </p:sp>
      <p:cxnSp>
        <p:nvCxnSpPr>
          <p:cNvPr id="77" name="直線コネクタ 76"/>
          <p:cNvCxnSpPr>
            <a:stCxn id="76" idx="2"/>
          </p:cNvCxnSpPr>
          <p:nvPr/>
        </p:nvCxnSpPr>
        <p:spPr>
          <a:xfrm>
            <a:off x="1187624" y="308347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1115616" y="3479522"/>
            <a:ext cx="144016" cy="57606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979712" y="272343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受信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プロセス</a:t>
            </a:r>
          </a:p>
        </p:txBody>
      </p:sp>
      <p:cxnSp>
        <p:nvCxnSpPr>
          <p:cNvPr id="80" name="直線コネクタ 79"/>
          <p:cNvCxnSpPr>
            <a:stCxn id="79" idx="2"/>
          </p:cNvCxnSpPr>
          <p:nvPr/>
        </p:nvCxnSpPr>
        <p:spPr>
          <a:xfrm>
            <a:off x="2627784" y="308347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2555776" y="3407514"/>
            <a:ext cx="144016" cy="57606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>
            <a:off x="1259632" y="3695546"/>
            <a:ext cx="1296144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1115616" y="4595646"/>
            <a:ext cx="144016" cy="72008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2555776" y="5135706"/>
            <a:ext cx="144016" cy="576064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17" name="直線矢印コネクタ 116"/>
          <p:cNvCxnSpPr/>
          <p:nvPr/>
        </p:nvCxnSpPr>
        <p:spPr>
          <a:xfrm>
            <a:off x="1259632" y="5243718"/>
            <a:ext cx="1296144" cy="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円/楕円 117"/>
          <p:cNvSpPr/>
          <p:nvPr/>
        </p:nvSpPr>
        <p:spPr>
          <a:xfrm>
            <a:off x="1763688" y="358753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1</a:t>
            </a:r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1763688" y="5135706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FF"/>
                </a:solidFill>
              </a:rPr>
              <a:t>2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01456" y="2276872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+mn-lt"/>
                <a:ea typeface="+mn-ea"/>
              </a:rPr>
              <a:t>同期型メッセージパッシング通信</a:t>
            </a:r>
            <a:endParaRPr kumimoji="1" lang="ja-JP" altLang="en-US" sz="1600" dirty="0" smtClean="0">
              <a:latin typeface="+mn-lt"/>
              <a:ea typeface="+mn-ea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851920" y="1880828"/>
            <a:ext cx="4896544" cy="4767046"/>
            <a:chOff x="3851920" y="1880828"/>
            <a:chExt cx="4896544" cy="4767046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2219382"/>
              <a:ext cx="4896544" cy="44284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4644008" y="2723438"/>
              <a:ext cx="0" cy="38164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7920372" y="2723438"/>
              <a:ext cx="0" cy="38164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940152" y="2723438"/>
              <a:ext cx="0" cy="38164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/>
            <p:cNvSpPr/>
            <p:nvPr/>
          </p:nvSpPr>
          <p:spPr>
            <a:xfrm>
              <a:off x="5868144" y="2867454"/>
              <a:ext cx="144016" cy="35643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5868143" y="3551529"/>
              <a:ext cx="144016" cy="720081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5868143" y="4271610"/>
              <a:ext cx="144016" cy="2160239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3995936" y="2363398"/>
              <a:ext cx="1296144" cy="36004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送信プロセス</a:t>
              </a: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4572000" y="3011470"/>
              <a:ext cx="144016" cy="720080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7272300" y="2363398"/>
              <a:ext cx="1296144" cy="36004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</a:rPr>
                <a:t>受信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プロセス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7848364" y="3155486"/>
              <a:ext cx="144016" cy="151216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87" name="直線矢印コネクタ 86"/>
            <p:cNvCxnSpPr/>
            <p:nvPr/>
          </p:nvCxnSpPr>
          <p:spPr>
            <a:xfrm>
              <a:off x="4716016" y="3551530"/>
              <a:ext cx="115212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角丸四角形 87"/>
            <p:cNvSpPr/>
            <p:nvPr/>
          </p:nvSpPr>
          <p:spPr>
            <a:xfrm>
              <a:off x="5436096" y="2363398"/>
              <a:ext cx="936104" cy="36004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共有変数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7" name="直線矢印コネクタ 96"/>
            <p:cNvCxnSpPr/>
            <p:nvPr/>
          </p:nvCxnSpPr>
          <p:spPr>
            <a:xfrm>
              <a:off x="6012160" y="4379622"/>
              <a:ext cx="1836204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正方形/長方形 100"/>
            <p:cNvSpPr/>
            <p:nvPr/>
          </p:nvSpPr>
          <p:spPr>
            <a:xfrm>
              <a:off x="4572000" y="4091590"/>
              <a:ext cx="144016" cy="1404156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5" name="直線矢印コネクタ 104"/>
            <p:cNvCxnSpPr/>
            <p:nvPr/>
          </p:nvCxnSpPr>
          <p:spPr>
            <a:xfrm>
              <a:off x="4716016" y="4276020"/>
              <a:ext cx="1152128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正方形/長方形 107"/>
            <p:cNvSpPr/>
            <p:nvPr/>
          </p:nvSpPr>
          <p:spPr>
            <a:xfrm>
              <a:off x="7848364" y="5063698"/>
              <a:ext cx="144016" cy="1368152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11" name="直線矢印コネクタ 110"/>
            <p:cNvCxnSpPr/>
            <p:nvPr/>
          </p:nvCxnSpPr>
          <p:spPr>
            <a:xfrm>
              <a:off x="6012160" y="6143818"/>
              <a:ext cx="1836204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円/楕円 119"/>
            <p:cNvSpPr/>
            <p:nvPr/>
          </p:nvSpPr>
          <p:spPr>
            <a:xfrm>
              <a:off x="5184068" y="344351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rgbClr val="FF0000"/>
                  </a:solidFill>
                </a:rPr>
                <a:t>1</a:t>
              </a:r>
              <a:endParaRPr kumimoji="1" lang="ja-JP" altLang="en-US" sz="1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5184068" y="416800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rgbClr val="0000FF"/>
                  </a:solidFill>
                </a:rPr>
                <a:t>2</a:t>
              </a:r>
              <a:endParaRPr kumimoji="1" lang="ja-JP" altLang="en-US" sz="14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22" name="円/楕円 121"/>
            <p:cNvSpPr/>
            <p:nvPr/>
          </p:nvSpPr>
          <p:spPr>
            <a:xfrm>
              <a:off x="6336196" y="60358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rgbClr val="0000FF"/>
                  </a:solidFill>
                </a:rPr>
                <a:t>2</a:t>
              </a:r>
              <a:endParaRPr kumimoji="1" lang="ja-JP" altLang="en-US" sz="14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23" name="円/楕円 122"/>
            <p:cNvSpPr/>
            <p:nvPr/>
          </p:nvSpPr>
          <p:spPr>
            <a:xfrm>
              <a:off x="6300192" y="427161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rgbClr val="0000FF"/>
                  </a:solidFill>
                </a:rPr>
                <a:t>2</a:t>
              </a:r>
              <a:endParaRPr kumimoji="1" lang="ja-JP" altLang="en-US" sz="1400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5399315" y="1880828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+mn-lt"/>
                  <a:ea typeface="+mn-ea"/>
                </a:rPr>
                <a:t>共有</a:t>
              </a:r>
              <a:r>
                <a:rPr lang="ja-JP" altLang="en-US" sz="1600" dirty="0" smtClean="0">
                  <a:latin typeface="+mn-lt"/>
                  <a:ea typeface="+mn-ea"/>
                </a:rPr>
                <a:t>メモリ通信</a:t>
              </a:r>
              <a:endParaRPr kumimoji="1" lang="ja-JP" altLang="en-US" sz="1600" dirty="0" smtClean="0">
                <a:latin typeface="+mn-lt"/>
                <a:ea typeface="+mn-ea"/>
              </a:endParaRPr>
            </a:p>
          </p:txBody>
        </p:sp>
        <p:grpSp>
          <p:nvGrpSpPr>
            <p:cNvPr id="131" name="グループ化 130"/>
            <p:cNvGrpSpPr/>
            <p:nvPr/>
          </p:nvGrpSpPr>
          <p:grpSpPr>
            <a:xfrm>
              <a:off x="6374533" y="5155636"/>
              <a:ext cx="1347812" cy="880170"/>
              <a:chOff x="6696234" y="3461520"/>
              <a:chExt cx="1347812" cy="88017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32" name="直線矢印コネクタ 131"/>
              <p:cNvCxnSpPr/>
              <p:nvPr/>
            </p:nvCxnSpPr>
            <p:spPr>
              <a:xfrm>
                <a:off x="7521993" y="3657614"/>
                <a:ext cx="522053" cy="684076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角丸四角形 132"/>
              <p:cNvSpPr/>
              <p:nvPr/>
            </p:nvSpPr>
            <p:spPr>
              <a:xfrm>
                <a:off x="6696234" y="3461520"/>
                <a:ext cx="985439" cy="3600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1400" dirty="0" smtClean="0">
                    <a:solidFill>
                      <a:srgbClr val="FF0000"/>
                    </a:solidFill>
                  </a:rPr>
                  <a:t>再読込み</a:t>
                </a:r>
                <a:endParaRPr kumimoji="1" lang="ja-JP" altLang="en-US" sz="1400" dirty="0" smtClean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0" name="グループ化 129"/>
            <p:cNvGrpSpPr/>
            <p:nvPr/>
          </p:nvGrpSpPr>
          <p:grpSpPr>
            <a:xfrm>
              <a:off x="6079961" y="3548046"/>
              <a:ext cx="1026391" cy="684077"/>
              <a:chOff x="7985117" y="2089220"/>
              <a:chExt cx="1026391" cy="68407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28" name="直線矢印コネクタ 127"/>
              <p:cNvCxnSpPr/>
              <p:nvPr/>
            </p:nvCxnSpPr>
            <p:spPr>
              <a:xfrm flipH="1">
                <a:off x="7985117" y="2269240"/>
                <a:ext cx="486055" cy="504057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角丸四角形 125"/>
              <p:cNvSpPr/>
              <p:nvPr/>
            </p:nvSpPr>
            <p:spPr>
              <a:xfrm>
                <a:off x="8291428" y="2089220"/>
                <a:ext cx="720080" cy="3600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1400" dirty="0">
                    <a:solidFill>
                      <a:srgbClr val="FF0000"/>
                    </a:solidFill>
                  </a:rPr>
                  <a:t>上書</a:t>
                </a:r>
                <a:r>
                  <a:rPr lang="ja-JP" altLang="en-US" sz="1400" dirty="0" smtClean="0">
                    <a:solidFill>
                      <a:srgbClr val="FF0000"/>
                    </a:solidFill>
                  </a:rPr>
                  <a:t>き</a:t>
                </a:r>
                <a:endParaRPr kumimoji="1" lang="ja-JP" altLang="en-US" sz="1400" dirty="0" smtClean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685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851920" y="2219382"/>
            <a:ext cx="4896544" cy="442849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644008" y="2723438"/>
            <a:ext cx="3276364" cy="3816424"/>
            <a:chOff x="4608004" y="2384884"/>
            <a:chExt cx="3276364" cy="4212468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4608004" y="2384884"/>
              <a:ext cx="0" cy="421246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804248" y="2384884"/>
              <a:ext cx="0" cy="421246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7884368" y="2384884"/>
              <a:ext cx="0" cy="421246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5904148" y="2384884"/>
              <a:ext cx="0" cy="421246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正方形/長方形 30"/>
          <p:cNvSpPr/>
          <p:nvPr/>
        </p:nvSpPr>
        <p:spPr>
          <a:xfrm>
            <a:off x="5868144" y="2867454"/>
            <a:ext cx="144016" cy="35643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868143" y="3551529"/>
            <a:ext cx="144016" cy="1656183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5868143" y="5207714"/>
            <a:ext cx="144016" cy="1224135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書込み・読出しの相互排他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31540" y="2615426"/>
            <a:ext cx="2952328" cy="36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39552" y="272343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送信プロセス</a:t>
            </a:r>
          </a:p>
        </p:txBody>
      </p:sp>
      <p:cxnSp>
        <p:nvCxnSpPr>
          <p:cNvPr id="14" name="直線コネクタ 13"/>
          <p:cNvCxnSpPr>
            <a:stCxn id="13" idx="2"/>
          </p:cNvCxnSpPr>
          <p:nvPr/>
        </p:nvCxnSpPr>
        <p:spPr>
          <a:xfrm>
            <a:off x="1187624" y="308347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115616" y="3479522"/>
            <a:ext cx="144016" cy="57606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979712" y="272343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受信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プロセス</a:t>
            </a:r>
          </a:p>
        </p:txBody>
      </p:sp>
      <p:cxnSp>
        <p:nvCxnSpPr>
          <p:cNvPr id="17" name="直線コネクタ 16"/>
          <p:cNvCxnSpPr>
            <a:stCxn id="16" idx="2"/>
          </p:cNvCxnSpPr>
          <p:nvPr/>
        </p:nvCxnSpPr>
        <p:spPr>
          <a:xfrm>
            <a:off x="2627784" y="308347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555776" y="3407514"/>
            <a:ext cx="144016" cy="57606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1259632" y="3695546"/>
            <a:ext cx="1296144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3995936" y="236339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送信プロセス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572000" y="3011470"/>
            <a:ext cx="144016" cy="720080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272300" y="236339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受信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プロセス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7848364" y="3155486"/>
            <a:ext cx="144016" cy="1512168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716016" y="3551530"/>
            <a:ext cx="1152128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5436096" y="2363398"/>
            <a:ext cx="93610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共有変数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516216" y="2363398"/>
            <a:ext cx="612068" cy="360040"/>
          </a:xfrm>
          <a:prstGeom prst="roundRect">
            <a:avLst>
              <a:gd name="adj" fmla="val 0"/>
            </a:avLst>
          </a:prstGeom>
          <a:solidFill>
            <a:srgbClr val="FFE1FF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状態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6552220" y="2939462"/>
            <a:ext cx="576064" cy="252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無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552220" y="3803558"/>
            <a:ext cx="576064" cy="252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有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768244" y="3263498"/>
            <a:ext cx="14401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6912260" y="3371510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4716016" y="3695546"/>
            <a:ext cx="205222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768244" y="4127594"/>
            <a:ext cx="144016" cy="46805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6912260" y="4235606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012160" y="4379622"/>
            <a:ext cx="1836204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6912260" y="4523638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6552220" y="4703658"/>
            <a:ext cx="576064" cy="252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無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4716016" y="4163598"/>
            <a:ext cx="205222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4572000" y="4091590"/>
            <a:ext cx="144016" cy="1404156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H="1">
            <a:off x="4716016" y="3407514"/>
            <a:ext cx="205222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6768244" y="5027694"/>
            <a:ext cx="144016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4716016" y="5063698"/>
            <a:ext cx="205222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716016" y="5207714"/>
            <a:ext cx="1152128" cy="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4716016" y="5351730"/>
            <a:ext cx="2052228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6552220" y="5567754"/>
            <a:ext cx="576064" cy="252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有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848364" y="5063698"/>
            <a:ext cx="144016" cy="1368152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768244" y="5891790"/>
            <a:ext cx="144016" cy="46805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6912260" y="5999802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6012160" y="6143818"/>
            <a:ext cx="1836204" cy="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>
            <a:off x="6912260" y="6287834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912260" y="3551530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6912260" y="5243718"/>
            <a:ext cx="936104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1115616" y="4595646"/>
            <a:ext cx="144016" cy="72008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555776" y="5135706"/>
            <a:ext cx="144016" cy="576064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1259632" y="5243718"/>
            <a:ext cx="1296144" cy="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1763688" y="358753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1</a:t>
            </a:r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1763688" y="5135706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FF"/>
                </a:solidFill>
              </a:rPr>
              <a:t>2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5184068" y="3443518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1</a:t>
            </a:r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184068" y="5099702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FF"/>
                </a:solidFill>
              </a:rPr>
              <a:t>2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6336196" y="6035806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FF"/>
                </a:solidFill>
              </a:rPr>
              <a:t>2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6300192" y="4271610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1</a:t>
            </a:r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99315" y="1880828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+mn-lt"/>
                <a:ea typeface="+mn-ea"/>
              </a:rPr>
              <a:t>共有</a:t>
            </a:r>
            <a:r>
              <a:rPr lang="ja-JP" altLang="en-US" sz="1600" dirty="0" smtClean="0">
                <a:latin typeface="+mn-lt"/>
                <a:ea typeface="+mn-ea"/>
              </a:rPr>
              <a:t>メモリ通信</a:t>
            </a:r>
            <a:endParaRPr kumimoji="1" lang="ja-JP" altLang="en-US" sz="1600" dirty="0" smtClean="0">
              <a:latin typeface="+mn-lt"/>
              <a:ea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01456" y="2276872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+mn-lt"/>
                <a:ea typeface="+mn-ea"/>
              </a:rPr>
              <a:t>同期型メッセージパッシング通信</a:t>
            </a:r>
            <a:endParaRPr kumimoji="1" lang="ja-JP" altLang="en-US" sz="1600" dirty="0" smtClean="0">
              <a:latin typeface="+mn-lt"/>
              <a:ea typeface="+mn-ea"/>
            </a:endParaRPr>
          </a:p>
        </p:txBody>
      </p:sp>
      <p:sp>
        <p:nvSpPr>
          <p:cNvPr id="6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24" y="1098848"/>
            <a:ext cx="8820980" cy="612068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上書き</a:t>
            </a:r>
            <a:r>
              <a:rPr lang="ja-JP" altLang="en-US" dirty="0"/>
              <a:t>や</a:t>
            </a:r>
            <a:r>
              <a:rPr lang="ja-JP" altLang="en-US" dirty="0" smtClean="0">
                <a:solidFill>
                  <a:srgbClr val="FF0000"/>
                </a:solidFill>
              </a:rPr>
              <a:t>再読込み</a:t>
            </a:r>
            <a:r>
              <a:rPr lang="ja-JP" altLang="en-US" dirty="0" smtClean="0"/>
              <a:t>の回避には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排他制御</a:t>
            </a:r>
            <a:r>
              <a:rPr kumimoji="1" lang="ja-JP" altLang="en-US" dirty="0" smtClean="0"/>
              <a:t>が重要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042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986338" y="360093"/>
            <a:ext cx="4086222" cy="1897339"/>
          </a:xfrm>
          <a:prstGeom prst="rect">
            <a:avLst/>
          </a:prstGeom>
          <a:solidFill>
            <a:schemeClr val="bg1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同期モデルと非同期</a:t>
            </a:r>
            <a:r>
              <a:rPr lang="ja-JP" altLang="en-US" dirty="0"/>
              <a:t>モデルの</a:t>
            </a:r>
            <a:r>
              <a:rPr lang="ja-JP" altLang="en-US" dirty="0" smtClean="0"/>
              <a:t>比較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71500" y="1124744"/>
            <a:ext cx="8892988" cy="10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kern="0" dirty="0" smtClean="0"/>
              <a:t>協調</a:t>
            </a:r>
            <a:r>
              <a:rPr lang="ja-JP" altLang="en-US" kern="0" dirty="0"/>
              <a:t>搬送</a:t>
            </a:r>
            <a:r>
              <a:rPr lang="ja-JP" altLang="en-US" kern="0" dirty="0" smtClean="0"/>
              <a:t>ロボットの例</a:t>
            </a:r>
            <a:endParaRPr lang="en-US" altLang="ja-JP" kern="0" dirty="0" smtClean="0"/>
          </a:p>
          <a:p>
            <a:pPr lvl="1"/>
            <a:r>
              <a:rPr lang="ja-JP" altLang="en-US" kern="0" dirty="0" smtClean="0"/>
              <a:t>接近、待機、搬送、ロスト状態をもつ</a:t>
            </a:r>
            <a:endParaRPr lang="en-US" altLang="ja-JP" kern="0" dirty="0" smtClean="0"/>
          </a:p>
          <a:p>
            <a:pPr lvl="1"/>
            <a:r>
              <a:rPr lang="ja-JP" altLang="en-US" kern="0" smtClean="0"/>
              <a:t>各ロボットの振舞い（状態遷移図）</a:t>
            </a:r>
            <a:endParaRPr lang="ja-JP" altLang="en-US" kern="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32798" y="2435537"/>
            <a:ext cx="322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lt"/>
                <a:ea typeface="+mn-ea"/>
              </a:rPr>
              <a:t>非同期チャネル版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2805" y="2435537"/>
            <a:ext cx="286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lt"/>
                <a:ea typeface="+mn-ea"/>
              </a:rPr>
              <a:t>同期チャネル版（</a:t>
            </a:r>
            <a:r>
              <a:rPr kumimoji="1" lang="en-US" altLang="ja-JP" dirty="0" smtClean="0">
                <a:latin typeface="+mn-lt"/>
                <a:ea typeface="+mn-ea"/>
              </a:rPr>
              <a:t>CSP</a:t>
            </a:r>
            <a:r>
              <a:rPr kumimoji="1" lang="ja-JP" altLang="en-US" dirty="0" smtClean="0">
                <a:latin typeface="+mn-lt"/>
                <a:ea typeface="+mn-ea"/>
              </a:rPr>
              <a:t>版）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224" y="2840108"/>
            <a:ext cx="4556493" cy="344754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00" y="2821982"/>
            <a:ext cx="3475362" cy="347154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1615" y="395935"/>
            <a:ext cx="3829058" cy="176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CSP</a:t>
            </a:r>
            <a:r>
              <a:rPr kumimoji="1" lang="ja-JP" altLang="en-US" dirty="0" smtClean="0"/>
              <a:t>記述と詳細化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71500" y="1124744"/>
            <a:ext cx="9037004" cy="10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kern="0" dirty="0"/>
              <a:t>並行</a:t>
            </a:r>
            <a:r>
              <a:rPr lang="ja-JP" altLang="en-US" kern="0" dirty="0" smtClean="0"/>
              <a:t>動作</a:t>
            </a:r>
            <a:r>
              <a:rPr lang="ja-JP" altLang="en-US" kern="0" dirty="0"/>
              <a:t>は、最初に</a:t>
            </a:r>
            <a:r>
              <a:rPr lang="en-US" altLang="ja-JP" kern="0" dirty="0"/>
              <a:t>CSP</a:t>
            </a:r>
            <a:r>
              <a:rPr lang="ja-JP" altLang="en-US" kern="0" dirty="0"/>
              <a:t>で設計、検証するとよい（非同期型の実装でも</a:t>
            </a:r>
            <a:r>
              <a:rPr lang="ja-JP" altLang="en-US" kern="0" dirty="0" smtClean="0"/>
              <a:t>）</a:t>
            </a:r>
            <a:endParaRPr lang="en-US" altLang="ja-JP" kern="0" dirty="0" smtClean="0"/>
          </a:p>
          <a:p>
            <a:pPr lvl="1"/>
            <a:r>
              <a:rPr lang="ja-JP" altLang="en-US" kern="0" dirty="0" smtClean="0">
                <a:solidFill>
                  <a:srgbClr val="FF0000"/>
                </a:solidFill>
              </a:rPr>
              <a:t>上流設計</a:t>
            </a:r>
            <a:r>
              <a:rPr lang="ja-JP" altLang="en-US" kern="0" dirty="0" smtClean="0"/>
              <a:t>ではわかりやすい</a:t>
            </a:r>
            <a:r>
              <a:rPr lang="en-US" altLang="ja-JP" kern="0" dirty="0" smtClean="0"/>
              <a:t>CSP</a:t>
            </a:r>
            <a:r>
              <a:rPr lang="ja-JP" altLang="en-US" kern="0" dirty="0" smtClean="0"/>
              <a:t>で設計（</a:t>
            </a:r>
            <a:r>
              <a:rPr lang="ja-JP" altLang="en-US" kern="0" dirty="0" smtClean="0">
                <a:solidFill>
                  <a:srgbClr val="FF0000"/>
                </a:solidFill>
              </a:rPr>
              <a:t>正しく動くこと</a:t>
            </a:r>
            <a:r>
              <a:rPr lang="ja-JP" altLang="en-US" kern="0" dirty="0" smtClean="0"/>
              <a:t>を重視）</a:t>
            </a:r>
            <a:endParaRPr lang="en-US" altLang="ja-JP" kern="0" dirty="0" smtClean="0"/>
          </a:p>
          <a:p>
            <a:pPr lvl="1"/>
            <a:r>
              <a:rPr lang="ja-JP" altLang="en-US" kern="0" dirty="0" smtClean="0">
                <a:solidFill>
                  <a:srgbClr val="FF0000"/>
                </a:solidFill>
              </a:rPr>
              <a:t>下流設計</a:t>
            </a:r>
            <a:r>
              <a:rPr lang="ja-JP" altLang="en-US" kern="0" dirty="0" smtClean="0"/>
              <a:t>で実装言語やハードに適した実装モデルに変換（</a:t>
            </a:r>
            <a:r>
              <a:rPr lang="ja-JP" altLang="en-US" kern="0" dirty="0" smtClean="0">
                <a:solidFill>
                  <a:srgbClr val="FF0000"/>
                </a:solidFill>
              </a:rPr>
              <a:t>効率</a:t>
            </a:r>
            <a:r>
              <a:rPr lang="ja-JP" altLang="en-US" kern="0" dirty="0" smtClean="0"/>
              <a:t>なども考慮）</a:t>
            </a:r>
            <a:endParaRPr lang="ja-JP" altLang="en-US" kern="0" dirty="0"/>
          </a:p>
        </p:txBody>
      </p:sp>
      <p:sp>
        <p:nvSpPr>
          <p:cNvPr id="7" name="右矢印 6"/>
          <p:cNvSpPr/>
          <p:nvPr/>
        </p:nvSpPr>
        <p:spPr>
          <a:xfrm>
            <a:off x="2733329" y="3308091"/>
            <a:ext cx="720080" cy="324036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33329" y="294805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変換</a:t>
            </a:r>
          </a:p>
        </p:txBody>
      </p:sp>
      <p:sp>
        <p:nvSpPr>
          <p:cNvPr id="9" name="縦巻き 8"/>
          <p:cNvSpPr/>
          <p:nvPr/>
        </p:nvSpPr>
        <p:spPr>
          <a:xfrm>
            <a:off x="6732240" y="2600908"/>
            <a:ext cx="1656184" cy="1548172"/>
          </a:xfrm>
          <a:prstGeom prst="verticalScroll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プログラム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76156" y="29609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実装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1880" y="4185084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はじめからこれを設計するのは難しい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4854" y="4185084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設計＆解析</a:t>
            </a:r>
            <a:endParaRPr kumimoji="1" lang="en-US" altLang="ja-JP" dirty="0" smtClean="0">
              <a:latin typeface="+mn-lt"/>
              <a:ea typeface="+mn-ea"/>
            </a:endParaRPr>
          </a:p>
          <a:p>
            <a:pPr algn="ctr"/>
            <a:r>
              <a:rPr lang="ja-JP" altLang="en-US" dirty="0" smtClean="0">
                <a:latin typeface="+mn-lt"/>
                <a:ea typeface="+mn-ea"/>
              </a:rPr>
              <a:t>（並行プロセスの本質）</a:t>
            </a:r>
            <a:endParaRPr kumimoji="1" lang="ja-JP" altLang="en-US" dirty="0" smtClean="0">
              <a:latin typeface="+mn-lt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61321" y="370413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自動？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539552" y="4869160"/>
            <a:ext cx="8460940" cy="324036"/>
            <a:chOff x="539552" y="4833156"/>
            <a:chExt cx="846094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ホームベース 14"/>
            <p:cNvSpPr/>
            <p:nvPr/>
          </p:nvSpPr>
          <p:spPr>
            <a:xfrm>
              <a:off x="6012160" y="4833156"/>
              <a:ext cx="2988332" cy="36004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</a:rPr>
                <a:t>実装</a:t>
              </a:r>
            </a:p>
          </p:txBody>
        </p:sp>
        <p:sp>
          <p:nvSpPr>
            <p:cNvPr id="16" name="ホームベース 15"/>
            <p:cNvSpPr/>
            <p:nvPr/>
          </p:nvSpPr>
          <p:spPr>
            <a:xfrm>
              <a:off x="3275856" y="4833156"/>
              <a:ext cx="2988332" cy="36004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</a:rPr>
                <a:t>実装準備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ホームベース 16"/>
            <p:cNvSpPr/>
            <p:nvPr/>
          </p:nvSpPr>
          <p:spPr>
            <a:xfrm>
              <a:off x="539552" y="4833156"/>
              <a:ext cx="2988332" cy="36004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</a:rPr>
                <a:t>CSP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ベース設計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右矢印 19"/>
          <p:cNvSpPr/>
          <p:nvPr/>
        </p:nvSpPr>
        <p:spPr>
          <a:xfrm>
            <a:off x="5940152" y="3320988"/>
            <a:ext cx="720080" cy="324036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515923" y="418508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dirty="0" smtClean="0">
                <a:solidFill>
                  <a:srgbClr val="000000"/>
                </a:solidFill>
                <a:latin typeface="Trebuchet MS"/>
                <a:ea typeface="HG丸ｺﾞｼｯｸM-PRO"/>
              </a:rPr>
              <a:t>共有メモリベース</a:t>
            </a:r>
            <a:endParaRPr lang="en-US" altLang="ja-JP" dirty="0" smtClean="0">
              <a:solidFill>
                <a:srgbClr val="000000"/>
              </a:solidFill>
              <a:latin typeface="Trebuchet MS"/>
              <a:ea typeface="HG丸ｺﾞｼｯｸM-PRO"/>
            </a:endParaRPr>
          </a:p>
          <a:p>
            <a:pPr lvl="0" algn="ctr"/>
            <a:r>
              <a:rPr lang="ja-JP" altLang="en-US" dirty="0" smtClean="0">
                <a:solidFill>
                  <a:srgbClr val="000000"/>
                </a:solidFill>
                <a:latin typeface="Trebuchet MS"/>
                <a:ea typeface="HG丸ｺﾞｼｯｸM-PRO"/>
              </a:rPr>
              <a:t>の実装言語</a:t>
            </a:r>
            <a:endParaRPr lang="en-US" altLang="ja-JP" dirty="0">
              <a:solidFill>
                <a:srgbClr val="000000"/>
              </a:solidFill>
              <a:latin typeface="Trebuchet MS"/>
              <a:ea typeface="HG丸ｺﾞｼｯｸM-PRO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00890" y="2177064"/>
            <a:ext cx="102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+mn-ea"/>
              </a:rPr>
              <a:t>CSP</a:t>
            </a:r>
            <a:r>
              <a:rPr kumimoji="1" lang="ja-JP" altLang="en-US" dirty="0" smtClean="0">
                <a:latin typeface="+mn-lt"/>
                <a:ea typeface="+mn-ea"/>
              </a:rPr>
              <a:t>記述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143508" y="5517232"/>
            <a:ext cx="8856984" cy="828092"/>
            <a:chOff x="143508" y="5517232"/>
            <a:chExt cx="8856984" cy="828092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539552" y="6021288"/>
              <a:ext cx="8460940" cy="324036"/>
              <a:chOff x="539552" y="5985284"/>
              <a:chExt cx="8460940" cy="36004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ホームベース 25"/>
              <p:cNvSpPr/>
              <p:nvPr/>
            </p:nvSpPr>
            <p:spPr>
              <a:xfrm>
                <a:off x="3311860" y="5985284"/>
                <a:ext cx="5688632" cy="36004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dirty="0" smtClean="0">
                    <a:solidFill>
                      <a:schemeClr val="tx1"/>
                    </a:solidFill>
                  </a:rPr>
                  <a:t>実装（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CSP</a:t>
                </a:r>
                <a:r>
                  <a:rPr kumimoji="1" lang="ja-JP" altLang="en-US" sz="1600" dirty="0" smtClean="0">
                    <a:solidFill>
                      <a:schemeClr val="tx1"/>
                    </a:solidFill>
                  </a:rPr>
                  <a:t>対応）</a:t>
                </a:r>
              </a:p>
            </p:txBody>
          </p:sp>
          <p:sp>
            <p:nvSpPr>
              <p:cNvPr id="27" name="ホームベース 26"/>
              <p:cNvSpPr/>
              <p:nvPr/>
            </p:nvSpPr>
            <p:spPr>
              <a:xfrm>
                <a:off x="539552" y="5985284"/>
                <a:ext cx="2988332" cy="36004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</a:rPr>
                  <a:t>CSP</a:t>
                </a:r>
                <a:r>
                  <a:rPr lang="ja-JP" altLang="en-US" sz="1600" dirty="0" smtClean="0">
                    <a:solidFill>
                      <a:schemeClr val="tx1"/>
                    </a:solidFill>
                  </a:rPr>
                  <a:t>ベース設計</a:t>
                </a:r>
                <a:endParaRPr kumimoji="1" lang="ja-JP" altLang="en-US" sz="16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コンテンツ プレースホルダー 1"/>
            <p:cNvSpPr txBox="1">
              <a:spLocks/>
            </p:cNvSpPr>
            <p:nvPr/>
          </p:nvSpPr>
          <p:spPr bwMode="auto">
            <a:xfrm>
              <a:off x="143508" y="5517232"/>
              <a:ext cx="8856984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altLang="ja-JP" kern="0" dirty="0" smtClean="0"/>
                <a:t>CSP</a:t>
              </a:r>
              <a:r>
                <a:rPr lang="ja-JP" altLang="en-US" kern="0" dirty="0" smtClean="0"/>
                <a:t>対応の</a:t>
              </a:r>
              <a:r>
                <a:rPr lang="ja-JP" altLang="en-US" kern="0" dirty="0"/>
                <a:t>プログラミング</a:t>
              </a:r>
              <a:r>
                <a:rPr lang="ja-JP" altLang="en-US" kern="0" dirty="0" smtClean="0"/>
                <a:t>言語やライブラリならば直接実装できる</a:t>
              </a:r>
              <a:endParaRPr lang="ja-JP" altLang="en-US" kern="0" dirty="0"/>
            </a:p>
          </p:txBody>
        </p:sp>
      </p:grpSp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340" y="2497620"/>
            <a:ext cx="2127355" cy="16096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1" y="2501100"/>
            <a:ext cx="1652026" cy="16462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387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記述の</a:t>
            </a:r>
            <a:r>
              <a:rPr lang="ja-JP" altLang="en-US" dirty="0"/>
              <a:t>実装</a:t>
            </a:r>
            <a:r>
              <a:rPr lang="ja-JP" altLang="en-US" dirty="0" smtClean="0"/>
              <a:t>言語・ライブラリ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500" y="1124744"/>
            <a:ext cx="8820980" cy="504056"/>
          </a:xfrm>
        </p:spPr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記述（同期通信など）を</a:t>
            </a:r>
            <a:r>
              <a:rPr lang="ja-JP" altLang="en-US" dirty="0"/>
              <a:t>実装する</a:t>
            </a:r>
            <a:r>
              <a:rPr lang="ja-JP" altLang="en-US" dirty="0" smtClean="0"/>
              <a:t>ための言語</a:t>
            </a:r>
            <a:r>
              <a:rPr lang="ja-JP" altLang="en-US" dirty="0"/>
              <a:t>・ライブラリの</a:t>
            </a:r>
            <a:r>
              <a:rPr lang="ja-JP" altLang="en-US" dirty="0" smtClean="0"/>
              <a:t>例</a:t>
            </a:r>
            <a:endParaRPr lang="en-US" altLang="ja-JP" dirty="0"/>
          </a:p>
        </p:txBody>
      </p:sp>
      <p:graphicFrame>
        <p:nvGraphicFramePr>
          <p:cNvPr id="7" name="Group 62"/>
          <p:cNvGraphicFramePr>
            <a:graphicFrameLocks/>
          </p:cNvGraphicFramePr>
          <p:nvPr>
            <p:extLst/>
          </p:nvPr>
        </p:nvGraphicFramePr>
        <p:xfrm>
          <a:off x="503548" y="1766776"/>
          <a:ext cx="7524836" cy="2346960"/>
        </p:xfrm>
        <a:graphic>
          <a:graphicData uri="http://schemas.openxmlformats.org/drawingml/2006/table">
            <a:tbl>
              <a:tblPr/>
              <a:tblGrid>
                <a:gridCol w="907011"/>
                <a:gridCol w="1325237"/>
                <a:gridCol w="5292588"/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言語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ライブラリ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研究開発元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9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Java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JCSP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ケント大学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C++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C++CSP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ケント大学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Haskell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CHP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ケント大学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Python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Python-CSP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ウォルバーハンプトン大学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60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Go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</a:rPr>
                        <a:t>Google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60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XC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380B7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XMOS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社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XMOS</a:t>
                      </a:r>
                      <a:r>
                        <a:rPr kumimoji="1" lang="ja-JP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の開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発言語）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FF"/>
                    </a:solidFill>
                  </a:tcPr>
                </a:tc>
              </a:tr>
            </a:tbl>
          </a:graphicData>
        </a:graphic>
      </p:graphicFrame>
      <p:sp>
        <p:nvSpPr>
          <p:cNvPr id="11" name="右中かっこ 10"/>
          <p:cNvSpPr/>
          <p:nvPr/>
        </p:nvSpPr>
        <p:spPr>
          <a:xfrm>
            <a:off x="8100392" y="2106484"/>
            <a:ext cx="252028" cy="1620180"/>
          </a:xfrm>
          <a:prstGeom prst="rightBrace">
            <a:avLst>
              <a:gd name="adj1" fmla="val 45617"/>
              <a:gd name="adj2" fmla="val 50000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52420" y="275455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SW</a:t>
            </a:r>
            <a:endParaRPr kumimoji="1" lang="ja-JP" altLang="en-US" dirty="0" err="1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89374" y="374384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HW</a:t>
            </a:r>
            <a:endParaRPr kumimoji="1" lang="ja-JP" altLang="en-US" dirty="0" err="1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842420" y="4438655"/>
            <a:ext cx="5929896" cy="1764082"/>
            <a:chOff x="2842420" y="4438655"/>
            <a:chExt cx="5929896" cy="1764082"/>
          </a:xfrm>
        </p:grpSpPr>
        <p:sp>
          <p:nvSpPr>
            <p:cNvPr id="15" name="正方形/長方形 14"/>
            <p:cNvSpPr/>
            <p:nvPr/>
          </p:nvSpPr>
          <p:spPr>
            <a:xfrm>
              <a:off x="3708390" y="4438655"/>
              <a:ext cx="20986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ja-JP" dirty="0" smtClean="0">
                  <a:solidFill>
                    <a:srgbClr val="0000FF"/>
                  </a:solidFill>
                  <a:latin typeface="Trebuchet MS"/>
                  <a:ea typeface="HG丸ｺﾞｼｯｸM-PRO"/>
                </a:rPr>
                <a:t>Go</a:t>
              </a:r>
              <a:r>
                <a:rPr lang="ja-JP" altLang="en-US" dirty="0" smtClean="0">
                  <a:solidFill>
                    <a:srgbClr val="0000FF"/>
                  </a:solidFill>
                  <a:latin typeface="Trebuchet MS"/>
                  <a:ea typeface="HG丸ｺﾞｼｯｸM-PRO"/>
                </a:rPr>
                <a:t>言語（</a:t>
              </a:r>
              <a:r>
                <a:rPr lang="en-US" altLang="ja-JP" dirty="0" smtClean="0">
                  <a:solidFill>
                    <a:srgbClr val="0000FF"/>
                  </a:solidFill>
                  <a:latin typeface="Trebuchet MS"/>
                  <a:ea typeface="HG丸ｺﾞｼｯｸM-PRO"/>
                </a:rPr>
                <a:t>Google</a:t>
              </a:r>
              <a:r>
                <a:rPr lang="ja-JP" altLang="en-US" dirty="0" smtClean="0">
                  <a:solidFill>
                    <a:srgbClr val="0000FF"/>
                  </a:solidFill>
                  <a:latin typeface="Trebuchet MS"/>
                  <a:ea typeface="HG丸ｺﾞｼｯｸM-PRO"/>
                </a:rPr>
                <a:t>）</a:t>
              </a:r>
              <a:endParaRPr lang="en-US" altLang="ja-JP" dirty="0" smtClean="0">
                <a:solidFill>
                  <a:srgbClr val="0000FF"/>
                </a:solidFill>
                <a:latin typeface="Trebuchet MS"/>
                <a:ea typeface="HG丸ｺﾞｼｯｸM-PRO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700351" y="4525379"/>
              <a:ext cx="28680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http://golang.jp/go_faq#csp</a:t>
              </a:r>
              <a:endParaRPr kumimoji="1" lang="ja-JP" altLang="en-US" sz="14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838102" y="4834585"/>
              <a:ext cx="4934214" cy="13681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altLang="ja-JP" sz="1600" dirty="0">
                  <a:solidFill>
                    <a:schemeClr val="tx1"/>
                  </a:solidFill>
                </a:rPr>
                <a:t>Go</a:t>
              </a:r>
              <a:r>
                <a:rPr lang="ja-JP" altLang="en-US" sz="1600" dirty="0">
                  <a:solidFill>
                    <a:schemeClr val="tx1"/>
                  </a:solidFill>
                </a:rPr>
                <a:t>言語の並列性が</a:t>
              </a:r>
              <a:r>
                <a:rPr lang="en-US" altLang="ja-JP" sz="1600" dirty="0">
                  <a:solidFill>
                    <a:schemeClr val="tx1"/>
                  </a:solidFill>
                </a:rPr>
                <a:t>CSP</a:t>
              </a:r>
              <a:r>
                <a:rPr lang="ja-JP" altLang="en-US" sz="1600" dirty="0">
                  <a:solidFill>
                    <a:schemeClr val="tx1"/>
                  </a:solidFill>
                </a:rPr>
                <a:t>をベースにしている理由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は？</a:t>
              </a:r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n-US" altLang="ja-JP" sz="1600" dirty="0">
                  <a:solidFill>
                    <a:schemeClr val="tx1"/>
                  </a:solidFill>
                </a:rPr>
                <a:t>『</a:t>
              </a:r>
              <a:r>
                <a:rPr lang="ja-JP" altLang="en-US" sz="1600" dirty="0">
                  <a:solidFill>
                    <a:schemeClr val="tx1"/>
                  </a:solidFill>
                </a:rPr>
                <a:t>並列性のサポートを言語的に高レベルで提供するモデルのうちで、</a:t>
              </a:r>
              <a:r>
                <a:rPr lang="ja-JP" altLang="en-US" sz="1600" dirty="0">
                  <a:solidFill>
                    <a:srgbClr val="FF0000"/>
                  </a:solidFill>
                </a:rPr>
                <a:t>最も</a:t>
              </a:r>
              <a:r>
                <a:rPr lang="ja-JP" altLang="en-US" sz="1600" dirty="0" smtClean="0">
                  <a:solidFill>
                    <a:srgbClr val="FF0000"/>
                  </a:solidFill>
                </a:rPr>
                <a:t>成功して</a:t>
              </a:r>
              <a:r>
                <a:rPr lang="ja-JP" altLang="en-US" sz="1600" dirty="0">
                  <a:solidFill>
                    <a:srgbClr val="FF0000"/>
                  </a:solidFill>
                </a:rPr>
                <a:t>いるものは、</a:t>
              </a:r>
              <a:r>
                <a:rPr lang="en-US" altLang="ja-JP" sz="1600" dirty="0">
                  <a:solidFill>
                    <a:srgbClr val="FF0000"/>
                  </a:solidFill>
                </a:rPr>
                <a:t>Hoare</a:t>
              </a:r>
              <a:r>
                <a:rPr lang="ja-JP" altLang="en-US" sz="1600" dirty="0">
                  <a:solidFill>
                    <a:srgbClr val="FF0000"/>
                  </a:solidFill>
                </a:rPr>
                <a:t>の</a:t>
              </a:r>
              <a:r>
                <a:rPr lang="en-US" altLang="ja-JP" sz="1600" dirty="0">
                  <a:solidFill>
                    <a:srgbClr val="FF0000"/>
                  </a:solidFill>
                </a:rPr>
                <a:t>CSP</a:t>
              </a:r>
              <a:r>
                <a:rPr lang="ja-JP" altLang="en-US" sz="1600" dirty="0">
                  <a:solidFill>
                    <a:schemeClr val="tx1"/>
                  </a:solidFill>
                </a:rPr>
                <a:t>に由来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します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』</a:t>
              </a:r>
              <a:endParaRPr lang="en-US" altLang="ja-JP" sz="1600" dirty="0">
                <a:solidFill>
                  <a:schemeClr val="tx1"/>
                </a:solidFill>
              </a:endParaRPr>
            </a:p>
          </p:txBody>
        </p:sp>
        <p:pic>
          <p:nvPicPr>
            <p:cNvPr id="18" name="Picture 2" descr="C:\Users\isobe\Desktop\gogoph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2420" y="5073253"/>
              <a:ext cx="1025529" cy="1025529"/>
            </a:xfrm>
            <a:prstGeom prst="rect">
              <a:avLst/>
            </a:prstGeom>
            <a:noFill/>
          </p:spPr>
        </p:pic>
      </p:grpSp>
      <p:grpSp>
        <p:nvGrpSpPr>
          <p:cNvPr id="20" name="グループ化 19"/>
          <p:cNvGrpSpPr/>
          <p:nvPr/>
        </p:nvGrpSpPr>
        <p:grpSpPr>
          <a:xfrm>
            <a:off x="215516" y="4336588"/>
            <a:ext cx="2800767" cy="2131787"/>
            <a:chOff x="-207049" y="4546553"/>
            <a:chExt cx="2800767" cy="2131787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70966" y="4546553"/>
              <a:ext cx="1508746" cy="1598749"/>
              <a:chOff x="326426" y="4546553"/>
              <a:chExt cx="1508746" cy="1598749"/>
            </a:xfrm>
          </p:grpSpPr>
          <p:pic>
            <p:nvPicPr>
              <p:cNvPr id="8" name="Picture 3" descr="C:\Users\isobe\Desktop\xmos-xs1-l1-l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446" y="5367157"/>
                <a:ext cx="1020970" cy="7781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テキスト ボックス 8"/>
              <p:cNvSpPr txBox="1"/>
              <p:nvPr/>
            </p:nvSpPr>
            <p:spPr>
              <a:xfrm>
                <a:off x="326426" y="4834585"/>
                <a:ext cx="15087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400" dirty="0" smtClean="0">
                    <a:latin typeface="+mn-lt"/>
                    <a:ea typeface="+mn-ea"/>
                  </a:rPr>
                  <a:t>XS1-L1</a:t>
                </a:r>
                <a:r>
                  <a:rPr lang="ja-JP" altLang="en-US" sz="1400" dirty="0" smtClean="0">
                    <a:latin typeface="+mn-lt"/>
                    <a:ea typeface="+mn-ea"/>
                  </a:rPr>
                  <a:t>（</a:t>
                </a:r>
                <a:r>
                  <a:rPr lang="en-US" altLang="ja-JP" sz="1400" dirty="0" smtClean="0">
                    <a:latin typeface="+mn-lt"/>
                    <a:ea typeface="+mn-ea"/>
                  </a:rPr>
                  <a:t>XMOS</a:t>
                </a:r>
                <a:r>
                  <a:rPr lang="ja-JP" altLang="en-US" sz="1400" dirty="0" smtClean="0">
                    <a:latin typeface="+mn-lt"/>
                    <a:ea typeface="+mn-ea"/>
                  </a:rPr>
                  <a:t>）</a:t>
                </a:r>
                <a:endParaRPr lang="en-US" altLang="ja-JP" sz="1400" dirty="0" smtClean="0">
                  <a:latin typeface="+mn-lt"/>
                  <a:ea typeface="+mn-ea"/>
                </a:endParaRPr>
              </a:p>
              <a:p>
                <a:pPr algn="ctr"/>
                <a:r>
                  <a:rPr lang="en-US" altLang="ja-JP" sz="1400" dirty="0" smtClean="0">
                    <a:latin typeface="+mn-lt"/>
                    <a:ea typeface="+mn-ea"/>
                  </a:rPr>
                  <a:t>8</a:t>
                </a:r>
                <a:r>
                  <a:rPr lang="ja-JP" altLang="en-US" sz="1400" dirty="0" smtClean="0">
                    <a:latin typeface="+mn-lt"/>
                    <a:ea typeface="+mn-ea"/>
                  </a:rPr>
                  <a:t>スレッド</a:t>
                </a:r>
                <a:endParaRPr lang="en-US" altLang="ja-JP" sz="1400" dirty="0" smtClean="0">
                  <a:latin typeface="+mn-lt"/>
                  <a:ea typeface="+mn-ea"/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578454" y="4546553"/>
                <a:ext cx="9124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altLang="ja-JP" dirty="0" smtClean="0">
                    <a:solidFill>
                      <a:srgbClr val="0000FF"/>
                    </a:solidFill>
                    <a:latin typeface="Trebuchet MS"/>
                    <a:ea typeface="HG丸ｺﾞｼｯｸM-PRO"/>
                  </a:rPr>
                  <a:t>XC</a:t>
                </a:r>
                <a:r>
                  <a:rPr lang="ja-JP" altLang="en-US" dirty="0" smtClean="0">
                    <a:solidFill>
                      <a:srgbClr val="0000FF"/>
                    </a:solidFill>
                    <a:latin typeface="Trebuchet MS"/>
                    <a:ea typeface="HG丸ｺﾞｼｯｸM-PRO"/>
                  </a:rPr>
                  <a:t>言語</a:t>
                </a:r>
                <a:endParaRPr lang="ja-JP" altLang="en-US" dirty="0">
                  <a:solidFill>
                    <a:srgbClr val="0000FF"/>
                  </a:solidFill>
                  <a:latin typeface="Trebuchet MS"/>
                  <a:ea typeface="HG丸ｺﾞｼｯｸM-PRO"/>
                </a:endParaRPr>
              </a:p>
            </p:txBody>
          </p:sp>
        </p:grpSp>
        <p:sp>
          <p:nvSpPr>
            <p:cNvPr id="19" name="正方形/長方形 18"/>
            <p:cNvSpPr/>
            <p:nvPr/>
          </p:nvSpPr>
          <p:spPr>
            <a:xfrm>
              <a:off x="-207049" y="6185897"/>
              <a:ext cx="280076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200" dirty="0" smtClean="0">
                  <a:latin typeface="+mn-ea"/>
                  <a:ea typeface="+mn-ea"/>
                  <a:cs typeface="Consolas" panose="020B0609020204030204" pitchFamily="49" charset="0"/>
                </a:rPr>
                <a:t>イベント駆動型マルチコアプロセッサ</a:t>
              </a:r>
              <a:endParaRPr lang="en-US" altLang="ja-JP" sz="1200" dirty="0" smtClean="0">
                <a:latin typeface="+mn-ea"/>
                <a:ea typeface="+mn-ea"/>
                <a:cs typeface="Consolas" panose="020B0609020204030204" pitchFamily="49" charset="0"/>
              </a:endParaRPr>
            </a:p>
            <a:p>
              <a:pPr algn="ctr"/>
              <a:r>
                <a:rPr lang="en-US" altLang="ja-JP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http</a:t>
              </a:r>
              <a:r>
                <a:rPr lang="en-US" altLang="ja-JP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://www.xmos.com/</a:t>
              </a:r>
              <a:endParaRPr lang="ja-JP" altLang="en-US" sz="1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84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並行プロセス部の分割の利点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1518115"/>
          </a:xfrm>
        </p:spPr>
        <p:txBody>
          <a:bodyPr/>
          <a:lstStyle/>
          <a:p>
            <a:r>
              <a:rPr lang="ja-JP" altLang="en-US" dirty="0" smtClean="0"/>
              <a:t>並行プロセス部（相互作用）の</a:t>
            </a:r>
            <a:r>
              <a:rPr lang="ja-JP" altLang="en-US" dirty="0" smtClean="0">
                <a:solidFill>
                  <a:srgbClr val="FF0000"/>
                </a:solidFill>
              </a:rPr>
              <a:t>アプリ依存部と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汎用部を分割する利点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アプリ依存部と汎用部を別々に検証可能（</a:t>
            </a:r>
            <a:r>
              <a:rPr lang="ja-JP" altLang="en-US" dirty="0" smtClean="0">
                <a:solidFill>
                  <a:srgbClr val="FF0000"/>
                </a:solidFill>
              </a:rPr>
              <a:t>検証コスト削減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汎用部</a:t>
            </a:r>
            <a:r>
              <a:rPr lang="ja-JP" altLang="en-US" dirty="0"/>
              <a:t>（変換法、ライブラリ、言語</a:t>
            </a:r>
            <a:r>
              <a:rPr lang="ja-JP" altLang="en-US" dirty="0" smtClean="0"/>
              <a:t>）</a:t>
            </a:r>
            <a:r>
              <a:rPr kumimoji="1" lang="ja-JP" altLang="en-US" dirty="0" smtClean="0"/>
              <a:t>は再利用可能（</a:t>
            </a:r>
            <a:r>
              <a:rPr kumimoji="1" lang="ja-JP" altLang="en-US" dirty="0" smtClean="0">
                <a:solidFill>
                  <a:srgbClr val="FF0000"/>
                </a:solidFill>
              </a:rPr>
              <a:t>開発コスト削減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相互作用（通信）の抽象的な設計と実装のギャップが減少（</a:t>
            </a:r>
            <a:r>
              <a:rPr lang="ja-JP" altLang="en-US" dirty="0" smtClean="0">
                <a:solidFill>
                  <a:srgbClr val="FF0000"/>
                </a:solidFill>
              </a:rPr>
              <a:t>ミス削減</a:t>
            </a:r>
            <a:r>
              <a:rPr lang="ja-JP" altLang="en-US" dirty="0" smtClean="0"/>
              <a:t>）</a:t>
            </a:r>
            <a:endParaRPr lang="en-US" altLang="ja-JP" sz="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502" y="3308224"/>
            <a:ext cx="1371958" cy="165372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884" y="3250149"/>
            <a:ext cx="2501416" cy="227509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45884" y="5573816"/>
            <a:ext cx="2501416" cy="43789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HW, OS, </a:t>
            </a:r>
            <a:r>
              <a:rPr kumimoji="1" lang="ja-JP" altLang="en-US" dirty="0" smtClean="0"/>
              <a:t>言語</a:t>
            </a:r>
            <a:r>
              <a:rPr kumimoji="1" lang="en-US" altLang="ja-JP" dirty="0" smtClean="0"/>
              <a:t>, …</a:t>
            </a:r>
            <a:endParaRPr kumimoji="1" lang="ja-JP" altLang="en-US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4354328" y="5525247"/>
            <a:ext cx="2074102" cy="43789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HW, OS, </a:t>
            </a:r>
            <a:r>
              <a:rPr kumimoji="1" lang="ja-JP" altLang="en-US" dirty="0" smtClean="0"/>
              <a:t>言語</a:t>
            </a:r>
            <a:r>
              <a:rPr kumimoji="1" lang="en-US" altLang="ja-JP" dirty="0" smtClean="0"/>
              <a:t>, …</a:t>
            </a:r>
            <a:endParaRPr kumimoji="1" lang="ja-JP" altLang="en-US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354328" y="4999425"/>
            <a:ext cx="2074102" cy="525822"/>
          </a:xfrm>
          <a:prstGeom prst="rect">
            <a:avLst/>
          </a:prstGeom>
          <a:solidFill>
            <a:srgbClr val="FFE1FF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MW, Lib, …</a:t>
            </a:r>
          </a:p>
          <a:p>
            <a:pPr algn="ctr"/>
            <a:r>
              <a:rPr lang="ja-JP" altLang="en-US" sz="1200" dirty="0" smtClean="0">
                <a:solidFill>
                  <a:srgbClr val="FF0000"/>
                </a:solidFill>
              </a:rPr>
              <a:t>（再利用可能）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233438" y="3709822"/>
            <a:ext cx="1454674" cy="1764196"/>
            <a:chOff x="2879812" y="1880828"/>
            <a:chExt cx="1454674" cy="1764196"/>
          </a:xfrm>
        </p:grpSpPr>
        <p:sp>
          <p:nvSpPr>
            <p:cNvPr id="11" name="右中かっこ 10"/>
            <p:cNvSpPr/>
            <p:nvPr/>
          </p:nvSpPr>
          <p:spPr>
            <a:xfrm>
              <a:off x="2879812" y="1880828"/>
              <a:ext cx="324036" cy="1764196"/>
            </a:xfrm>
            <a:prstGeom prst="rightBrace">
              <a:avLst>
                <a:gd name="adj1" fmla="val 36199"/>
                <a:gd name="adj2" fmla="val 50000"/>
              </a:avLst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矢印コネクタ 12"/>
            <p:cNvCxnSpPr>
              <a:stCxn id="11" idx="1"/>
            </p:cNvCxnSpPr>
            <p:nvPr/>
          </p:nvCxnSpPr>
          <p:spPr>
            <a:xfrm>
              <a:off x="3203848" y="2762926"/>
              <a:ext cx="684076" cy="594066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11" idx="1"/>
            </p:cNvCxnSpPr>
            <p:nvPr/>
          </p:nvCxnSpPr>
          <p:spPr>
            <a:xfrm flipV="1">
              <a:off x="3203848" y="2317974"/>
              <a:ext cx="1130638" cy="444952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/>
          <p:cNvSpPr txBox="1"/>
          <p:nvPr/>
        </p:nvSpPr>
        <p:spPr>
          <a:xfrm>
            <a:off x="3766080" y="44736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分割</a:t>
            </a:r>
            <a:endParaRPr kumimoji="1" lang="ja-JP" alt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51020" y="3018960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+mn-lt"/>
                <a:ea typeface="+mn-ea"/>
              </a:rPr>
              <a:t>CSP</a:t>
            </a:r>
            <a:r>
              <a:rPr kumimoji="1" lang="ja-JP" altLang="en-US" sz="1400" dirty="0" smtClean="0">
                <a:latin typeface="+mn-lt"/>
                <a:ea typeface="+mn-ea"/>
              </a:rPr>
              <a:t>通信方式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14515" y="51196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汎用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14514" y="39659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アプリ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36459" y="3948800"/>
            <a:ext cx="2745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アプリ依存部と汎用部を</a:t>
            </a:r>
            <a:r>
              <a:rPr kumimoji="1" lang="ja-JP" altLang="en-US" dirty="0" smtClean="0">
                <a:solidFill>
                  <a:srgbClr val="FF0000"/>
                </a:solidFill>
                <a:latin typeface="+mn-lt"/>
                <a:ea typeface="+mn-ea"/>
              </a:rPr>
              <a:t>別々に検証可能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42293" y="5077670"/>
            <a:ext cx="13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+mn-lt"/>
                <a:ea typeface="+mn-ea"/>
              </a:rPr>
              <a:t>再利用可能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96346" y="2929889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n-lt"/>
                <a:ea typeface="+mn-ea"/>
              </a:rPr>
              <a:t>共有メモリ通信方式</a:t>
            </a:r>
          </a:p>
        </p:txBody>
      </p:sp>
    </p:spTree>
    <p:extLst>
      <p:ext uri="{BB962C8B-B14F-4D97-AF65-F5344CB8AC3E}">
        <p14:creationId xmlns:p14="http://schemas.microsoft.com/office/powerpoint/2010/main" val="28000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CSP</a:t>
            </a:r>
            <a:r>
              <a:rPr kumimoji="1" lang="ja-JP" altLang="en-US" dirty="0" smtClean="0"/>
              <a:t>モデルの実装例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1BA8D-8139-43A5-9A62-3A8EF183B597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84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角丸四角形 61"/>
          <p:cNvSpPr/>
          <p:nvPr/>
        </p:nvSpPr>
        <p:spPr>
          <a:xfrm>
            <a:off x="3191908" y="2395634"/>
            <a:ext cx="828092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Timer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モデルの</a:t>
            </a:r>
            <a:r>
              <a:rPr lang="en-US" altLang="ja-JP" dirty="0"/>
              <a:t>JCSP</a:t>
            </a:r>
            <a:r>
              <a:rPr lang="ja-JP" altLang="en-US" dirty="0"/>
              <a:t>（</a:t>
            </a:r>
            <a:r>
              <a:rPr lang="en-US" altLang="ja-JP" dirty="0"/>
              <a:t>Java</a:t>
            </a:r>
            <a:r>
              <a:rPr lang="ja-JP" altLang="en-US" dirty="0"/>
              <a:t>）による実装例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1518115"/>
          </a:xfrm>
        </p:spPr>
        <p:txBody>
          <a:bodyPr/>
          <a:lstStyle/>
          <a:p>
            <a:r>
              <a:rPr lang="en-US" altLang="ja-JP" dirty="0"/>
              <a:t>Sender, Gate, Receiver</a:t>
            </a:r>
            <a:r>
              <a:rPr lang="ja-JP" altLang="en-US" dirty="0"/>
              <a:t>から構成される並行システム</a:t>
            </a:r>
          </a:p>
          <a:p>
            <a:pPr lvl="1"/>
            <a:r>
              <a:rPr lang="en-US" altLang="ja-JP" dirty="0"/>
              <a:t>Gate</a:t>
            </a:r>
            <a:r>
              <a:rPr lang="ja-JP" altLang="en-US" dirty="0"/>
              <a:t>は</a:t>
            </a:r>
            <a:r>
              <a:rPr lang="en-US" altLang="ja-JP" dirty="0"/>
              <a:t>Sender</a:t>
            </a:r>
            <a:r>
              <a:rPr lang="ja-JP" altLang="en-US" dirty="0"/>
              <a:t>のデータを</a:t>
            </a:r>
            <a:r>
              <a:rPr lang="en-US" altLang="ja-JP" dirty="0"/>
              <a:t>Receiver</a:t>
            </a:r>
            <a:r>
              <a:rPr lang="ja-JP" altLang="en-US" dirty="0"/>
              <a:t>に転送する</a:t>
            </a:r>
          </a:p>
          <a:p>
            <a:pPr lvl="1"/>
            <a:r>
              <a:rPr lang="ja-JP" altLang="en-US" dirty="0"/>
              <a:t>転送の中断と再開を外部から制御できる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 bwMode="auto">
          <a:xfrm>
            <a:off x="58467" y="4652059"/>
            <a:ext cx="8942023" cy="43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/>
              <a:t>20</a:t>
            </a:r>
            <a:r>
              <a:rPr lang="ja-JP" altLang="en-US" kern="0" dirty="0"/>
              <a:t>秒ごとに転送の中断と再開を繰り返すと</a:t>
            </a:r>
            <a:r>
              <a:rPr lang="en-US" altLang="ja-JP" kern="0" dirty="0"/>
              <a:t>CPU</a:t>
            </a:r>
            <a:r>
              <a:rPr lang="ja-JP" altLang="en-US" kern="0" dirty="0"/>
              <a:t>負荷は下記のようになる</a:t>
            </a:r>
          </a:p>
        </p:txBody>
      </p:sp>
      <p:sp>
        <p:nvSpPr>
          <p:cNvPr id="24" name="メモ 23"/>
          <p:cNvSpPr/>
          <p:nvPr/>
        </p:nvSpPr>
        <p:spPr>
          <a:xfrm>
            <a:off x="5264714" y="1984504"/>
            <a:ext cx="3699774" cy="792088"/>
          </a:xfrm>
          <a:prstGeom prst="foldedCorner">
            <a:avLst>
              <a:gd name="adj" fmla="val 27442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6125392" y="3628538"/>
            <a:ext cx="686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print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pSp>
        <p:nvGrpSpPr>
          <p:cNvPr id="30" name="Group 63"/>
          <p:cNvGrpSpPr>
            <a:grpSpLocks/>
          </p:cNvGrpSpPr>
          <p:nvPr/>
        </p:nvGrpSpPr>
        <p:grpSpPr bwMode="auto">
          <a:xfrm>
            <a:off x="6998903" y="3364504"/>
            <a:ext cx="1160326" cy="1186880"/>
            <a:chOff x="2222" y="1480"/>
            <a:chExt cx="1155" cy="952"/>
          </a:xfrm>
        </p:grpSpPr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2716" y="2229"/>
              <a:ext cx="204" cy="11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51" name="AutoShape 26"/>
            <p:cNvSpPr>
              <a:spLocks noChangeArrowheads="1"/>
            </p:cNvSpPr>
            <p:nvPr/>
          </p:nvSpPr>
          <p:spPr bwMode="auto">
            <a:xfrm>
              <a:off x="2222" y="1480"/>
              <a:ext cx="1155" cy="749"/>
            </a:xfrm>
            <a:prstGeom prst="roundRect">
              <a:avLst>
                <a:gd name="adj" fmla="val 6676"/>
              </a:avLst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2290" y="1548"/>
              <a:ext cx="1015" cy="613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start</a:t>
              </a:r>
            </a:p>
            <a:p>
              <a:pPr lvl="0"/>
              <a:r>
                <a:rPr kumimoji="0" lang="ja-JP" altLang="en-US" sz="1200" kern="0" dirty="0" smtClean="0">
                  <a:solidFill>
                    <a:srgbClr val="FFFFFF"/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　</a:t>
              </a:r>
              <a:r>
                <a:rPr kumimoji="0" lang="en-US" altLang="ja-JP" sz="1200" kern="0" dirty="0" smtClean="0">
                  <a:solidFill>
                    <a:srgbClr val="FFFFFF"/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&gt;&gt;&gt;&gt;&gt;&gt;&gt;</a:t>
              </a:r>
            </a:p>
            <a:p>
              <a:pPr lvl="0"/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stop</a:t>
              </a:r>
            </a:p>
          </p:txBody>
        </p:sp>
        <p:sp>
          <p:nvSpPr>
            <p:cNvPr id="53" name="Rectangle 28"/>
            <p:cNvSpPr>
              <a:spLocks noChangeArrowheads="1"/>
            </p:cNvSpPr>
            <p:nvPr/>
          </p:nvSpPr>
          <p:spPr bwMode="auto">
            <a:xfrm>
              <a:off x="2398" y="2342"/>
              <a:ext cx="839" cy="9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endParaRPr>
            </a:p>
          </p:txBody>
        </p:sp>
      </p:grp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312660" y="3652536"/>
            <a:ext cx="7954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chan1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3033481" y="3168234"/>
            <a:ext cx="583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cntl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340554" y="3724544"/>
            <a:ext cx="972108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Sender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40654" y="397657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3176758" y="3724544"/>
            <a:ext cx="828092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Gate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932842" y="397657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3104750" y="397657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>
            <a:stCxn id="34" idx="3"/>
            <a:endCxn id="37" idx="1"/>
          </p:cNvCxnSpPr>
          <p:nvPr/>
        </p:nvCxnSpPr>
        <p:spPr>
          <a:xfrm>
            <a:off x="2384670" y="4048580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3536798" y="365253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536798" y="29324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>
            <a:stCxn id="41" idx="2"/>
            <a:endCxn id="39" idx="0"/>
          </p:cNvCxnSpPr>
          <p:nvPr/>
        </p:nvCxnSpPr>
        <p:spPr>
          <a:xfrm>
            <a:off x="3608806" y="3076472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4043527" y="3652536"/>
            <a:ext cx="7954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chan2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4868946" y="3724544"/>
            <a:ext cx="1116124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Receiver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913062" y="3940568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796938" y="397657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>
            <a:stCxn id="36" idx="3"/>
            <a:endCxn id="46" idx="1"/>
          </p:cNvCxnSpPr>
          <p:nvPr/>
        </p:nvCxnSpPr>
        <p:spPr>
          <a:xfrm>
            <a:off x="4076858" y="4048580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6890890" y="3940568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>
            <a:stCxn id="45" idx="3"/>
            <a:endCxn id="48" idx="1"/>
          </p:cNvCxnSpPr>
          <p:nvPr/>
        </p:nvCxnSpPr>
        <p:spPr>
          <a:xfrm>
            <a:off x="6057078" y="4012576"/>
            <a:ext cx="833812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336722" y="2056512"/>
            <a:ext cx="3627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lt"/>
                <a:ea typeface="+mn-ea"/>
              </a:rPr>
              <a:t>Gate</a:t>
            </a:r>
            <a:r>
              <a:rPr kumimoji="1" lang="ja-JP" altLang="en-US" dirty="0" smtClean="0">
                <a:latin typeface="+mn-lt"/>
                <a:ea typeface="+mn-ea"/>
              </a:rPr>
              <a:t>は</a:t>
            </a:r>
            <a:r>
              <a:rPr kumimoji="1" lang="en-US" altLang="ja-JP" dirty="0" smtClean="0">
                <a:latin typeface="+mn-lt"/>
                <a:ea typeface="+mn-ea"/>
              </a:rPr>
              <a:t>chan1</a:t>
            </a:r>
            <a:r>
              <a:rPr kumimoji="1" lang="ja-JP" altLang="en-US" dirty="0" smtClean="0">
                <a:latin typeface="+mn-lt"/>
                <a:ea typeface="+mn-ea"/>
              </a:rPr>
              <a:t>と</a:t>
            </a:r>
            <a:r>
              <a:rPr kumimoji="1" lang="en-US" altLang="ja-JP" dirty="0" err="1" smtClean="0">
                <a:latin typeface="+mn-lt"/>
                <a:ea typeface="+mn-ea"/>
              </a:rPr>
              <a:t>cntl</a:t>
            </a:r>
            <a:r>
              <a:rPr kumimoji="1" lang="ja-JP" altLang="en-US" dirty="0" smtClean="0">
                <a:latin typeface="+mn-lt"/>
                <a:ea typeface="+mn-ea"/>
              </a:rPr>
              <a:t>から通信可能</a:t>
            </a:r>
            <a:endParaRPr kumimoji="1" lang="en-US" altLang="ja-JP" dirty="0" smtClean="0">
              <a:latin typeface="+mn-lt"/>
              <a:ea typeface="+mn-ea"/>
            </a:endParaRPr>
          </a:p>
          <a:p>
            <a:r>
              <a:rPr lang="ja-JP" altLang="en-US" dirty="0" smtClean="0">
                <a:latin typeface="+mn-lt"/>
                <a:ea typeface="+mn-ea"/>
              </a:rPr>
              <a:t>なチャネルを選択して受信する</a:t>
            </a:r>
            <a:endParaRPr kumimoji="1" lang="ja-JP" altLang="en-US" dirty="0">
              <a:latin typeface="+mn-lt"/>
              <a:ea typeface="+mn-ea"/>
            </a:endParaRPr>
          </a:p>
        </p:txBody>
      </p:sp>
      <p:pic>
        <p:nvPicPr>
          <p:cNvPr id="56" name="Picture 2" descr="C:\Users\isobe\home\meeting\csp2012-03-17\figs\cpu-load-gsrconc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92" y="5073060"/>
            <a:ext cx="31813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8" name="直線矢印コネクタ 57"/>
          <p:cNvCxnSpPr/>
          <p:nvPr/>
        </p:nvCxnSpPr>
        <p:spPr>
          <a:xfrm>
            <a:off x="3407932" y="5577116"/>
            <a:ext cx="396044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299920" y="521707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+mn-lt"/>
                <a:ea typeface="+mn-ea"/>
              </a:rPr>
              <a:t>20</a:t>
            </a:r>
            <a:r>
              <a:rPr kumimoji="1" lang="ja-JP" altLang="en-US" dirty="0" smtClean="0">
                <a:solidFill>
                  <a:schemeClr val="bg1"/>
                </a:solidFill>
                <a:latin typeface="+mn-lt"/>
                <a:ea typeface="+mn-ea"/>
              </a:rPr>
              <a:t>秒</a:t>
            </a:r>
            <a:endParaRPr kumimoji="1" lang="ja-JP" altLang="en-US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60" name="メモ 59"/>
          <p:cNvSpPr/>
          <p:nvPr/>
        </p:nvSpPr>
        <p:spPr>
          <a:xfrm>
            <a:off x="5328084" y="5517232"/>
            <a:ext cx="3168352" cy="576064"/>
          </a:xfrm>
          <a:prstGeom prst="foldedCorner">
            <a:avLst>
              <a:gd name="adj" fmla="val 27442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400092" y="5589240"/>
            <a:ext cx="302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転送を中断中の</a:t>
            </a:r>
            <a:r>
              <a:rPr kumimoji="1" lang="en-US" altLang="ja-JP" dirty="0" smtClean="0">
                <a:latin typeface="+mn-lt"/>
                <a:ea typeface="+mn-ea"/>
              </a:rPr>
              <a:t>CPU</a:t>
            </a:r>
            <a:r>
              <a:rPr kumimoji="1" lang="ja-JP" altLang="en-US" dirty="0" smtClean="0">
                <a:latin typeface="+mn-lt"/>
                <a:ea typeface="+mn-ea"/>
              </a:rPr>
              <a:t>負荷は</a:t>
            </a:r>
            <a:r>
              <a:rPr kumimoji="1" lang="en-US" altLang="ja-JP" dirty="0" smtClean="0">
                <a:latin typeface="+mn-lt"/>
                <a:ea typeface="+mn-ea"/>
              </a:rPr>
              <a:t>0</a:t>
            </a:r>
            <a:endParaRPr kumimoji="1" lang="ja-JP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19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CSP</a:t>
            </a:r>
            <a:r>
              <a:rPr kumimoji="1" lang="ja-JP" altLang="en-US" dirty="0" smtClean="0"/>
              <a:t>通信方式の</a:t>
            </a:r>
            <a:r>
              <a:rPr kumimoji="1" lang="en-US" altLang="ja-JP" dirty="0" smtClean="0"/>
              <a:t>RTM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1BA8D-8139-43A5-9A62-3A8EF183B59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1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Sender</a:t>
            </a:r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Sender</a:t>
            </a:r>
            <a:r>
              <a:rPr lang="ja-JP" altLang="en-US" dirty="0" smtClean="0"/>
              <a:t>クラスの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プログラム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32460" y="1699260"/>
            <a:ext cx="5394960" cy="415714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org.jcsp.lang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Sender implements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CSProcess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ChannelOutputInt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chan1Out;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Sender(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ChannelOutputInt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chan1Out)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this.chan1Out = chan1Out;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void run()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n = 0;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while (true)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chan1Out.write(n);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n = (n + 1) % 10;</a:t>
            </a: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} }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7002832" y="3001295"/>
            <a:ext cx="287337" cy="751291"/>
            <a:chOff x="1480273" y="5276523"/>
            <a:chExt cx="287337" cy="751291"/>
          </a:xfrm>
        </p:grpSpPr>
        <p:sp>
          <p:nvSpPr>
            <p:cNvPr id="55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4623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6508894" y="3752588"/>
            <a:ext cx="1275215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Sender(n)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" name="カギ線コネクタ 7"/>
          <p:cNvCxnSpPr>
            <a:stCxn id="64" idx="2"/>
            <a:endCxn id="64" idx="3"/>
          </p:cNvCxnSpPr>
          <p:nvPr/>
        </p:nvCxnSpPr>
        <p:spPr>
          <a:xfrm rot="5400000" flipH="1" flipV="1">
            <a:off x="7367571" y="3726987"/>
            <a:ext cx="195468" cy="637607"/>
          </a:xfrm>
          <a:prstGeom prst="bentConnector4">
            <a:avLst>
              <a:gd name="adj1" fmla="val -402017"/>
              <a:gd name="adj2" fmla="val 135853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775025" y="4950104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chan1!n</a:t>
            </a:r>
          </a:p>
          <a:p>
            <a:r>
              <a:rPr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/n := (n+1)%10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Receiver</a:t>
            </a:r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Receiver</a:t>
            </a:r>
            <a:r>
              <a:rPr lang="ja-JP" altLang="en-US" dirty="0" smtClean="0"/>
              <a:t>クラスの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プログラム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18170" y="1578652"/>
            <a:ext cx="5394960" cy="5120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org.jcsp.lang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Receiver implements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CSProcess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ChannelInputInt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chan2In;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Receiver(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ChannelInputInt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chan2In)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this.chan2In = chan2In;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void run()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m = 0;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count=0;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while (true)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m =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chan2In.read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lang="ja-JP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count++;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if (count&gt;5000){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("&gt;");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count = 0;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 } } }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7417751" y="2104385"/>
            <a:ext cx="287337" cy="751291"/>
            <a:chOff x="1480273" y="5276523"/>
            <a:chExt cx="287337" cy="751291"/>
          </a:xfrm>
        </p:grpSpPr>
        <p:sp>
          <p:nvSpPr>
            <p:cNvPr id="8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4623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0" name="角丸四角形 9"/>
          <p:cNvSpPr/>
          <p:nvPr/>
        </p:nvSpPr>
        <p:spPr>
          <a:xfrm>
            <a:off x="6837298" y="2855678"/>
            <a:ext cx="1448246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Receiver(c)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カギ線コネクタ 10"/>
          <p:cNvCxnSpPr>
            <a:stCxn id="15" idx="3"/>
            <a:endCxn id="10" idx="3"/>
          </p:cNvCxnSpPr>
          <p:nvPr/>
        </p:nvCxnSpPr>
        <p:spPr>
          <a:xfrm flipV="1">
            <a:off x="8069357" y="3051147"/>
            <a:ext cx="216187" cy="1154082"/>
          </a:xfrm>
          <a:prstGeom prst="bentConnector3">
            <a:avLst>
              <a:gd name="adj1" fmla="val 20574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510530" y="5497344"/>
            <a:ext cx="1194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print!“&gt;”</a:t>
            </a:r>
          </a:p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/c := 0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5" name="フローチャート: 判断 14"/>
          <p:cNvSpPr/>
          <p:nvPr/>
        </p:nvSpPr>
        <p:spPr>
          <a:xfrm>
            <a:off x="7049441" y="3916218"/>
            <a:ext cx="1019916" cy="578022"/>
          </a:xfrm>
          <a:prstGeom prst="flowChartDecision">
            <a:avLst/>
          </a:prstGeom>
          <a:solidFill>
            <a:srgbClr val="FFFFCC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 smtClean="0"/>
              <a:t>c&gt;5000</a:t>
            </a:r>
            <a:endParaRPr kumimoji="1" lang="ja-JP" altLang="en-US" sz="1400" dirty="0" smtClean="0"/>
          </a:p>
        </p:txBody>
      </p:sp>
      <p:sp>
        <p:nvSpPr>
          <p:cNvPr id="19" name="Line 58"/>
          <p:cNvSpPr>
            <a:spLocks noChangeShapeType="1"/>
          </p:cNvSpPr>
          <p:nvPr/>
        </p:nvSpPr>
        <p:spPr bwMode="auto">
          <a:xfrm>
            <a:off x="7561420" y="3246615"/>
            <a:ext cx="0" cy="66960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30485" y="3245880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chan?m</a:t>
            </a:r>
            <a:endParaRPr kumimoji="1" lang="en-US" altLang="ja-JP" sz="16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/</a:t>
            </a:r>
            <a:r>
              <a:rPr lang="en-US" altLang="ja-JP" sz="16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c++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049441" y="4994424"/>
            <a:ext cx="1015062" cy="274004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Line 58"/>
          <p:cNvSpPr>
            <a:spLocks noChangeShapeType="1"/>
          </p:cNvSpPr>
          <p:nvPr/>
        </p:nvSpPr>
        <p:spPr bwMode="auto">
          <a:xfrm>
            <a:off x="7562002" y="4494241"/>
            <a:ext cx="0" cy="5029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56650" y="4421281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T</a:t>
            </a:r>
            <a:endParaRPr kumimoji="1" lang="en-US" altLang="ja-JP" sz="16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59448" y="38959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</a:t>
            </a:r>
            <a:endParaRPr kumimoji="1" lang="en-US" altLang="ja-JP" sz="16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cxnSp>
        <p:nvCxnSpPr>
          <p:cNvPr id="28" name="カギ線コネクタ 27"/>
          <p:cNvCxnSpPr>
            <a:stCxn id="24" idx="2"/>
            <a:endCxn id="10" idx="1"/>
          </p:cNvCxnSpPr>
          <p:nvPr/>
        </p:nvCxnSpPr>
        <p:spPr>
          <a:xfrm rot="5400000" flipH="1">
            <a:off x="6088494" y="3799951"/>
            <a:ext cx="2217281" cy="719674"/>
          </a:xfrm>
          <a:prstGeom prst="bentConnector4">
            <a:avLst>
              <a:gd name="adj1" fmla="val -10310"/>
              <a:gd name="adj2" fmla="val 131764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1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Gate</a:t>
            </a:r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Gate</a:t>
            </a:r>
            <a:r>
              <a:rPr lang="ja-JP" altLang="en-US" dirty="0" smtClean="0"/>
              <a:t>クラスの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プログラム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5900" y="1539239"/>
            <a:ext cx="4380422" cy="37261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org.jcsp.lang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</a:p>
          <a:p>
            <a:endParaRPr lang="en-US" altLang="ja-JP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public class Gate implements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CSProcess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	private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AltingChannelInputInt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chan1In;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AltingChannelInputInt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ctrlIn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ChannelOutputInt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chan2Out;</a:t>
            </a:r>
          </a:p>
          <a:p>
            <a:endParaRPr lang="en-US" altLang="ja-JP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public Gate(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AltingChannelInputInt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chan1In,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AltingChannelInputInt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ctrlIn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ChannelOutputInt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chan2Out) {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this.chan1In = chan1In;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this.ctrlIn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ctrlIn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this.chan2Out = chan2Out;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66807" y="1539239"/>
            <a:ext cx="4491115" cy="487811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public void run() {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index;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Alternative alt = new Alternative</a:t>
            </a:r>
            <a:r>
              <a:rPr lang="en-US" altLang="ja-JP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new 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Guard[]{</a:t>
            </a:r>
            <a:r>
              <a:rPr lang="en-US" altLang="ja-JP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chan1In, </a:t>
            </a:r>
            <a:r>
              <a:rPr lang="en-US" altLang="ja-JP" sz="15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ctrlIn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</a:p>
          <a:p>
            <a:endParaRPr lang="en-US" altLang="ja-JP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while (true) {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= </a:t>
            </a:r>
            <a:r>
              <a:rPr lang="en-US" altLang="ja-JP" sz="15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alt.select</a:t>
            </a:r>
            <a:r>
              <a:rPr lang="en-US" altLang="ja-JP" sz="15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// </a:t>
            </a:r>
            <a:r>
              <a:rPr lang="ja-JP" altLang="en-US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選択</a:t>
            </a:r>
            <a:endParaRPr lang="en-US" altLang="ja-JP" sz="15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switch(index){</a:t>
            </a:r>
          </a:p>
          <a:p>
            <a:r>
              <a:rPr lang="en-US" altLang="ja-JP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case 0: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x = chan1In.read();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chan2Out.write(x);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break;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1: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ctrlIn.read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("\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nstop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ctrlIn.read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("\</a:t>
            </a:r>
            <a:r>
              <a:rPr lang="en-US" altLang="ja-JP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nstart</a:t>
            </a:r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break;</a:t>
            </a:r>
          </a:p>
          <a:p>
            <a:r>
              <a:rPr lang="en-US" altLang="ja-JP" sz="1500" dirty="0">
                <a:latin typeface="Consolas" panose="020B0609020204030204" pitchFamily="49" charset="0"/>
                <a:cs typeface="Consolas" panose="020B0609020204030204" pitchFamily="49" charset="0"/>
              </a:rPr>
              <a:t>} } } }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210879" y="5404006"/>
            <a:ext cx="287337" cy="480209"/>
            <a:chOff x="1480273" y="5276523"/>
            <a:chExt cx="287337" cy="480209"/>
          </a:xfrm>
        </p:grpSpPr>
        <p:sp>
          <p:nvSpPr>
            <p:cNvPr id="9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191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1" name="角丸四角形 10"/>
          <p:cNvSpPr/>
          <p:nvPr/>
        </p:nvSpPr>
        <p:spPr>
          <a:xfrm>
            <a:off x="1941645" y="5896361"/>
            <a:ext cx="796054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Gate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1560" y="5710304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chan1?x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5" name="Line 58"/>
          <p:cNvSpPr>
            <a:spLocks noChangeShapeType="1"/>
          </p:cNvSpPr>
          <p:nvPr/>
        </p:nvSpPr>
        <p:spPr bwMode="auto">
          <a:xfrm flipH="1">
            <a:off x="870392" y="6014248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85252" y="5896361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870392" y="6179348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31560" y="613213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chan2!x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 flipH="1">
            <a:off x="2986554" y="5700720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33" name="Line 58"/>
          <p:cNvSpPr>
            <a:spLocks noChangeShapeType="1"/>
          </p:cNvSpPr>
          <p:nvPr/>
        </p:nvSpPr>
        <p:spPr bwMode="auto">
          <a:xfrm>
            <a:off x="2730079" y="6004664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角丸四角形 33"/>
          <p:cNvSpPr/>
          <p:nvPr/>
        </p:nvSpPr>
        <p:spPr>
          <a:xfrm flipH="1">
            <a:off x="3798519" y="5886777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 flipH="1">
            <a:off x="2730079" y="6169764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flipH="1">
            <a:off x="2982744" y="6122552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Timer</a:t>
            </a:r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Timer</a:t>
            </a:r>
            <a:r>
              <a:rPr lang="ja-JP" altLang="en-US" dirty="0" smtClean="0"/>
              <a:t>クラスの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プログラム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00100" y="1578652"/>
            <a:ext cx="5151120" cy="5120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org.jcsp.lang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Timer implements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CSProcess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ChannelOutputInt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ctrlOut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Timer(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ChannelOutputInt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ctrlOut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this.ctrlOut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ctrlOut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void run()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CSTimer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cstimer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CSTimer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while (true)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cstimer.sleep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(1000);  // 1000ms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ctrlOut.write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("        stop");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cstimer.sleep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(1000);  // 1000ms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("        start");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ctrlOut.write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 }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167717" y="2104385"/>
            <a:ext cx="287337" cy="751291"/>
            <a:chOff x="1480273" y="5276523"/>
            <a:chExt cx="287337" cy="751291"/>
          </a:xfrm>
        </p:grpSpPr>
        <p:sp>
          <p:nvSpPr>
            <p:cNvPr id="8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4623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0" name="角丸四角形 9"/>
          <p:cNvSpPr/>
          <p:nvPr/>
        </p:nvSpPr>
        <p:spPr>
          <a:xfrm>
            <a:off x="6808305" y="2855678"/>
            <a:ext cx="1006164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Timer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Line 58"/>
          <p:cNvSpPr>
            <a:spLocks noChangeShapeType="1"/>
          </p:cNvSpPr>
          <p:nvPr/>
        </p:nvSpPr>
        <p:spPr bwMode="auto">
          <a:xfrm>
            <a:off x="7311386" y="3246616"/>
            <a:ext cx="0" cy="50261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カギ線コネクタ 19"/>
          <p:cNvCxnSpPr>
            <a:endCxn id="10" idx="1"/>
          </p:cNvCxnSpPr>
          <p:nvPr/>
        </p:nvCxnSpPr>
        <p:spPr>
          <a:xfrm rot="5400000" flipH="1">
            <a:off x="5801293" y="4058160"/>
            <a:ext cx="2512655" cy="498631"/>
          </a:xfrm>
          <a:prstGeom prst="bentConnector4">
            <a:avLst>
              <a:gd name="adj1" fmla="val -8479"/>
              <a:gd name="adj2" fmla="val 17641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6949286" y="3749233"/>
            <a:ext cx="733100" cy="274004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283902" y="330197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time_1000ms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6" name="Line 58"/>
          <p:cNvSpPr>
            <a:spLocks noChangeShapeType="1"/>
          </p:cNvSpPr>
          <p:nvPr/>
        </p:nvSpPr>
        <p:spPr bwMode="auto">
          <a:xfrm>
            <a:off x="7306936" y="4016898"/>
            <a:ext cx="0" cy="50261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944836" y="4519515"/>
            <a:ext cx="733100" cy="274004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279452" y="4072253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ctrl!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7311386" y="4793520"/>
            <a:ext cx="0" cy="50261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949286" y="5296137"/>
            <a:ext cx="733100" cy="274004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283902" y="484887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time_</a:t>
            </a:r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1000ms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25662" y="577966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ctrl!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</a:t>
            </a:r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Main</a:t>
            </a:r>
            <a:r>
              <a:rPr lang="ja-JP" altLang="en-US" dirty="0" smtClean="0"/>
              <a:t>クラスの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プログラム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94360" y="1586272"/>
            <a:ext cx="8237220" cy="46164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org.jcsp.lang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Main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public static void main(String[]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One2OneChannelInt ctrl = Channel.one2oneInt();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One2OneChannelInt input = Channel.one2oneInt();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One2OneChannelInt output = Channel.one2oneInt();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Sender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sender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new Sender(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input.out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Gate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gate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new Gate(input.in(), ctrl.in(),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output.out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Receiver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receiver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new Receiver(output.in());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Timer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timer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new Timer(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ctrl.out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CSProcess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tgsrconc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Parallel(</a:t>
            </a:r>
          </a:p>
          <a:p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new </a:t>
            </a:r>
            <a:r>
              <a:rPr lang="en-US" altLang="ja-JP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CSProcess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{ sender, gate, receiver, timer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並行合成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tgsrconc.run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 }</a:t>
            </a:r>
          </a:p>
        </p:txBody>
      </p:sp>
      <p:sp>
        <p:nvSpPr>
          <p:cNvPr id="8" name="フローチャート: 処理 7"/>
          <p:cNvSpPr/>
          <p:nvPr/>
        </p:nvSpPr>
        <p:spPr>
          <a:xfrm>
            <a:off x="4259580" y="502920"/>
            <a:ext cx="4773488" cy="1805940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220" y="664311"/>
            <a:ext cx="4378700" cy="149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lt"/>
              </a:rPr>
              <a:t>参考：</a:t>
            </a:r>
            <a:r>
              <a:rPr lang="en-US" altLang="ja-JP" dirty="0" smtClean="0">
                <a:latin typeface="+mn-lt"/>
              </a:rPr>
              <a:t>XC</a:t>
            </a:r>
            <a:r>
              <a:rPr lang="ja-JP" altLang="en-US" dirty="0" smtClean="0">
                <a:latin typeface="+mn-lt"/>
              </a:rPr>
              <a:t>言語の構文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XC</a:t>
            </a:r>
            <a:r>
              <a:rPr lang="ja-JP" altLang="en-US" dirty="0" smtClean="0"/>
              <a:t>言語の送受信と選択の構文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55320" y="1692952"/>
            <a:ext cx="3924300" cy="12636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while (1)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ja-JP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chan1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:&gt;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x;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chan2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&lt;: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x;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700" y="3133788"/>
            <a:ext cx="3924300" cy="271075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while (1)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ja-JP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選択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case chan1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:&gt;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x: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chan2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&lt;: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x;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break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case ctrl </a:t>
            </a:r>
            <a:r>
              <a:rPr lang="en-US" altLang="ja-JP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:&gt;</a:t>
            </a:r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z: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ctrl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:&gt;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z; 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break;</a:t>
            </a: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645719" y="3758086"/>
            <a:ext cx="287337" cy="480209"/>
            <a:chOff x="1480273" y="5276523"/>
            <a:chExt cx="287337" cy="480209"/>
          </a:xfrm>
        </p:grpSpPr>
        <p:sp>
          <p:nvSpPr>
            <p:cNvPr id="11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191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376485" y="4250441"/>
            <a:ext cx="796054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Gate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6400" y="4064384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chan1?x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5" name="Line 58"/>
          <p:cNvSpPr>
            <a:spLocks noChangeShapeType="1"/>
          </p:cNvSpPr>
          <p:nvPr/>
        </p:nvSpPr>
        <p:spPr bwMode="auto">
          <a:xfrm flipH="1">
            <a:off x="5305232" y="4368328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820092" y="4250441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Line 58"/>
          <p:cNvSpPr>
            <a:spLocks noChangeShapeType="1"/>
          </p:cNvSpPr>
          <p:nvPr/>
        </p:nvSpPr>
        <p:spPr bwMode="auto">
          <a:xfrm>
            <a:off x="5305232" y="4533428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6400" y="448621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chan2!x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7390914" y="4054800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ctrl?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auto">
          <a:xfrm>
            <a:off x="7164919" y="4358744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角丸四角形 20"/>
          <p:cNvSpPr/>
          <p:nvPr/>
        </p:nvSpPr>
        <p:spPr>
          <a:xfrm flipH="1">
            <a:off x="8233359" y="4240857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Line 58"/>
          <p:cNvSpPr>
            <a:spLocks noChangeShapeType="1"/>
          </p:cNvSpPr>
          <p:nvPr/>
        </p:nvSpPr>
        <p:spPr bwMode="auto">
          <a:xfrm flipH="1">
            <a:off x="7164919" y="4523844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7387104" y="4476632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ctrl?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6638099" y="1692478"/>
            <a:ext cx="287337" cy="480209"/>
            <a:chOff x="1480273" y="5276523"/>
            <a:chExt cx="287337" cy="480209"/>
          </a:xfrm>
        </p:grpSpPr>
        <p:sp>
          <p:nvSpPr>
            <p:cNvPr id="25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191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6368865" y="2184833"/>
            <a:ext cx="796054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58780" y="199877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chan1?x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 flipH="1">
            <a:off x="5297612" y="2302720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812472" y="2184833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Line 58"/>
          <p:cNvSpPr>
            <a:spLocks noChangeShapeType="1"/>
          </p:cNvSpPr>
          <p:nvPr/>
        </p:nvSpPr>
        <p:spPr bwMode="auto">
          <a:xfrm>
            <a:off x="5297612" y="2467820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58780" y="2420608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chan2!x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21222" y="6078841"/>
            <a:ext cx="5843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+mn-ea"/>
              </a:rPr>
              <a:t>XC</a:t>
            </a:r>
            <a:r>
              <a:rPr lang="ja-JP" altLang="en-US" sz="1600" dirty="0">
                <a:latin typeface="+mn-lt"/>
                <a:ea typeface="+mn-ea"/>
              </a:rPr>
              <a:t>言語：イベント駆動型マルチコアプロセッサ</a:t>
            </a:r>
            <a:r>
              <a:rPr lang="en-US" altLang="ja-JP" sz="1600" dirty="0" smtClean="0">
                <a:latin typeface="+mn-lt"/>
                <a:ea typeface="+mn-ea"/>
              </a:rPr>
              <a:t>XMOS</a:t>
            </a:r>
            <a:r>
              <a:rPr lang="ja-JP" altLang="en-US" sz="1600" dirty="0" smtClean="0">
                <a:latin typeface="+mn-lt"/>
                <a:ea typeface="+mn-ea"/>
              </a:rPr>
              <a:t>記述言語</a:t>
            </a:r>
            <a:endParaRPr kumimoji="1" lang="ja-JP" altLang="en-US" sz="1600" dirty="0" smtClean="0">
              <a:latin typeface="+mn-lt"/>
              <a:ea typeface="+mn-ea"/>
            </a:endParaRPr>
          </a:p>
        </p:txBody>
      </p:sp>
      <p:pic>
        <p:nvPicPr>
          <p:cNvPr id="34" name="Picture 3" descr="C:\Users\isobe\Desktop\xmos-xs1-l1-l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911" y="1279013"/>
            <a:ext cx="1020970" cy="77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lt"/>
              </a:rPr>
              <a:t>参考：</a:t>
            </a:r>
            <a:r>
              <a:rPr lang="en-US" altLang="ja-JP" dirty="0" smtClean="0">
                <a:latin typeface="+mn-lt"/>
              </a:rPr>
              <a:t>Go</a:t>
            </a:r>
            <a:r>
              <a:rPr lang="ja-JP" altLang="en-US" dirty="0" smtClean="0">
                <a:latin typeface="+mn-lt"/>
              </a:rPr>
              <a:t>言語の構文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468" y="1130817"/>
            <a:ext cx="8942023" cy="530343"/>
          </a:xfrm>
        </p:spPr>
        <p:txBody>
          <a:bodyPr/>
          <a:lstStyle/>
          <a:p>
            <a:r>
              <a:rPr lang="en-US" altLang="ja-JP" dirty="0" smtClean="0"/>
              <a:t>Go</a:t>
            </a:r>
            <a:r>
              <a:rPr lang="ja-JP" altLang="en-US" dirty="0" smtClean="0"/>
              <a:t>言語の送受信と選択の構文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55320" y="1692952"/>
            <a:ext cx="3924300" cy="12636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{</a:t>
            </a:r>
          </a:p>
          <a:p>
            <a:r>
              <a:rPr lang="ja-JP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:=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chan1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chan2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x;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700" y="3133788"/>
            <a:ext cx="3924300" cy="271075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{</a:t>
            </a: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ja-JP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選択</a:t>
            </a:r>
            <a:endParaRPr lang="en-US" altLang="ja-JP" sz="16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case x :=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chan1: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chan2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x;  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送信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ja-JP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case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ctrl:  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ctrl           // </a:t>
            </a:r>
            <a:r>
              <a:rPr lang="ja-JP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受信</a:t>
            </a:r>
            <a:endParaRPr lang="en-US" altLang="ja-JP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645719" y="3758086"/>
            <a:ext cx="287337" cy="480209"/>
            <a:chOff x="1480273" y="5276523"/>
            <a:chExt cx="287337" cy="480209"/>
          </a:xfrm>
        </p:grpSpPr>
        <p:sp>
          <p:nvSpPr>
            <p:cNvPr id="11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191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376485" y="4250441"/>
            <a:ext cx="796054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Gate</a:t>
            </a:r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6400" y="4064384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chan1?x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5" name="Line 58"/>
          <p:cNvSpPr>
            <a:spLocks noChangeShapeType="1"/>
          </p:cNvSpPr>
          <p:nvPr/>
        </p:nvSpPr>
        <p:spPr bwMode="auto">
          <a:xfrm flipH="1">
            <a:off x="5305232" y="4368328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820092" y="4250441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Line 58"/>
          <p:cNvSpPr>
            <a:spLocks noChangeShapeType="1"/>
          </p:cNvSpPr>
          <p:nvPr/>
        </p:nvSpPr>
        <p:spPr bwMode="auto">
          <a:xfrm>
            <a:off x="5305232" y="4533428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6400" y="448621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chan2!x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7390914" y="4054800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ctrl?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auto">
          <a:xfrm>
            <a:off x="7164919" y="4358744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角丸四角形 20"/>
          <p:cNvSpPr/>
          <p:nvPr/>
        </p:nvSpPr>
        <p:spPr>
          <a:xfrm flipH="1">
            <a:off x="8233359" y="4240857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Line 58"/>
          <p:cNvSpPr>
            <a:spLocks noChangeShapeType="1"/>
          </p:cNvSpPr>
          <p:nvPr/>
        </p:nvSpPr>
        <p:spPr bwMode="auto">
          <a:xfrm flipH="1">
            <a:off x="7164919" y="4523844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7387104" y="4476632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ctrl?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6638099" y="1692478"/>
            <a:ext cx="287337" cy="480209"/>
            <a:chOff x="1480273" y="5276523"/>
            <a:chExt cx="287337" cy="480209"/>
          </a:xfrm>
        </p:grpSpPr>
        <p:sp>
          <p:nvSpPr>
            <p:cNvPr id="25" name="Oval 57"/>
            <p:cNvSpPr>
              <a:spLocks noChangeArrowheads="1"/>
            </p:cNvSpPr>
            <p:nvPr/>
          </p:nvSpPr>
          <p:spPr bwMode="auto">
            <a:xfrm>
              <a:off x="1480273" y="5276523"/>
              <a:ext cx="287337" cy="2889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 flipH="1">
              <a:off x="1623942" y="5565447"/>
              <a:ext cx="0" cy="191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ja-JP" alt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6368865" y="2184833"/>
            <a:ext cx="796054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58780" y="199877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chan1?x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 flipH="1">
            <a:off x="5297612" y="2302720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812472" y="2184833"/>
            <a:ext cx="506360" cy="390937"/>
          </a:xfrm>
          <a:prstGeom prst="roundRect">
            <a:avLst>
              <a:gd name="adj" fmla="val 50000"/>
            </a:avLst>
          </a:prstGeom>
          <a:solidFill>
            <a:srgbClr val="FFE1FF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endParaRPr kumimoji="1" lang="ja-JP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Line 58"/>
          <p:cNvSpPr>
            <a:spLocks noChangeShapeType="1"/>
          </p:cNvSpPr>
          <p:nvPr/>
        </p:nvSpPr>
        <p:spPr bwMode="auto">
          <a:xfrm>
            <a:off x="5297612" y="2467820"/>
            <a:ext cx="10896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58780" y="2420608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chan2!x</a:t>
            </a:r>
            <a:endParaRPr kumimoji="1" lang="ja-JP" altLang="en-US" sz="1600" dirty="0" err="1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pic>
        <p:nvPicPr>
          <p:cNvPr id="35" name="Picture 2" descr="C:\Users\isobe\Desktop\gogoph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3558" y="5331775"/>
            <a:ext cx="1025529" cy="1025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04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通信方式の</a:t>
            </a:r>
            <a:r>
              <a:rPr lang="en-US" altLang="ja-JP" dirty="0"/>
              <a:t>RTM</a:t>
            </a:r>
            <a:r>
              <a:rPr lang="ja-JP" altLang="en-US" dirty="0" err="1"/>
              <a:t>への</a:t>
            </a:r>
            <a:r>
              <a:rPr lang="ja-JP" altLang="en-US" dirty="0"/>
              <a:t>実装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265" name="コンテンツ プレースホルダー 2"/>
          <p:cNvSpPr txBox="1">
            <a:spLocks/>
          </p:cNvSpPr>
          <p:nvPr/>
        </p:nvSpPr>
        <p:spPr bwMode="auto">
          <a:xfrm>
            <a:off x="6136" y="1155193"/>
            <a:ext cx="8964996" cy="160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b="1" kern="0" dirty="0" smtClean="0"/>
              <a:t>RT</a:t>
            </a:r>
            <a:r>
              <a:rPr lang="ja-JP" altLang="en-US" b="1" kern="0" dirty="0" smtClean="0"/>
              <a:t>コンポーネント間通信に以下</a:t>
            </a:r>
            <a:r>
              <a:rPr lang="ja-JP" altLang="en-US" b="1" kern="0" dirty="0" smtClean="0"/>
              <a:t>の機能（</a:t>
            </a:r>
            <a:r>
              <a:rPr lang="en-US" altLang="ja-JP" b="1" kern="0" dirty="0" smtClean="0"/>
              <a:t>CSP</a:t>
            </a:r>
            <a:r>
              <a:rPr lang="ja-JP" altLang="en-US" b="1" kern="0" dirty="0" smtClean="0"/>
              <a:t>方式）を追加：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ja-JP" altLang="en-US" sz="400" kern="0" dirty="0" smtClean="0"/>
              <a:t>　</a:t>
            </a:r>
            <a:endParaRPr lang="en-US" altLang="ja-JP" sz="400" kern="0" dirty="0" smtClean="0"/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kern="0" dirty="0" smtClean="0">
                <a:solidFill>
                  <a:srgbClr val="FF0000"/>
                </a:solidFill>
              </a:rPr>
              <a:t>同期型メッセージパッシング</a:t>
            </a:r>
            <a:r>
              <a:rPr lang="ja-JP" altLang="en-US" kern="0" dirty="0" smtClean="0">
                <a:solidFill>
                  <a:srgbClr val="FF0000"/>
                </a:solidFill>
              </a:rPr>
              <a:t>通信機能</a:t>
            </a:r>
            <a:endParaRPr lang="en-US" altLang="ja-JP" kern="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kern="0" dirty="0" smtClean="0">
                <a:solidFill>
                  <a:srgbClr val="FF0000"/>
                </a:solidFill>
              </a:rPr>
              <a:t>通信相手</a:t>
            </a:r>
            <a:r>
              <a:rPr lang="en-US" altLang="ja-JP" kern="0" dirty="0" smtClean="0">
                <a:solidFill>
                  <a:srgbClr val="FF0000"/>
                </a:solidFill>
              </a:rPr>
              <a:t>/</a:t>
            </a:r>
            <a:r>
              <a:rPr lang="ja-JP" altLang="en-US" kern="0" dirty="0" smtClean="0">
                <a:solidFill>
                  <a:srgbClr val="FF0000"/>
                </a:solidFill>
              </a:rPr>
              <a:t>チャネルの</a:t>
            </a:r>
            <a:r>
              <a:rPr lang="ja-JP" altLang="en-US" kern="0" dirty="0" smtClean="0">
                <a:solidFill>
                  <a:srgbClr val="FF0000"/>
                </a:solidFill>
              </a:rPr>
              <a:t>選択機能</a:t>
            </a:r>
            <a:endParaRPr lang="en-US" altLang="ja-JP" kern="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ja-JP" sz="400" kern="0" dirty="0" smtClean="0"/>
              <a:t/>
            </a:r>
            <a:br>
              <a:rPr lang="en-US" altLang="ja-JP" sz="400" kern="0" dirty="0" smtClean="0"/>
            </a:br>
            <a:r>
              <a:rPr lang="ja-JP" altLang="en-US" kern="0" dirty="0" smtClean="0"/>
              <a:t>（</a:t>
            </a:r>
            <a:r>
              <a:rPr lang="ja-JP" altLang="en-US" kern="0" dirty="0" smtClean="0"/>
              <a:t>各機能に</a:t>
            </a:r>
            <a:r>
              <a:rPr lang="ja-JP" altLang="en-US" kern="0" dirty="0" smtClean="0"/>
              <a:t>ついてはこのスライドで説明する）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71" y="3144706"/>
            <a:ext cx="3670404" cy="265837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354506" y="5803076"/>
            <a:ext cx="196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lt"/>
                <a:ea typeface="+mn-ea"/>
              </a:rPr>
              <a:t>RT</a:t>
            </a:r>
            <a:r>
              <a:rPr lang="en-US" altLang="ja-JP" dirty="0" smtClean="0">
                <a:latin typeface="+mn-lt"/>
                <a:ea typeface="+mn-ea"/>
              </a:rPr>
              <a:t>C</a:t>
            </a:r>
            <a:r>
              <a:rPr lang="ja-JP" altLang="en-US" dirty="0" smtClean="0">
                <a:latin typeface="+mn-lt"/>
                <a:ea typeface="+mn-ea"/>
              </a:rPr>
              <a:t>による構成例</a:t>
            </a:r>
            <a:endParaRPr kumimoji="1" lang="en-US" altLang="ja-JP" dirty="0" smtClean="0">
              <a:latin typeface="+mn-lt"/>
              <a:ea typeface="+mn-ea"/>
            </a:endParaRPr>
          </a:p>
        </p:txBody>
      </p:sp>
      <p:grpSp>
        <p:nvGrpSpPr>
          <p:cNvPr id="11" name="グループ化 10"/>
          <p:cNvGrpSpPr>
            <a:grpSpLocks noChangeAspect="1"/>
          </p:cNvGrpSpPr>
          <p:nvPr/>
        </p:nvGrpSpPr>
        <p:grpSpPr>
          <a:xfrm>
            <a:off x="4805667" y="4420551"/>
            <a:ext cx="3865893" cy="771451"/>
            <a:chOff x="713727" y="2293144"/>
            <a:chExt cx="8019143" cy="1600244"/>
          </a:xfrm>
        </p:grpSpPr>
        <p:cxnSp>
          <p:nvCxnSpPr>
            <p:cNvPr id="53" name="直線コネクタ 52"/>
            <p:cNvCxnSpPr/>
            <p:nvPr/>
          </p:nvCxnSpPr>
          <p:spPr>
            <a:xfrm>
              <a:off x="713727" y="3893388"/>
              <a:ext cx="8019143" cy="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グループ化 53"/>
            <p:cNvGrpSpPr/>
            <p:nvPr/>
          </p:nvGrpSpPr>
          <p:grpSpPr>
            <a:xfrm>
              <a:off x="3381843" y="2821324"/>
              <a:ext cx="1033272" cy="1033272"/>
              <a:chOff x="3364802" y="4940734"/>
              <a:chExt cx="1033272" cy="1033272"/>
            </a:xfrm>
          </p:grpSpPr>
          <p:sp>
            <p:nvSpPr>
              <p:cNvPr id="55" name="角丸四角形 54"/>
              <p:cNvSpPr/>
              <p:nvPr/>
            </p:nvSpPr>
            <p:spPr>
              <a:xfrm>
                <a:off x="3364802" y="4940734"/>
                <a:ext cx="1033272" cy="1033272"/>
              </a:xfrm>
              <a:prstGeom prst="roundRect">
                <a:avLst/>
              </a:prstGeom>
              <a:solidFill>
                <a:srgbClr val="FFD347"/>
              </a:solidFill>
              <a:ln w="38100">
                <a:solidFill>
                  <a:srgbClr val="E2AC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cxnSp>
            <p:nvCxnSpPr>
              <p:cNvPr id="56" name="直線コネクタ 55"/>
              <p:cNvCxnSpPr>
                <a:stCxn id="55" idx="0"/>
                <a:endCxn id="55" idx="2"/>
              </p:cNvCxnSpPr>
              <p:nvPr/>
            </p:nvCxnSpPr>
            <p:spPr>
              <a:xfrm>
                <a:off x="3881438" y="4940734"/>
                <a:ext cx="0" cy="1033272"/>
              </a:xfrm>
              <a:prstGeom prst="line">
                <a:avLst/>
              </a:prstGeom>
              <a:ln w="28575">
                <a:solidFill>
                  <a:srgbClr val="E2AC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5" idx="1"/>
                <a:endCxn id="55" idx="3"/>
              </p:cNvCxnSpPr>
              <p:nvPr/>
            </p:nvCxnSpPr>
            <p:spPr>
              <a:xfrm>
                <a:off x="3364802" y="5457370"/>
                <a:ext cx="1033272" cy="0"/>
              </a:xfrm>
              <a:prstGeom prst="line">
                <a:avLst/>
              </a:prstGeom>
              <a:ln w="28575">
                <a:solidFill>
                  <a:srgbClr val="E2AC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グループ化 60"/>
            <p:cNvGrpSpPr/>
            <p:nvPr/>
          </p:nvGrpSpPr>
          <p:grpSpPr>
            <a:xfrm>
              <a:off x="1444790" y="2293144"/>
              <a:ext cx="1426464" cy="1564500"/>
              <a:chOff x="1427749" y="4412554"/>
              <a:chExt cx="1426464" cy="1564500"/>
            </a:xfrm>
          </p:grpSpPr>
          <p:sp>
            <p:nvSpPr>
              <p:cNvPr id="62" name="円/楕円 61"/>
              <p:cNvSpPr/>
              <p:nvPr/>
            </p:nvSpPr>
            <p:spPr>
              <a:xfrm>
                <a:off x="1476517" y="5714926"/>
                <a:ext cx="262128" cy="26212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1607581" y="4730562"/>
                <a:ext cx="649224" cy="649224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427749" y="4940734"/>
                <a:ext cx="1188720" cy="777240"/>
              </a:xfrm>
              <a:prstGeom prst="rect">
                <a:avLst/>
              </a:prstGeom>
              <a:solidFill>
                <a:srgbClr val="D1FDFF"/>
              </a:solidFill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1991629" y="5461942"/>
                <a:ext cx="512064" cy="512064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cxnSp>
            <p:nvCxnSpPr>
              <p:cNvPr id="66" name="直線コネクタ 65"/>
              <p:cNvCxnSpPr/>
              <p:nvPr/>
            </p:nvCxnSpPr>
            <p:spPr>
              <a:xfrm>
                <a:off x="2854213" y="4999154"/>
                <a:ext cx="0" cy="621792"/>
              </a:xfrm>
              <a:prstGeom prst="line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正方形/長方形 66"/>
              <p:cNvSpPr/>
              <p:nvPr/>
            </p:nvSpPr>
            <p:spPr>
              <a:xfrm>
                <a:off x="2616469" y="5145458"/>
                <a:ext cx="237744" cy="3566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cxnSp>
            <p:nvCxnSpPr>
              <p:cNvPr id="68" name="直線コネクタ 67"/>
              <p:cNvCxnSpPr/>
              <p:nvPr/>
            </p:nvCxnSpPr>
            <p:spPr>
              <a:xfrm flipV="1">
                <a:off x="1528333" y="4538398"/>
                <a:ext cx="0" cy="402336"/>
              </a:xfrm>
              <a:prstGeom prst="line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正方形/長方形 68"/>
              <p:cNvSpPr/>
              <p:nvPr/>
            </p:nvSpPr>
            <p:spPr>
              <a:xfrm>
                <a:off x="2278141" y="4412554"/>
                <a:ext cx="338328" cy="24485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 smtClean="0"/>
              </a:p>
            </p:txBody>
          </p:sp>
          <p:cxnSp>
            <p:nvCxnSpPr>
              <p:cNvPr id="70" name="直線コネクタ 69"/>
              <p:cNvCxnSpPr/>
              <p:nvPr/>
            </p:nvCxnSpPr>
            <p:spPr>
              <a:xfrm>
                <a:off x="2520457" y="4412554"/>
                <a:ext cx="0" cy="244856"/>
              </a:xfrm>
              <a:prstGeom prst="line">
                <a:avLst/>
              </a:prstGeom>
              <a:ln w="1905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>
                <a:off x="2436637" y="4657410"/>
                <a:ext cx="0" cy="283324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テキスト ボックス 71"/>
              <p:cNvSpPr txBox="1"/>
              <p:nvPr/>
            </p:nvSpPr>
            <p:spPr>
              <a:xfrm>
                <a:off x="1723474" y="4958497"/>
                <a:ext cx="569267" cy="574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b="1" dirty="0" smtClean="0">
                    <a:latin typeface="+mn-lt"/>
                    <a:ea typeface="+mn-ea"/>
                  </a:rPr>
                  <a:t>0</a:t>
                </a:r>
                <a:endParaRPr kumimoji="1" lang="ja-JP" altLang="en-US" sz="1200" b="1" dirty="0" smtClean="0">
                  <a:latin typeface="+mn-lt"/>
                  <a:ea typeface="+mn-ea"/>
                </a:endParaRPr>
              </a:p>
            </p:txBody>
          </p:sp>
        </p:grpSp>
        <p:grpSp>
          <p:nvGrpSpPr>
            <p:cNvPr id="73" name="グループ化 72"/>
            <p:cNvGrpSpPr/>
            <p:nvPr/>
          </p:nvGrpSpPr>
          <p:grpSpPr>
            <a:xfrm>
              <a:off x="5931805" y="2293144"/>
              <a:ext cx="1426464" cy="1564500"/>
              <a:chOff x="5914764" y="4412554"/>
              <a:chExt cx="1426464" cy="1564500"/>
            </a:xfrm>
          </p:grpSpPr>
          <p:grpSp>
            <p:nvGrpSpPr>
              <p:cNvPr id="74" name="グループ化 73"/>
              <p:cNvGrpSpPr/>
              <p:nvPr/>
            </p:nvGrpSpPr>
            <p:grpSpPr>
              <a:xfrm flipH="1">
                <a:off x="5914764" y="4412554"/>
                <a:ext cx="1426464" cy="1564500"/>
                <a:chOff x="5109464" y="2931116"/>
                <a:chExt cx="1426464" cy="1564500"/>
              </a:xfrm>
            </p:grpSpPr>
            <p:sp>
              <p:nvSpPr>
                <p:cNvPr id="76" name="円/楕円 75"/>
                <p:cNvSpPr/>
                <p:nvPr/>
              </p:nvSpPr>
              <p:spPr>
                <a:xfrm>
                  <a:off x="5158232" y="4233488"/>
                  <a:ext cx="262128" cy="26212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 smtClean="0"/>
                </a:p>
              </p:txBody>
            </p:sp>
            <p:sp>
              <p:nvSpPr>
                <p:cNvPr id="77" name="円/楕円 76"/>
                <p:cNvSpPr/>
                <p:nvPr/>
              </p:nvSpPr>
              <p:spPr>
                <a:xfrm>
                  <a:off x="5289296" y="3249124"/>
                  <a:ext cx="649224" cy="649224"/>
                </a:xfrm>
                <a:prstGeom prst="ellipse">
                  <a:avLst/>
                </a:prstGeom>
                <a:solidFill>
                  <a:srgbClr val="FFFF00"/>
                </a:solidFill>
                <a:ln w="190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 smtClean="0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5109464" y="3459296"/>
                  <a:ext cx="1188720" cy="777240"/>
                </a:xfrm>
                <a:prstGeom prst="rect">
                  <a:avLst/>
                </a:prstGeom>
                <a:solidFill>
                  <a:srgbClr val="FFCCFF"/>
                </a:solidFill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 smtClean="0"/>
                </a:p>
              </p:txBody>
            </p:sp>
            <p:sp>
              <p:nvSpPr>
                <p:cNvPr id="79" name="円/楕円 78"/>
                <p:cNvSpPr/>
                <p:nvPr/>
              </p:nvSpPr>
              <p:spPr>
                <a:xfrm>
                  <a:off x="5673344" y="3980504"/>
                  <a:ext cx="512064" cy="512064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 smtClean="0"/>
                </a:p>
              </p:txBody>
            </p:sp>
            <p:cxnSp>
              <p:nvCxnSpPr>
                <p:cNvPr id="82" name="直線コネクタ 81"/>
                <p:cNvCxnSpPr/>
                <p:nvPr/>
              </p:nvCxnSpPr>
              <p:spPr>
                <a:xfrm>
                  <a:off x="6535928" y="3517716"/>
                  <a:ext cx="0" cy="62179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正方形/長方形 82"/>
                <p:cNvSpPr/>
                <p:nvPr/>
              </p:nvSpPr>
              <p:spPr>
                <a:xfrm>
                  <a:off x="6298184" y="3664020"/>
                  <a:ext cx="237744" cy="3566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 smtClean="0"/>
                </a:p>
              </p:txBody>
            </p:sp>
            <p:cxnSp>
              <p:nvCxnSpPr>
                <p:cNvPr id="84" name="直線コネクタ 83"/>
                <p:cNvCxnSpPr/>
                <p:nvPr/>
              </p:nvCxnSpPr>
              <p:spPr>
                <a:xfrm flipV="1">
                  <a:off x="5210048" y="3056960"/>
                  <a:ext cx="0" cy="402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正方形/長方形 84"/>
                <p:cNvSpPr/>
                <p:nvPr/>
              </p:nvSpPr>
              <p:spPr>
                <a:xfrm>
                  <a:off x="5959856" y="2931116"/>
                  <a:ext cx="338328" cy="24485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 smtClean="0"/>
                </a:p>
              </p:txBody>
            </p:sp>
            <p:cxnSp>
              <p:nvCxnSpPr>
                <p:cNvPr id="87" name="直線コネクタ 86"/>
                <p:cNvCxnSpPr/>
                <p:nvPr/>
              </p:nvCxnSpPr>
              <p:spPr>
                <a:xfrm>
                  <a:off x="6202172" y="2931116"/>
                  <a:ext cx="0" cy="244856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線コネクタ 87"/>
                <p:cNvCxnSpPr/>
                <p:nvPr/>
              </p:nvCxnSpPr>
              <p:spPr>
                <a:xfrm>
                  <a:off x="6118352" y="3175972"/>
                  <a:ext cx="0" cy="28332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テキスト ボックス 74"/>
              <p:cNvSpPr txBox="1"/>
              <p:nvPr/>
            </p:nvSpPr>
            <p:spPr>
              <a:xfrm>
                <a:off x="6633636" y="4965002"/>
                <a:ext cx="569267" cy="574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b="1" dirty="0" smtClean="0">
                    <a:latin typeface="+mn-lt"/>
                    <a:ea typeface="+mn-ea"/>
                  </a:rPr>
                  <a:t>1</a:t>
                </a:r>
                <a:endParaRPr kumimoji="1" lang="ja-JP" altLang="en-US" sz="1200" b="1" dirty="0" smtClean="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3" name="テキスト ボックス 12"/>
          <p:cNvSpPr txBox="1"/>
          <p:nvPr/>
        </p:nvSpPr>
        <p:spPr>
          <a:xfrm>
            <a:off x="4529234" y="5333965"/>
            <a:ext cx="4347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ロボット間で情報を共有するための通信</a:t>
            </a:r>
            <a:endParaRPr kumimoji="1" lang="en-US" altLang="ja-JP" dirty="0" smtClean="0">
              <a:latin typeface="+mn-lt"/>
              <a:ea typeface="+mn-ea"/>
            </a:endParaRPr>
          </a:p>
          <a:p>
            <a:pPr algn="ctr"/>
            <a:r>
              <a:rPr lang="ja-JP" altLang="en-US" sz="1600" dirty="0" smtClean="0">
                <a:latin typeface="+mn-lt"/>
                <a:ea typeface="+mn-ea"/>
              </a:rPr>
              <a:t>（ソフトリアルタイム）</a:t>
            </a:r>
            <a:endParaRPr kumimoji="1" lang="ja-JP" altLang="en-US" sz="1600" dirty="0" smtClean="0">
              <a:latin typeface="+mn-lt"/>
              <a:ea typeface="+mn-ea"/>
            </a:endParaRPr>
          </a:p>
        </p:txBody>
      </p:sp>
      <p:sp>
        <p:nvSpPr>
          <p:cNvPr id="14" name="稲妻 13"/>
          <p:cNvSpPr/>
          <p:nvPr/>
        </p:nvSpPr>
        <p:spPr>
          <a:xfrm>
            <a:off x="7123578" y="3804803"/>
            <a:ext cx="633368" cy="394210"/>
          </a:xfrm>
          <a:prstGeom prst="lightningBolt">
            <a:avLst/>
          </a:prstGeom>
          <a:solidFill>
            <a:srgbClr val="FFFF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91" name="稲妻 90"/>
          <p:cNvSpPr/>
          <p:nvPr/>
        </p:nvSpPr>
        <p:spPr>
          <a:xfrm flipH="1">
            <a:off x="5307977" y="3991076"/>
            <a:ext cx="633368" cy="394210"/>
          </a:xfrm>
          <a:prstGeom prst="lightningBolt">
            <a:avLst/>
          </a:prstGeom>
          <a:solidFill>
            <a:srgbClr val="FFFF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92" name="稲妻 91"/>
          <p:cNvSpPr/>
          <p:nvPr/>
        </p:nvSpPr>
        <p:spPr>
          <a:xfrm flipH="1">
            <a:off x="6105245" y="3548162"/>
            <a:ext cx="633368" cy="394210"/>
          </a:xfrm>
          <a:prstGeom prst="lightningBolt">
            <a:avLst/>
          </a:prstGeom>
          <a:solidFill>
            <a:srgbClr val="FFFF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206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CSP</a:t>
            </a:r>
            <a:r>
              <a:rPr kumimoji="1" lang="ja-JP" altLang="en-US" dirty="0" smtClean="0"/>
              <a:t>の特徴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1BA8D-8139-43A5-9A62-3A8EF183B59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94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並行動作の仕様記述言語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265" name="コンテンツ プレースホルダー 2"/>
          <p:cNvSpPr txBox="1">
            <a:spLocks/>
          </p:cNvSpPr>
          <p:nvPr/>
        </p:nvSpPr>
        <p:spPr bwMode="auto">
          <a:xfrm>
            <a:off x="6136" y="1155193"/>
            <a:ext cx="8964996" cy="187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b="1" kern="0" dirty="0" smtClean="0">
                <a:solidFill>
                  <a:srgbClr val="FF0000"/>
                </a:solidFill>
              </a:rPr>
              <a:t>CSP</a:t>
            </a:r>
            <a:r>
              <a:rPr lang="ja-JP" altLang="en-US" kern="0" dirty="0" smtClean="0"/>
              <a:t>：並行プロセス（通信の順番など）を論理的に記述する</a:t>
            </a:r>
            <a:r>
              <a:rPr lang="ja-JP" altLang="en-US" kern="0" dirty="0" smtClean="0">
                <a:solidFill>
                  <a:srgbClr val="FF0000"/>
                </a:solidFill>
              </a:rPr>
              <a:t>仕様記述言語</a:t>
            </a:r>
            <a:r>
              <a:rPr lang="ja-JP" altLang="en-US" kern="0" dirty="0" smtClean="0"/>
              <a:t>とその</a:t>
            </a:r>
            <a:r>
              <a:rPr lang="ja-JP" altLang="en-US" kern="0" dirty="0" smtClean="0">
                <a:solidFill>
                  <a:srgbClr val="FF0000"/>
                </a:solidFill>
              </a:rPr>
              <a:t>解析方法一式</a:t>
            </a:r>
            <a:r>
              <a:rPr lang="ja-JP" altLang="en-US" kern="0" dirty="0" smtClean="0"/>
              <a:t>（</a:t>
            </a:r>
            <a:r>
              <a:rPr lang="en-US" altLang="ja-JP" sz="1600" kern="0" dirty="0" smtClean="0"/>
              <a:t>CSP</a:t>
            </a:r>
            <a:r>
              <a:rPr lang="ja-JP" altLang="en-US" sz="1600" kern="0" dirty="0" smtClean="0"/>
              <a:t>：</a:t>
            </a:r>
            <a:r>
              <a:rPr lang="en-US" altLang="ja-JP" sz="1600" kern="0" dirty="0" smtClean="0"/>
              <a:t>Communicating Sequential Processes, 1978, Oxford</a:t>
            </a:r>
            <a:r>
              <a:rPr lang="ja-JP" altLang="en-US" sz="1600" kern="0" dirty="0" smtClean="0"/>
              <a:t>大学</a:t>
            </a:r>
            <a:r>
              <a:rPr lang="ja-JP" altLang="en-US" kern="0" dirty="0" smtClean="0"/>
              <a:t>）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ja-JP" altLang="en-US" sz="400" kern="0" dirty="0" smtClean="0"/>
              <a:t>　</a:t>
            </a:r>
            <a:endParaRPr lang="en-US" altLang="ja-JP" sz="400" kern="0" dirty="0" smtClean="0"/>
          </a:p>
          <a:p>
            <a:pPr lvl="1"/>
            <a:r>
              <a:rPr lang="ja-JP" altLang="en-US" kern="0" dirty="0" smtClean="0"/>
              <a:t>複数のプロセス</a:t>
            </a:r>
            <a:r>
              <a:rPr lang="ja-JP" altLang="en-US" kern="0" dirty="0"/>
              <a:t>を</a:t>
            </a:r>
            <a:r>
              <a:rPr lang="ja-JP" altLang="en-US" kern="0" dirty="0" smtClean="0">
                <a:solidFill>
                  <a:srgbClr val="FF0000"/>
                </a:solidFill>
              </a:rPr>
              <a:t>同期型メッセージパッシング通信チャネル</a:t>
            </a:r>
            <a:r>
              <a:rPr lang="ja-JP" altLang="en-US" kern="0" dirty="0" smtClean="0"/>
              <a:t>で接続する</a:t>
            </a:r>
            <a:endParaRPr lang="en-US" altLang="ja-JP" kern="0" dirty="0" smtClean="0"/>
          </a:p>
          <a:p>
            <a:pPr lvl="1"/>
            <a:r>
              <a:rPr lang="en-US" altLang="ja-JP" kern="0" dirty="0" smtClean="0"/>
              <a:t>CSP</a:t>
            </a:r>
            <a:r>
              <a:rPr lang="ja-JP" altLang="en-US" kern="0" dirty="0" smtClean="0"/>
              <a:t>は機能安全の</a:t>
            </a:r>
            <a:r>
              <a:rPr lang="ja-JP" altLang="en-US" kern="0" dirty="0" smtClean="0">
                <a:solidFill>
                  <a:srgbClr val="FF0000"/>
                </a:solidFill>
              </a:rPr>
              <a:t>国際規格</a:t>
            </a:r>
            <a:r>
              <a:rPr lang="en-US" altLang="ja-JP" kern="0" dirty="0" smtClean="0">
                <a:solidFill>
                  <a:srgbClr val="FF0000"/>
                </a:solidFill>
              </a:rPr>
              <a:t>IEC61508</a:t>
            </a:r>
            <a:r>
              <a:rPr lang="ja-JP" altLang="en-US" kern="0" dirty="0" smtClean="0"/>
              <a:t>で推奨されている</a:t>
            </a:r>
            <a:r>
              <a:rPr lang="ja-JP" altLang="en-US" kern="0" dirty="0" smtClean="0">
                <a:solidFill>
                  <a:srgbClr val="FF0000"/>
                </a:solidFill>
              </a:rPr>
              <a:t>形式手法</a:t>
            </a:r>
            <a:r>
              <a:rPr lang="ja-JP" altLang="en-US" kern="0" dirty="0" smtClean="0"/>
              <a:t>のひとつ</a:t>
            </a:r>
          </a:p>
        </p:txBody>
      </p:sp>
      <p:sp>
        <p:nvSpPr>
          <p:cNvPr id="267" name="コンテンツ プレースホルダー 2"/>
          <p:cNvSpPr txBox="1">
            <a:spLocks/>
          </p:cNvSpPr>
          <p:nvPr/>
        </p:nvSpPr>
        <p:spPr bwMode="auto">
          <a:xfrm>
            <a:off x="0" y="2547411"/>
            <a:ext cx="8964996" cy="38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ja-JP" kern="0" dirty="0" smtClean="0"/>
              <a:t>CSP</a:t>
            </a:r>
            <a:r>
              <a:rPr lang="ja-JP" altLang="en-US" kern="0" dirty="0" smtClean="0"/>
              <a:t>に基づく</a:t>
            </a:r>
            <a:r>
              <a:rPr lang="ja-JP" altLang="en-US" kern="0" dirty="0" smtClean="0">
                <a:solidFill>
                  <a:srgbClr val="FF0000"/>
                </a:solidFill>
              </a:rPr>
              <a:t>検証ツール</a:t>
            </a:r>
            <a:r>
              <a:rPr lang="ja-JP" altLang="en-US" kern="0" dirty="0" smtClean="0"/>
              <a:t>（</a:t>
            </a:r>
            <a:r>
              <a:rPr lang="en-US" altLang="ja-JP" kern="0" dirty="0" smtClean="0"/>
              <a:t>FDR</a:t>
            </a:r>
            <a:r>
              <a:rPr lang="ja-JP" altLang="en-US" kern="0" dirty="0" smtClean="0"/>
              <a:t>など）や</a:t>
            </a:r>
            <a:r>
              <a:rPr lang="ja-JP" altLang="en-US" kern="0" dirty="0" smtClean="0">
                <a:solidFill>
                  <a:srgbClr val="FF0000"/>
                </a:solidFill>
              </a:rPr>
              <a:t>プログラミング言語</a:t>
            </a:r>
            <a:r>
              <a:rPr lang="ja-JP" altLang="en-US" kern="0" dirty="0" smtClean="0"/>
              <a:t>（</a:t>
            </a:r>
            <a:r>
              <a:rPr lang="en-US" altLang="ja-JP" kern="0" dirty="0" smtClean="0"/>
              <a:t>Go</a:t>
            </a:r>
            <a:r>
              <a:rPr lang="ja-JP" altLang="en-US" kern="0" dirty="0" smtClean="0"/>
              <a:t>など）がある</a:t>
            </a:r>
            <a:endParaRPr lang="en-US" altLang="ja-JP" kern="0" dirty="0"/>
          </a:p>
        </p:txBody>
      </p:sp>
      <p:sp>
        <p:nvSpPr>
          <p:cNvPr id="57" name="角丸四角形 56"/>
          <p:cNvSpPr/>
          <p:nvPr/>
        </p:nvSpPr>
        <p:spPr>
          <a:xfrm>
            <a:off x="1619672" y="5222834"/>
            <a:ext cx="4032448" cy="1116124"/>
          </a:xfrm>
          <a:prstGeom prst="roundRect">
            <a:avLst>
              <a:gd name="adj" fmla="val 16137"/>
            </a:avLst>
          </a:prstGeom>
          <a:solidFill>
            <a:srgbClr val="FFFFFF">
              <a:lumMod val="95000"/>
            </a:srgbClr>
          </a:solidFill>
          <a:ln w="25400" cap="flat" cmpd="sng" algn="ctr">
            <a:solidFill>
              <a:srgbClr val="0000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80" y="5347995"/>
            <a:ext cx="1042641" cy="1049592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06" y="5556336"/>
            <a:ext cx="740801" cy="553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0" name="角丸四角形 79"/>
          <p:cNvSpPr/>
          <p:nvPr/>
        </p:nvSpPr>
        <p:spPr>
          <a:xfrm>
            <a:off x="3249908" y="5498392"/>
            <a:ext cx="720080" cy="648072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判断</a:t>
            </a:r>
          </a:p>
        </p:txBody>
      </p:sp>
      <p:sp>
        <p:nvSpPr>
          <p:cNvPr id="81" name="角丸四角形 80"/>
          <p:cNvSpPr/>
          <p:nvPr/>
        </p:nvSpPr>
        <p:spPr>
          <a:xfrm>
            <a:off x="1871700" y="5500688"/>
            <a:ext cx="720080" cy="645551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kern="0" dirty="0">
                <a:solidFill>
                  <a:srgbClr val="FFFFFF"/>
                </a:solidFill>
                <a:latin typeface="+mn-ea"/>
                <a:ea typeface="+mn-ea"/>
              </a:rPr>
              <a:t>認識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cxnSp>
        <p:nvCxnSpPr>
          <p:cNvPr id="86" name="直線コネクタ 85"/>
          <p:cNvCxnSpPr>
            <a:stCxn id="81" idx="3"/>
            <a:endCxn id="80" idx="1"/>
          </p:cNvCxnSpPr>
          <p:nvPr/>
        </p:nvCxnSpPr>
        <p:spPr>
          <a:xfrm flipV="1">
            <a:off x="2591780" y="5822428"/>
            <a:ext cx="658128" cy="103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cxnSp>
        <p:nvCxnSpPr>
          <p:cNvPr id="89" name="直線コネクタ 88"/>
          <p:cNvCxnSpPr/>
          <p:nvPr/>
        </p:nvCxnSpPr>
        <p:spPr>
          <a:xfrm>
            <a:off x="972518" y="5847240"/>
            <a:ext cx="89327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cxnSp>
        <p:nvCxnSpPr>
          <p:cNvPr id="90" name="直線コネクタ 89"/>
          <p:cNvCxnSpPr/>
          <p:nvPr/>
        </p:nvCxnSpPr>
        <p:spPr>
          <a:xfrm>
            <a:off x="5392285" y="5822428"/>
            <a:ext cx="976542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sp>
        <p:nvSpPr>
          <p:cNvPr id="105" name="角丸四角形 104"/>
          <p:cNvSpPr/>
          <p:nvPr/>
        </p:nvSpPr>
        <p:spPr>
          <a:xfrm>
            <a:off x="4648579" y="5493191"/>
            <a:ext cx="720080" cy="648072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kern="0" dirty="0">
                <a:solidFill>
                  <a:srgbClr val="FFFFFF"/>
                </a:solidFill>
                <a:latin typeface="+mn-ea"/>
                <a:ea typeface="+mn-ea"/>
              </a:rPr>
              <a:t>制御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cxnSp>
        <p:nvCxnSpPr>
          <p:cNvPr id="106" name="直線コネクタ 105"/>
          <p:cNvCxnSpPr>
            <a:endCxn id="105" idx="1"/>
          </p:cNvCxnSpPr>
          <p:nvPr/>
        </p:nvCxnSpPr>
        <p:spPr>
          <a:xfrm flipV="1">
            <a:off x="3990451" y="5817227"/>
            <a:ext cx="658128" cy="103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1030596" y="550345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cam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598235" y="5430854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+mn-lt"/>
                <a:ea typeface="+mn-ea"/>
              </a:rPr>
              <a:t>img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990451" y="542564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com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652120" y="542524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ctrl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251384" y="3292713"/>
            <a:ext cx="1901948" cy="1501901"/>
          </a:xfrm>
          <a:prstGeom prst="roundRect">
            <a:avLst>
              <a:gd name="adj" fmla="val 10049"/>
            </a:avLst>
          </a:prstGeom>
          <a:solidFill>
            <a:srgbClr val="FFFFFF">
              <a:lumMod val="95000"/>
            </a:srgbClr>
          </a:solidFill>
          <a:ln w="25400" cap="flat" cmpd="sng" algn="ctr">
            <a:solidFill>
              <a:srgbClr val="000000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1470289" y="3481211"/>
            <a:ext cx="446446" cy="388765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srgbClr val="FFFFFF"/>
                </a:solidFill>
                <a:latin typeface="+mn-lt"/>
                <a:ea typeface="+mn-ea"/>
              </a:rPr>
              <a:t>P1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2491085" y="3481210"/>
            <a:ext cx="446446" cy="388765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srgbClr val="FFFFFF"/>
                </a:solidFill>
                <a:latin typeface="+mn-lt"/>
                <a:ea typeface="+mn-ea"/>
              </a:rPr>
              <a:t>P2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1470423" y="4174837"/>
            <a:ext cx="446446" cy="388765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srgbClr val="FFFFFF"/>
                </a:solidFill>
                <a:latin typeface="+mn-lt"/>
                <a:ea typeface="+mn-ea"/>
              </a:rPr>
              <a:t>P3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2491219" y="4174836"/>
            <a:ext cx="446446" cy="388765"/>
          </a:xfrm>
          <a:prstGeom prst="roundRect">
            <a:avLst/>
          </a:prstGeom>
          <a:solidFill>
            <a:srgbClr val="000000">
              <a:lumMod val="75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srgbClr val="FFFFFF"/>
                </a:solidFill>
                <a:latin typeface="+mn-lt"/>
                <a:ea typeface="+mn-ea"/>
              </a:rPr>
              <a:t>P4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cxnSp>
        <p:nvCxnSpPr>
          <p:cNvPr id="116" name="直線コネクタ 115"/>
          <p:cNvCxnSpPr/>
          <p:nvPr/>
        </p:nvCxnSpPr>
        <p:spPr>
          <a:xfrm>
            <a:off x="580638" y="3663607"/>
            <a:ext cx="89327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sp>
        <p:nvSpPr>
          <p:cNvPr id="117" name="テキスト ボックス 116"/>
          <p:cNvSpPr txBox="1"/>
          <p:nvPr/>
        </p:nvSpPr>
        <p:spPr>
          <a:xfrm>
            <a:off x="638716" y="331982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cam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cxnSp>
        <p:nvCxnSpPr>
          <p:cNvPr id="118" name="直線コネクタ 117"/>
          <p:cNvCxnSpPr/>
          <p:nvPr/>
        </p:nvCxnSpPr>
        <p:spPr>
          <a:xfrm>
            <a:off x="2970580" y="4355164"/>
            <a:ext cx="83513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sp>
        <p:nvSpPr>
          <p:cNvPr id="119" name="テキスト ボックス 118"/>
          <p:cNvSpPr txBox="1"/>
          <p:nvPr/>
        </p:nvSpPr>
        <p:spPr>
          <a:xfrm>
            <a:off x="3153332" y="3999886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+mn-lt"/>
                <a:ea typeface="+mn-ea"/>
              </a:rPr>
              <a:t>img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cxnSp>
        <p:nvCxnSpPr>
          <p:cNvPr id="121" name="直線コネクタ 120"/>
          <p:cNvCxnSpPr>
            <a:stCxn id="112" idx="3"/>
            <a:endCxn id="113" idx="1"/>
          </p:cNvCxnSpPr>
          <p:nvPr/>
        </p:nvCxnSpPr>
        <p:spPr>
          <a:xfrm flipV="1">
            <a:off x="1916735" y="3675593"/>
            <a:ext cx="574350" cy="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cxnSp>
        <p:nvCxnSpPr>
          <p:cNvPr id="124" name="直線コネクタ 123"/>
          <p:cNvCxnSpPr/>
          <p:nvPr/>
        </p:nvCxnSpPr>
        <p:spPr>
          <a:xfrm flipV="1">
            <a:off x="1915183" y="4369526"/>
            <a:ext cx="574350" cy="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cxnSp>
        <p:nvCxnSpPr>
          <p:cNvPr id="125" name="直線コネクタ 124"/>
          <p:cNvCxnSpPr>
            <a:stCxn id="112" idx="2"/>
            <a:endCxn id="114" idx="0"/>
          </p:cNvCxnSpPr>
          <p:nvPr/>
        </p:nvCxnSpPr>
        <p:spPr>
          <a:xfrm>
            <a:off x="1693512" y="3869976"/>
            <a:ext cx="134" cy="30486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cxnSp>
        <p:nvCxnSpPr>
          <p:cNvPr id="128" name="直線コネクタ 127"/>
          <p:cNvCxnSpPr>
            <a:stCxn id="113" idx="2"/>
            <a:endCxn id="115" idx="0"/>
          </p:cNvCxnSpPr>
          <p:nvPr/>
        </p:nvCxnSpPr>
        <p:spPr>
          <a:xfrm>
            <a:off x="2714308" y="3869975"/>
            <a:ext cx="134" cy="30486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</p:cxnSp>
      <p:sp>
        <p:nvSpPr>
          <p:cNvPr id="131" name="テキスト ボックス 130"/>
          <p:cNvSpPr txBox="1"/>
          <p:nvPr/>
        </p:nvSpPr>
        <p:spPr>
          <a:xfrm>
            <a:off x="1962041" y="333583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c1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296287" y="382392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c3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288419" y="383480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c2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958357" y="4031614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c4</a:t>
            </a:r>
            <a:endParaRPr kumimoji="1" lang="ja-JP" altLang="en-US" dirty="0" err="1" smtClean="0">
              <a:latin typeface="+mn-lt"/>
              <a:ea typeface="+mn-ea"/>
            </a:endParaRPr>
          </a:p>
        </p:txBody>
      </p:sp>
      <p:cxnSp>
        <p:nvCxnSpPr>
          <p:cNvPr id="229" name="直線コネクタ 228"/>
          <p:cNvCxnSpPr/>
          <p:nvPr/>
        </p:nvCxnSpPr>
        <p:spPr>
          <a:xfrm>
            <a:off x="1288419" y="4723592"/>
            <a:ext cx="577378" cy="1304663"/>
          </a:xfrm>
          <a:prstGeom prst="line">
            <a:avLst/>
          </a:prstGeom>
          <a:ln w="19050">
            <a:solidFill>
              <a:srgbClr val="3B3B3B">
                <a:alpha val="50196"/>
              </a:srgb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 flipH="1">
            <a:off x="2584444" y="4723592"/>
            <a:ext cx="556741" cy="1386459"/>
          </a:xfrm>
          <a:prstGeom prst="line">
            <a:avLst/>
          </a:prstGeom>
          <a:ln w="19050">
            <a:solidFill>
              <a:srgbClr val="3B3B3B">
                <a:alpha val="50196"/>
              </a:srgb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4797563" y="3089506"/>
            <a:ext cx="1571264" cy="1711587"/>
            <a:chOff x="5204932" y="2987331"/>
            <a:chExt cx="1571264" cy="1711587"/>
          </a:xfrm>
        </p:grpSpPr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8430" y="3536324"/>
              <a:ext cx="1547344" cy="575198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8430" y="4124501"/>
              <a:ext cx="1547344" cy="574417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3" name="テキスト ボックス 142"/>
            <p:cNvSpPr txBox="1"/>
            <p:nvPr/>
          </p:nvSpPr>
          <p:spPr>
            <a:xfrm>
              <a:off x="5204932" y="2987331"/>
              <a:ext cx="15712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dirty="0" smtClean="0">
                  <a:latin typeface="+mn-lt"/>
                  <a:ea typeface="+mn-ea"/>
                </a:rPr>
                <a:t>モデル検査器</a:t>
              </a:r>
              <a:r>
                <a:rPr lang="en-US" altLang="ja-JP" sz="1400" dirty="0" smtClean="0">
                  <a:latin typeface="+mn-lt"/>
                  <a:ea typeface="+mn-ea"/>
                </a:rPr>
                <a:t>FDR</a:t>
              </a:r>
            </a:p>
            <a:p>
              <a:pPr algn="ctr"/>
              <a:r>
                <a:rPr lang="ja-JP" altLang="en-US" sz="1400" dirty="0" smtClean="0">
                  <a:latin typeface="+mn-lt"/>
                  <a:ea typeface="+mn-ea"/>
                </a:rPr>
                <a:t>（</a:t>
              </a:r>
              <a:r>
                <a:rPr lang="en-US" altLang="ja-JP" sz="1400" dirty="0" smtClean="0"/>
                <a:t>Oxford</a:t>
              </a:r>
              <a:r>
                <a:rPr lang="ja-JP" altLang="en-US" sz="1400" dirty="0"/>
                <a:t>大学</a:t>
              </a:r>
              <a:r>
                <a:rPr lang="ja-JP" altLang="en-US" sz="1400" dirty="0" smtClean="0"/>
                <a:t>）</a:t>
              </a:r>
              <a:endParaRPr lang="ja-JP" altLang="en-US" sz="1400" dirty="0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893149" y="3083698"/>
            <a:ext cx="1675459" cy="1706254"/>
            <a:chOff x="7163358" y="3270917"/>
            <a:chExt cx="1675459" cy="1706254"/>
          </a:xfrm>
        </p:grpSpPr>
        <p:sp>
          <p:nvSpPr>
            <p:cNvPr id="233" name="正方形/長方形 232"/>
            <p:cNvSpPr/>
            <p:nvPr/>
          </p:nvSpPr>
          <p:spPr>
            <a:xfrm>
              <a:off x="7315421" y="3602082"/>
              <a:ext cx="1377516" cy="137508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pic>
          <p:nvPicPr>
            <p:cNvPr id="144" name="Picture 2" descr="C:\Users\isobe\Desktop\gogopher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88324" y="3680490"/>
              <a:ext cx="1025529" cy="1025529"/>
            </a:xfrm>
            <a:prstGeom prst="rect">
              <a:avLst/>
            </a:prstGeom>
            <a:noFill/>
          </p:spPr>
        </p:pic>
        <p:sp>
          <p:nvSpPr>
            <p:cNvPr id="146" name="テキスト ボックス 145"/>
            <p:cNvSpPr txBox="1"/>
            <p:nvPr/>
          </p:nvSpPr>
          <p:spPr>
            <a:xfrm>
              <a:off x="7163358" y="3270917"/>
              <a:ext cx="1675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400" dirty="0" smtClean="0">
                  <a:latin typeface="+mn-lt"/>
                  <a:ea typeface="+mn-ea"/>
                </a:rPr>
                <a:t>Go</a:t>
              </a:r>
              <a:r>
                <a:rPr lang="ja-JP" altLang="en-US" sz="1400" dirty="0" smtClean="0">
                  <a:latin typeface="+mn-lt"/>
                  <a:ea typeface="+mn-ea"/>
                </a:rPr>
                <a:t>言語（</a:t>
              </a:r>
              <a:r>
                <a:rPr lang="en-US" altLang="ja-JP" sz="1400" dirty="0" smtClean="0">
                  <a:latin typeface="+mn-lt"/>
                  <a:ea typeface="+mn-ea"/>
                </a:rPr>
                <a:t>Google</a:t>
              </a:r>
              <a:r>
                <a:rPr lang="ja-JP" altLang="en-US" sz="1400" dirty="0" smtClean="0">
                  <a:latin typeface="+mn-lt"/>
                  <a:ea typeface="+mn-ea"/>
                </a:rPr>
                <a:t>）</a:t>
              </a:r>
              <a:endParaRPr kumimoji="1" lang="ja-JP" altLang="en-US" sz="1400" dirty="0" smtClean="0">
                <a:latin typeface="+mn-lt"/>
                <a:ea typeface="+mn-ea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272300" y="4687252"/>
              <a:ext cx="142539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 smtClean="0">
                  <a:latin typeface="+mn-lt"/>
                  <a:ea typeface="+mn-ea"/>
                </a:rPr>
                <a:t>Go</a:t>
              </a:r>
              <a:r>
                <a:rPr lang="ja-JP" altLang="en-US" sz="1050" dirty="0" smtClean="0">
                  <a:latin typeface="+mn-lt"/>
                  <a:ea typeface="+mn-ea"/>
                </a:rPr>
                <a:t>言語のマスコット</a:t>
              </a:r>
              <a:endParaRPr kumimoji="1" lang="ja-JP" altLang="en-US" sz="1050" dirty="0" smtClean="0">
                <a:latin typeface="+mn-lt"/>
                <a:ea typeface="+mn-ea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653901" y="48240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+mn-lt"/>
                <a:ea typeface="+mn-ea"/>
              </a:rPr>
              <a:t>階層構造</a:t>
            </a:r>
          </a:p>
        </p:txBody>
      </p:sp>
    </p:spTree>
    <p:extLst>
      <p:ext uri="{BB962C8B-B14F-4D97-AF65-F5344CB8AC3E}">
        <p14:creationId xmlns:p14="http://schemas.microsoft.com/office/powerpoint/2010/main" val="324706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通信方式の種類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500" y="1124743"/>
            <a:ext cx="8964996" cy="864098"/>
          </a:xfrm>
        </p:spPr>
        <p:txBody>
          <a:bodyPr/>
          <a:lstStyle/>
          <a:p>
            <a:r>
              <a:rPr lang="ja-JP" altLang="en-US" dirty="0" smtClean="0"/>
              <a:t>並行ソフトウェアの構築にはプロセス間の情報伝達（</a:t>
            </a:r>
            <a:r>
              <a:rPr lang="ja-JP" altLang="en-US" dirty="0" smtClean="0">
                <a:solidFill>
                  <a:srgbClr val="FF0000"/>
                </a:solidFill>
              </a:rPr>
              <a:t>通信</a:t>
            </a:r>
            <a:r>
              <a:rPr lang="ja-JP" altLang="en-US" dirty="0" smtClean="0"/>
              <a:t>）が必要</a:t>
            </a:r>
            <a:endParaRPr lang="en-US" altLang="ja-JP" dirty="0" smtClean="0"/>
          </a:p>
          <a:p>
            <a:endParaRPr lang="en-US" altLang="ja-JP" sz="400" dirty="0" smtClean="0"/>
          </a:p>
          <a:p>
            <a:r>
              <a:rPr lang="ja-JP" altLang="en-US" dirty="0" smtClean="0"/>
              <a:t>通信方式の種類：</a:t>
            </a:r>
            <a:endParaRPr lang="en-US" altLang="ja-JP" sz="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47727" y="5193392"/>
            <a:ext cx="8420717" cy="1187936"/>
            <a:chOff x="147727" y="1971341"/>
            <a:chExt cx="8420717" cy="1187936"/>
          </a:xfrm>
        </p:grpSpPr>
        <p:sp>
          <p:nvSpPr>
            <p:cNvPr id="6" name="円/楕円 5"/>
            <p:cNvSpPr/>
            <p:nvPr/>
          </p:nvSpPr>
          <p:spPr>
            <a:xfrm>
              <a:off x="6836235" y="2387933"/>
              <a:ext cx="343137" cy="34313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6394567" y="2348135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7848364" y="2235466"/>
              <a:ext cx="720080" cy="648072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受信</a:t>
              </a: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5436096" y="2237762"/>
              <a:ext cx="720080" cy="645551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kern="0" dirty="0" smtClean="0">
                  <a:solidFill>
                    <a:srgbClr val="FFFFFF"/>
                  </a:solidFill>
                  <a:latin typeface="+mn-lt"/>
                  <a:ea typeface="+mn-ea"/>
                </a:rPr>
                <a:t>送信</a:t>
              </a: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7" name="直線コネクタ 116"/>
            <p:cNvCxnSpPr>
              <a:stCxn id="116" idx="3"/>
              <a:endCxn id="6" idx="2"/>
            </p:cNvCxnSpPr>
            <p:nvPr/>
          </p:nvCxnSpPr>
          <p:spPr>
            <a:xfrm flipV="1">
              <a:off x="6156176" y="2559502"/>
              <a:ext cx="680059" cy="10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cxnSp>
          <p:nvCxnSpPr>
            <p:cNvPr id="118" name="直線コネクタ 117"/>
            <p:cNvCxnSpPr>
              <a:stCxn id="6" idx="6"/>
              <a:endCxn id="115" idx="1"/>
            </p:cNvCxnSpPr>
            <p:nvPr/>
          </p:nvCxnSpPr>
          <p:spPr>
            <a:xfrm>
              <a:off x="7179372" y="2559502"/>
              <a:ext cx="668992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6215003" y="2605279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書込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7280089" y="2602355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読出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332509" y="1971341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共有メモリ</a:t>
              </a:r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913260" y="253498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45" name="コンテンツ プレースホルダー 2"/>
            <p:cNvSpPr txBox="1">
              <a:spLocks/>
            </p:cNvSpPr>
            <p:nvPr/>
          </p:nvSpPr>
          <p:spPr bwMode="auto">
            <a:xfrm>
              <a:off x="147727" y="2049413"/>
              <a:ext cx="5049977" cy="1019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lvl="1"/>
              <a:r>
                <a:rPr lang="ja-JP" altLang="en-US" kern="0" dirty="0" smtClean="0">
                  <a:solidFill>
                    <a:srgbClr val="FF0000"/>
                  </a:solidFill>
                </a:rPr>
                <a:t>共有メモリ通信方式</a:t>
              </a:r>
              <a:endParaRPr lang="en-US" altLang="ja-JP" kern="0" dirty="0" smtClean="0">
                <a:solidFill>
                  <a:srgbClr val="FF0000"/>
                </a:solidFill>
              </a:endParaRPr>
            </a:p>
            <a:p>
              <a:pPr lvl="2"/>
              <a:r>
                <a:rPr lang="ja-JP" altLang="en-US" kern="0" dirty="0" smtClean="0"/>
                <a:t>情報は共有メモリを介して渡される</a:t>
              </a:r>
              <a:endParaRPr lang="en-US" altLang="ja-JP" kern="0" dirty="0" smtClean="0"/>
            </a:p>
            <a:p>
              <a:pPr lvl="2"/>
              <a:r>
                <a:rPr lang="ja-JP" altLang="en-US" kern="0" dirty="0"/>
                <a:t>処理</a:t>
              </a:r>
              <a:r>
                <a:rPr lang="ja-JP" altLang="en-US" kern="0" dirty="0" smtClean="0"/>
                <a:t>が軽い（情報の</a:t>
              </a:r>
              <a:r>
                <a:rPr lang="ja-JP" altLang="en-US" kern="0" dirty="0" smtClean="0">
                  <a:solidFill>
                    <a:srgbClr val="FF0000"/>
                  </a:solidFill>
                </a:rPr>
                <a:t>上書き</a:t>
              </a:r>
              <a:r>
                <a:rPr lang="ja-JP" altLang="en-US" kern="0" dirty="0" smtClean="0"/>
                <a:t>に注意）</a:t>
              </a:r>
              <a:r>
                <a:rPr lang="en-US" altLang="ja-JP" kern="0" dirty="0" smtClean="0"/>
                <a:t/>
              </a:r>
              <a:br>
                <a:rPr lang="en-US" altLang="ja-JP" kern="0" dirty="0" smtClean="0"/>
              </a:br>
              <a:endParaRPr lang="en-US" altLang="ja-JP" sz="600" kern="0" dirty="0" smtClean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47728" y="3566561"/>
            <a:ext cx="8420716" cy="1181685"/>
            <a:chOff x="147728" y="3566561"/>
            <a:chExt cx="8420716" cy="1181685"/>
          </a:xfrm>
        </p:grpSpPr>
        <p:sp>
          <p:nvSpPr>
            <p:cNvPr id="121" name="円/楕円 120"/>
            <p:cNvSpPr/>
            <p:nvPr/>
          </p:nvSpPr>
          <p:spPr>
            <a:xfrm>
              <a:off x="7083891" y="409679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7848364" y="3824435"/>
              <a:ext cx="720080" cy="648072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受信</a:t>
              </a:r>
            </a:p>
          </p:txBody>
        </p:sp>
        <p:sp>
          <p:nvSpPr>
            <p:cNvPr id="123" name="角丸四角形 122"/>
            <p:cNvSpPr/>
            <p:nvPr/>
          </p:nvSpPr>
          <p:spPr>
            <a:xfrm>
              <a:off x="5436096" y="3826731"/>
              <a:ext cx="720080" cy="645551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kern="0" dirty="0" smtClean="0">
                  <a:solidFill>
                    <a:srgbClr val="FFFFFF"/>
                  </a:solidFill>
                  <a:latin typeface="+mn-lt"/>
                  <a:ea typeface="+mn-ea"/>
                </a:rPr>
                <a:t>送信</a:t>
              </a: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4" name="直線コネクタ 123"/>
            <p:cNvCxnSpPr>
              <a:stCxn id="123" idx="3"/>
            </p:cNvCxnSpPr>
            <p:nvPr/>
          </p:nvCxnSpPr>
          <p:spPr>
            <a:xfrm>
              <a:off x="6156176" y="4149507"/>
              <a:ext cx="585758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26" name="テキスト ボックス 125"/>
            <p:cNvSpPr txBox="1"/>
            <p:nvPr/>
          </p:nvSpPr>
          <p:spPr>
            <a:xfrm>
              <a:off x="6215003" y="4194248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送信</a:t>
              </a: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7280089" y="4191324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受信</a:t>
              </a: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6448272" y="356656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バッファ</a:t>
              </a:r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6719757" y="4038253"/>
              <a:ext cx="556329" cy="220436"/>
            </a:xfrm>
            <a:custGeom>
              <a:avLst/>
              <a:gdLst>
                <a:gd name="connsiteX0" fmla="*/ 0 w 751115"/>
                <a:gd name="connsiteY0" fmla="*/ 0 h 220436"/>
                <a:gd name="connsiteX1" fmla="*/ 751115 w 751115"/>
                <a:gd name="connsiteY1" fmla="*/ 0 h 220436"/>
                <a:gd name="connsiteX2" fmla="*/ 751115 w 751115"/>
                <a:gd name="connsiteY2" fmla="*/ 220436 h 220436"/>
                <a:gd name="connsiteX3" fmla="*/ 8165 w 751115"/>
                <a:gd name="connsiteY3" fmla="*/ 220436 h 220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220436">
                  <a:moveTo>
                    <a:pt x="0" y="0"/>
                  </a:moveTo>
                  <a:lnTo>
                    <a:pt x="751115" y="0"/>
                  </a:lnTo>
                  <a:lnTo>
                    <a:pt x="751115" y="220436"/>
                  </a:lnTo>
                  <a:lnTo>
                    <a:pt x="8165" y="2204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コネクタ 124"/>
            <p:cNvCxnSpPr>
              <a:endCxn id="122" idx="1"/>
            </p:cNvCxnSpPr>
            <p:nvPr/>
          </p:nvCxnSpPr>
          <p:spPr>
            <a:xfrm>
              <a:off x="7276087" y="4148471"/>
              <a:ext cx="572277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29" name="円/楕円 128"/>
            <p:cNvSpPr/>
            <p:nvPr/>
          </p:nvSpPr>
          <p:spPr>
            <a:xfrm>
              <a:off x="6933058" y="409679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363712" y="396354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46" name="コンテンツ プレースホルダー 2"/>
            <p:cNvSpPr txBox="1">
              <a:spLocks/>
            </p:cNvSpPr>
            <p:nvPr/>
          </p:nvSpPr>
          <p:spPr bwMode="auto">
            <a:xfrm>
              <a:off x="147728" y="3636312"/>
              <a:ext cx="5181758" cy="1019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lvl="1"/>
              <a:r>
                <a:rPr lang="ja-JP" altLang="en-US" kern="0" dirty="0" smtClean="0">
                  <a:solidFill>
                    <a:srgbClr val="FF0000"/>
                  </a:solidFill>
                </a:rPr>
                <a:t>非同期型メッセージパッシング通信方式</a:t>
              </a:r>
              <a:endParaRPr lang="en-US" altLang="ja-JP" kern="0" dirty="0" smtClean="0">
                <a:solidFill>
                  <a:srgbClr val="FF0000"/>
                </a:solidFill>
              </a:endParaRPr>
            </a:p>
            <a:p>
              <a:pPr lvl="2"/>
              <a:r>
                <a:rPr lang="ja-JP" altLang="en-US" kern="0" dirty="0" smtClean="0"/>
                <a:t>送信情報はバッファに一時保存される</a:t>
              </a:r>
              <a:endParaRPr lang="en-US" altLang="ja-JP" kern="0" dirty="0" smtClean="0"/>
            </a:p>
            <a:p>
              <a:pPr lvl="2"/>
              <a:r>
                <a:rPr lang="ja-JP" altLang="en-US" kern="0" dirty="0" smtClean="0"/>
                <a:t>バッファフル時の</a:t>
              </a:r>
              <a:r>
                <a:rPr lang="ja-JP" altLang="en-US" kern="0" dirty="0" smtClean="0">
                  <a:solidFill>
                    <a:srgbClr val="FF0000"/>
                  </a:solidFill>
                </a:rPr>
                <a:t>上書き可</a:t>
              </a:r>
              <a:r>
                <a:rPr lang="en-US" altLang="ja-JP" kern="0" dirty="0" smtClean="0">
                  <a:solidFill>
                    <a:srgbClr val="FF0000"/>
                  </a:solidFill>
                </a:rPr>
                <a:t>/</a:t>
              </a:r>
              <a:r>
                <a:rPr lang="ja-JP" altLang="en-US" kern="0" dirty="0" smtClean="0">
                  <a:solidFill>
                    <a:srgbClr val="FF0000"/>
                  </a:solidFill>
                </a:rPr>
                <a:t>不可</a:t>
              </a:r>
              <a:r>
                <a:rPr lang="ja-JP" altLang="en-US" kern="0" dirty="0" smtClean="0"/>
                <a:t>が重要</a:t>
              </a:r>
              <a:r>
                <a:rPr lang="en-US" altLang="ja-JP" kern="0" dirty="0" smtClean="0"/>
                <a:t/>
              </a:r>
              <a:br>
                <a:rPr lang="en-US" altLang="ja-JP" kern="0" dirty="0" smtClean="0"/>
              </a:br>
              <a:endParaRPr lang="en-US" altLang="ja-JP" sz="600" kern="0" dirty="0" smtClean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47727" y="2083757"/>
            <a:ext cx="8420716" cy="1109545"/>
            <a:chOff x="147728" y="5253671"/>
            <a:chExt cx="8420716" cy="1109545"/>
          </a:xfrm>
        </p:grpSpPr>
        <p:sp>
          <p:nvSpPr>
            <p:cNvPr id="134" name="角丸四角形 133"/>
            <p:cNvSpPr/>
            <p:nvPr/>
          </p:nvSpPr>
          <p:spPr>
            <a:xfrm>
              <a:off x="7848364" y="5439405"/>
              <a:ext cx="720080" cy="648072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受信</a:t>
              </a:r>
            </a:p>
          </p:txBody>
        </p:sp>
        <p:sp>
          <p:nvSpPr>
            <p:cNvPr id="135" name="角丸四角形 134"/>
            <p:cNvSpPr/>
            <p:nvPr/>
          </p:nvSpPr>
          <p:spPr>
            <a:xfrm>
              <a:off x="5436096" y="5441701"/>
              <a:ext cx="720080" cy="645551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kern="0" dirty="0" smtClean="0">
                  <a:solidFill>
                    <a:srgbClr val="FFFFFF"/>
                  </a:solidFill>
                  <a:latin typeface="+mn-lt"/>
                  <a:ea typeface="+mn-ea"/>
                </a:rPr>
                <a:t>送信</a:t>
              </a: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6" name="直線コネクタ 135"/>
            <p:cNvCxnSpPr>
              <a:stCxn id="135" idx="3"/>
              <a:endCxn id="134" idx="1"/>
            </p:cNvCxnSpPr>
            <p:nvPr/>
          </p:nvCxnSpPr>
          <p:spPr>
            <a:xfrm flipV="1">
              <a:off x="6156176" y="5763441"/>
              <a:ext cx="1692188" cy="10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37" name="テキスト ボックス 136"/>
            <p:cNvSpPr txBox="1"/>
            <p:nvPr/>
          </p:nvSpPr>
          <p:spPr>
            <a:xfrm>
              <a:off x="6215003" y="5809218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送信</a:t>
              </a: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7280089" y="5806294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受信</a:t>
              </a:r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6976691" y="5578324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47" name="コンテンツ プレースホルダー 2"/>
            <p:cNvSpPr txBox="1">
              <a:spLocks/>
            </p:cNvSpPr>
            <p:nvPr/>
          </p:nvSpPr>
          <p:spPr bwMode="auto">
            <a:xfrm>
              <a:off x="147728" y="5253671"/>
              <a:ext cx="5181758" cy="1019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lvl="1"/>
              <a:r>
                <a:rPr lang="ja-JP" altLang="en-US" kern="0" dirty="0" smtClean="0">
                  <a:solidFill>
                    <a:srgbClr val="FF0000"/>
                  </a:solidFill>
                </a:rPr>
                <a:t>同期型メッセージパッシング通信方式</a:t>
              </a:r>
              <a:endParaRPr lang="en-US" altLang="ja-JP" kern="0" dirty="0" smtClean="0">
                <a:solidFill>
                  <a:srgbClr val="FF0000"/>
                </a:solidFill>
              </a:endParaRPr>
            </a:p>
            <a:p>
              <a:pPr lvl="2"/>
              <a:r>
                <a:rPr lang="ja-JP" altLang="en-US" kern="0" dirty="0" smtClean="0"/>
                <a:t>送信と受信は同時に実行される</a:t>
              </a:r>
              <a:endParaRPr lang="en-US" altLang="ja-JP" kern="0" dirty="0" smtClean="0"/>
            </a:p>
            <a:p>
              <a:pPr lvl="2"/>
              <a:r>
                <a:rPr lang="ja-JP" altLang="en-US" kern="0" dirty="0" smtClean="0"/>
                <a:t>情報は確実に渡される（処理が明確）</a:t>
              </a:r>
              <a:r>
                <a:rPr lang="en-US" altLang="ja-JP" kern="0" dirty="0" smtClean="0"/>
                <a:t/>
              </a:r>
              <a:br>
                <a:rPr lang="en-US" altLang="ja-JP" kern="0" dirty="0" smtClean="0"/>
              </a:br>
              <a:endParaRPr lang="en-US" altLang="ja-JP" sz="600" kern="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17718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の</a:t>
            </a:r>
            <a:r>
              <a:rPr lang="ja-JP" altLang="en-US" dirty="0"/>
              <a:t>特徴（同期型メッセージパッシング通信）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820980" cy="1026812"/>
          </a:xfrm>
        </p:spPr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は</a:t>
            </a:r>
            <a:r>
              <a:rPr lang="ja-JP" altLang="en-US" dirty="0"/>
              <a:t>チャネルを用いた</a:t>
            </a:r>
            <a:r>
              <a:rPr lang="ja-JP" altLang="en-US" b="1" dirty="0">
                <a:solidFill>
                  <a:srgbClr val="FF0000"/>
                </a:solidFill>
              </a:rPr>
              <a:t>同期型メッセージパッシング通信方式</a:t>
            </a:r>
            <a:r>
              <a:rPr lang="ja-JP" altLang="en-US" dirty="0"/>
              <a:t>を採用</a:t>
            </a:r>
          </a:p>
          <a:p>
            <a:pPr lvl="1"/>
            <a:r>
              <a:rPr lang="ja-JP" altLang="en-US" dirty="0"/>
              <a:t>○ 確実に情報が相手に伝わる（動作がわかりやすい）</a:t>
            </a:r>
          </a:p>
          <a:p>
            <a:pPr lvl="1"/>
            <a:r>
              <a:rPr lang="en-US" altLang="ja-JP" dirty="0"/>
              <a:t>× </a:t>
            </a:r>
            <a:r>
              <a:rPr lang="ja-JP" altLang="en-US" dirty="0"/>
              <a:t>共有メモリ通信よりも処理が重い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39552" y="2672916"/>
            <a:ext cx="3852428" cy="3996444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3646748" y="4999322"/>
            <a:ext cx="434975" cy="769938"/>
            <a:chOff x="3852206" y="3573152"/>
            <a:chExt cx="434975" cy="769938"/>
          </a:xfrm>
        </p:grpSpPr>
        <p:sp>
          <p:nvSpPr>
            <p:cNvPr id="8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9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0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1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3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 flipH="1">
            <a:off x="838436" y="5016195"/>
            <a:ext cx="434975" cy="769938"/>
            <a:chOff x="3852206" y="3573152"/>
            <a:chExt cx="434975" cy="769938"/>
          </a:xfrm>
        </p:grpSpPr>
        <p:sp>
          <p:nvSpPr>
            <p:cNvPr id="15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6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7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8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9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20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791580" y="296094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03648" y="321297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55676" y="292494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lt"/>
                <a:ea typeface="+mn-ea"/>
              </a:rPr>
              <a:t>com.“AM</a:t>
            </a:r>
            <a:r>
              <a:rPr kumimoji="1" lang="en-US" altLang="ja-JP" dirty="0" smtClean="0">
                <a:latin typeface="+mn-lt"/>
                <a:ea typeface="+mn-ea"/>
              </a:rPr>
              <a:t> 8:00”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491880" y="296094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19872" y="321297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22" idx="3"/>
            <a:endCxn id="25" idx="1"/>
          </p:cNvCxnSpPr>
          <p:nvPr/>
        </p:nvCxnSpPr>
        <p:spPr>
          <a:xfrm>
            <a:off x="1547664" y="3284984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hone3"/>
          <p:cNvSpPr>
            <a:spLocks noEditPoints="1" noChangeArrowheads="1"/>
          </p:cNvSpPr>
          <p:nvPr/>
        </p:nvSpPr>
        <p:spPr bwMode="auto">
          <a:xfrm>
            <a:off x="1378496" y="5268223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sp>
        <p:nvSpPr>
          <p:cNvPr id="28" name="phone3"/>
          <p:cNvSpPr>
            <a:spLocks noEditPoints="1" noChangeArrowheads="1"/>
          </p:cNvSpPr>
          <p:nvPr/>
        </p:nvSpPr>
        <p:spPr bwMode="auto">
          <a:xfrm>
            <a:off x="3095836" y="526520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cxnSp>
        <p:nvCxnSpPr>
          <p:cNvPr id="29" name="直線矢印コネクタ 28"/>
          <p:cNvCxnSpPr>
            <a:stCxn id="27" idx="3"/>
            <a:endCxn id="28" idx="7"/>
          </p:cNvCxnSpPr>
          <p:nvPr/>
        </p:nvCxnSpPr>
        <p:spPr>
          <a:xfrm flipV="1">
            <a:off x="1835696" y="5493804"/>
            <a:ext cx="1260140" cy="301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形吹き出し 29"/>
          <p:cNvSpPr/>
          <p:nvPr/>
        </p:nvSpPr>
        <p:spPr>
          <a:xfrm>
            <a:off x="1234480" y="4129949"/>
            <a:ext cx="936104" cy="756084"/>
          </a:xfrm>
          <a:prstGeom prst="wedgeEllipseCallout">
            <a:avLst>
              <a:gd name="adj1" fmla="val -39067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AM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8:00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2190" y="2312876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同期型メッセージパッシング通信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2190" y="5979313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lt"/>
                <a:ea typeface="+mn-ea"/>
              </a:rPr>
              <a:t>話したメッセージ</a:t>
            </a:r>
            <a:r>
              <a:rPr lang="ja-JP" altLang="en-US" dirty="0" smtClean="0">
                <a:latin typeface="+mn-lt"/>
                <a:ea typeface="+mn-ea"/>
              </a:rPr>
              <a:t>は確実に</a:t>
            </a:r>
            <a:r>
              <a:rPr kumimoji="1" lang="ja-JP" altLang="en-US" dirty="0" smtClean="0">
                <a:latin typeface="+mn-lt"/>
                <a:ea typeface="+mn-ea"/>
              </a:rPr>
              <a:t>伝わる</a:t>
            </a:r>
            <a:endParaRPr kumimoji="1" lang="en-US" altLang="ja-JP" dirty="0" smtClean="0">
              <a:latin typeface="+mn-lt"/>
              <a:ea typeface="+mn-ea"/>
            </a:endParaRPr>
          </a:p>
          <a:p>
            <a:pPr algn="ctr"/>
            <a:r>
              <a:rPr lang="ja-JP" altLang="en-US" dirty="0" smtClean="0">
                <a:latin typeface="+mn-lt"/>
                <a:ea typeface="+mn-ea"/>
              </a:rPr>
              <a:t>（不在ならば話せない）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752019" y="2672916"/>
            <a:ext cx="3757193" cy="3996444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328084" y="2888940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580112" y="34290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>
            <a:stCxn id="36" idx="2"/>
            <a:endCxn id="39" idx="0"/>
          </p:cNvCxnSpPr>
          <p:nvPr/>
        </p:nvCxnSpPr>
        <p:spPr>
          <a:xfrm>
            <a:off x="5652120" y="3573016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328084" y="3969060"/>
            <a:ext cx="2736304" cy="468052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x </a:t>
            </a:r>
            <a:r>
              <a:rPr kumimoji="1" lang="en-US" altLang="ja-JP" dirty="0" smtClean="0">
                <a:solidFill>
                  <a:schemeClr val="tx1"/>
                </a:solidFill>
              </a:rPr>
              <a:t>= “AM 8:00”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580112" y="389705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7272300" y="2888940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524328" y="34290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>
            <a:stCxn id="41" idx="2"/>
            <a:endCxn id="43" idx="0"/>
          </p:cNvCxnSpPr>
          <p:nvPr/>
        </p:nvCxnSpPr>
        <p:spPr>
          <a:xfrm>
            <a:off x="7596336" y="3573016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7524328" y="389705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7660632" y="5014917"/>
            <a:ext cx="434975" cy="769938"/>
            <a:chOff x="3852206" y="3573152"/>
            <a:chExt cx="434975" cy="769938"/>
          </a:xfrm>
        </p:grpSpPr>
        <p:sp>
          <p:nvSpPr>
            <p:cNvPr id="60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1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2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3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4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65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 flipH="1">
            <a:off x="5176356" y="4992767"/>
            <a:ext cx="434975" cy="769938"/>
            <a:chOff x="3852206" y="3573152"/>
            <a:chExt cx="434975" cy="769938"/>
          </a:xfrm>
        </p:grpSpPr>
        <p:sp>
          <p:nvSpPr>
            <p:cNvPr id="54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55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56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57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58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59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896436" y="4762889"/>
            <a:ext cx="154817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u="sng" dirty="0" smtClean="0"/>
          </a:p>
          <a:p>
            <a:pPr algn="ctr"/>
            <a:r>
              <a:rPr lang="en-US" altLang="ja-JP" u="sng" dirty="0" smtClean="0"/>
              <a:t> </a:t>
            </a:r>
          </a:p>
          <a:p>
            <a:pPr algn="ctr"/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84468" y="5086925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+mn-lt"/>
                <a:ea typeface="+mn-ea"/>
              </a:rPr>
              <a:t>AM 8:00</a:t>
            </a:r>
            <a:endParaRPr kumimoji="1" lang="ja-JP" altLang="en-US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6040452" y="5446965"/>
            <a:ext cx="1260140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040452" y="5662989"/>
            <a:ext cx="1260140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695524" y="5979313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lt"/>
                <a:ea typeface="+mn-ea"/>
              </a:rPr>
              <a:t>書いたメッセージが伝わるか不安</a:t>
            </a:r>
            <a:endParaRPr kumimoji="1" lang="en-US" altLang="ja-JP" dirty="0" smtClean="0">
              <a:latin typeface="+mn-lt"/>
              <a:ea typeface="+mn-ea"/>
            </a:endParaRPr>
          </a:p>
          <a:p>
            <a:pPr algn="ctr"/>
            <a:r>
              <a:rPr kumimoji="1" lang="ja-JP" altLang="en-US" dirty="0" smtClean="0">
                <a:latin typeface="+mn-lt"/>
                <a:ea typeface="+mn-ea"/>
              </a:rPr>
              <a:t>（読み書きのタイミングが難しい）</a:t>
            </a:r>
            <a:endParaRPr kumimoji="1" lang="en-US" altLang="ja-JP" dirty="0" smtClean="0">
              <a:latin typeface="+mn-lt"/>
              <a:ea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69975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共有メモリ通信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220472" y="47628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dirty="0">
                <a:solidFill>
                  <a:prstClr val="white"/>
                </a:solidFill>
                <a:latin typeface="+mn-lt"/>
                <a:ea typeface="+mn-ea"/>
              </a:rPr>
              <a:t>伝言板</a:t>
            </a:r>
            <a:endParaRPr lang="en-US" altLang="ja-JP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53229" y="360902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共有</a:t>
            </a:r>
            <a:r>
              <a:rPr lang="ja-JP" altLang="en-US" dirty="0">
                <a:latin typeface="+mn-lt"/>
                <a:ea typeface="+mn-ea"/>
              </a:rPr>
              <a:t>メモリ</a:t>
            </a:r>
            <a:endParaRPr kumimoji="1" lang="ja-JP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64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の</a:t>
            </a:r>
            <a:r>
              <a:rPr lang="ja-JP" altLang="en-US" dirty="0"/>
              <a:t>特徴</a:t>
            </a:r>
            <a:r>
              <a:rPr lang="ja-JP" altLang="en-US" dirty="0" smtClean="0"/>
              <a:t>（イベント駆動）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975357" cy="1026812"/>
          </a:xfrm>
        </p:spPr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モデルはイベント駆動を採用</a:t>
            </a:r>
          </a:p>
          <a:p>
            <a:pPr lvl="1"/>
            <a:r>
              <a:rPr lang="ja-JP" altLang="en-US" dirty="0"/>
              <a:t>同期型メッセージパッシング通信＋イベント駆動： 待ちの間の</a:t>
            </a:r>
            <a:r>
              <a:rPr lang="en-US" altLang="ja-JP" dirty="0"/>
              <a:t>CPU</a:t>
            </a:r>
            <a:r>
              <a:rPr lang="ja-JP" altLang="en-US" dirty="0"/>
              <a:t>負荷</a:t>
            </a:r>
            <a:r>
              <a:rPr lang="ja-JP" altLang="en-US" dirty="0" smtClean="0"/>
              <a:t>は</a:t>
            </a:r>
            <a:r>
              <a:rPr lang="ja-JP" altLang="en-US" dirty="0" err="1" smtClean="0"/>
              <a:t>無し</a:t>
            </a:r>
            <a:endParaRPr lang="ja-JP" altLang="en-US" dirty="0"/>
          </a:p>
          <a:p>
            <a:pPr lvl="1"/>
            <a:r>
              <a:rPr lang="ja-JP" altLang="en-US" dirty="0"/>
              <a:t>共有メモリ＋ポーリング： </a:t>
            </a:r>
            <a:r>
              <a:rPr lang="ja-JP" altLang="en-US" dirty="0" smtClean="0"/>
              <a:t>定期的な書込みチェックのため</a:t>
            </a:r>
            <a:r>
              <a:rPr lang="en-US" altLang="ja-JP" dirty="0"/>
              <a:t>CPU</a:t>
            </a:r>
            <a:r>
              <a:rPr lang="ja-JP" altLang="en-US" dirty="0"/>
              <a:t>負荷がかかる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39552" y="2672916"/>
            <a:ext cx="3852428" cy="3996444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791580" y="296094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03648" y="321297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51804" y="292494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+mn-ea"/>
              </a:rPr>
              <a:t>event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491880" y="296094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19872" y="321297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22" idx="3"/>
            <a:endCxn id="25" idx="1"/>
          </p:cNvCxnSpPr>
          <p:nvPr/>
        </p:nvCxnSpPr>
        <p:spPr>
          <a:xfrm>
            <a:off x="1547664" y="3284984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hone3"/>
          <p:cNvSpPr>
            <a:spLocks noEditPoints="1" noChangeArrowheads="1"/>
          </p:cNvSpPr>
          <p:nvPr/>
        </p:nvSpPr>
        <p:spPr bwMode="auto">
          <a:xfrm>
            <a:off x="1378496" y="5268223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sp>
        <p:nvSpPr>
          <p:cNvPr id="28" name="phone3"/>
          <p:cNvSpPr>
            <a:spLocks noEditPoints="1" noChangeArrowheads="1"/>
          </p:cNvSpPr>
          <p:nvPr/>
        </p:nvSpPr>
        <p:spPr bwMode="auto">
          <a:xfrm>
            <a:off x="3095836" y="526520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cxnSp>
        <p:nvCxnSpPr>
          <p:cNvPr id="29" name="直線矢印コネクタ 28"/>
          <p:cNvCxnSpPr>
            <a:stCxn id="27" idx="3"/>
            <a:endCxn id="28" idx="7"/>
          </p:cNvCxnSpPr>
          <p:nvPr/>
        </p:nvCxnSpPr>
        <p:spPr>
          <a:xfrm flipV="1">
            <a:off x="1835696" y="5493804"/>
            <a:ext cx="1260140" cy="301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680936" y="229719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イベント駆動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2190" y="5979313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電話が鳴るまでは眠っていてよい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4752019" y="2672916"/>
            <a:ext cx="3757193" cy="3996444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328084" y="2888940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580112" y="34290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>
            <a:stCxn id="36" idx="2"/>
            <a:endCxn id="39" idx="0"/>
          </p:cNvCxnSpPr>
          <p:nvPr/>
        </p:nvCxnSpPr>
        <p:spPr>
          <a:xfrm>
            <a:off x="5652120" y="3573016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328084" y="3969060"/>
            <a:ext cx="2736304" cy="468052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x </a:t>
            </a:r>
            <a:r>
              <a:rPr kumimoji="1" lang="en-US" altLang="ja-JP" dirty="0" smtClean="0">
                <a:solidFill>
                  <a:schemeClr val="tx1"/>
                </a:solidFill>
              </a:rPr>
              <a:t>= “”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580112" y="389705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7272300" y="2888940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524328" y="34290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>
            <a:stCxn id="41" idx="2"/>
            <a:endCxn id="43" idx="0"/>
          </p:cNvCxnSpPr>
          <p:nvPr/>
        </p:nvCxnSpPr>
        <p:spPr>
          <a:xfrm>
            <a:off x="7596336" y="3573016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7524328" y="389705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7660632" y="5014917"/>
            <a:ext cx="434975" cy="769938"/>
            <a:chOff x="3852206" y="3573152"/>
            <a:chExt cx="434975" cy="769938"/>
          </a:xfrm>
        </p:grpSpPr>
        <p:sp>
          <p:nvSpPr>
            <p:cNvPr id="60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1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2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3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4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65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896436" y="4762889"/>
            <a:ext cx="154817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u="sng" dirty="0" smtClean="0"/>
          </a:p>
          <a:p>
            <a:pPr algn="ctr"/>
            <a:r>
              <a:rPr lang="en-US" altLang="ja-JP" u="sng" dirty="0" smtClean="0"/>
              <a:t> </a:t>
            </a:r>
          </a:p>
          <a:p>
            <a:pPr algn="ctr"/>
            <a:endParaRPr kumimoji="1" lang="ja-JP" altLang="en-US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6040452" y="5446965"/>
            <a:ext cx="1260140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040452" y="5662989"/>
            <a:ext cx="1260140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810940" y="5979313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書込みの有無を定期的にチェック</a:t>
            </a:r>
          </a:p>
          <a:p>
            <a:pPr algn="ctr"/>
            <a:r>
              <a:rPr lang="ja-JP" altLang="en-US" dirty="0">
                <a:latin typeface="+mn-lt"/>
                <a:ea typeface="+mn-ea"/>
              </a:rPr>
              <a:t>（何もしないのに忙しい）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933472" y="229719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ポーリング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220472" y="47628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dirty="0">
                <a:solidFill>
                  <a:prstClr val="white"/>
                </a:solidFill>
                <a:latin typeface="+mn-lt"/>
                <a:ea typeface="+mn-ea"/>
              </a:rPr>
              <a:t>伝言板</a:t>
            </a:r>
            <a:endParaRPr lang="en-US" altLang="ja-JP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53229" y="360902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共有</a:t>
            </a:r>
            <a:r>
              <a:rPr lang="ja-JP" altLang="en-US" dirty="0">
                <a:latin typeface="+mn-lt"/>
                <a:ea typeface="+mn-ea"/>
              </a:rPr>
              <a:t>メモリ</a:t>
            </a:r>
            <a:endParaRPr kumimoji="1" lang="ja-JP" altLang="en-US" dirty="0">
              <a:latin typeface="+mn-lt"/>
              <a:ea typeface="+mn-ea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3646748" y="4999322"/>
            <a:ext cx="434975" cy="769938"/>
            <a:chOff x="3852206" y="3573152"/>
            <a:chExt cx="434975" cy="769938"/>
          </a:xfrm>
        </p:grpSpPr>
        <p:sp>
          <p:nvSpPr>
            <p:cNvPr id="74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75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77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cxnSp>
        <p:nvCxnSpPr>
          <p:cNvPr id="79" name="直線コネクタ 78"/>
          <p:cNvCxnSpPr>
            <a:stCxn id="77" idx="1"/>
            <a:endCxn id="77" idx="5"/>
          </p:cNvCxnSpPr>
          <p:nvPr/>
        </p:nvCxnSpPr>
        <p:spPr>
          <a:xfrm>
            <a:off x="3695941" y="5092076"/>
            <a:ext cx="130214" cy="13358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雲形吹き出し 79"/>
          <p:cNvSpPr/>
          <p:nvPr/>
        </p:nvSpPr>
        <p:spPr>
          <a:xfrm>
            <a:off x="2735796" y="3969060"/>
            <a:ext cx="1116124" cy="720080"/>
          </a:xfrm>
          <a:prstGeom prst="cloudCallout">
            <a:avLst>
              <a:gd name="adj1" fmla="val 37062"/>
              <a:gd name="adj2" fmla="val 811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zzz</a:t>
            </a:r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1" name="Freeform 460"/>
          <p:cNvSpPr>
            <a:spLocks/>
          </p:cNvSpPr>
          <p:nvPr/>
        </p:nvSpPr>
        <p:spPr bwMode="auto">
          <a:xfrm rot="19866835" flipH="1">
            <a:off x="8133910" y="5287253"/>
            <a:ext cx="73025" cy="158750"/>
          </a:xfrm>
          <a:custGeom>
            <a:avLst/>
            <a:gdLst/>
            <a:ahLst/>
            <a:cxnLst>
              <a:cxn ang="0">
                <a:pos x="23" y="2"/>
              </a:cxn>
              <a:cxn ang="0">
                <a:pos x="0" y="83"/>
              </a:cxn>
              <a:cxn ang="0">
                <a:pos x="23" y="100"/>
              </a:cxn>
              <a:cxn ang="0">
                <a:pos x="46" y="83"/>
              </a:cxn>
              <a:cxn ang="0">
                <a:pos x="26" y="0"/>
              </a:cxn>
            </a:cxnLst>
            <a:rect l="0" t="0" r="r" b="b"/>
            <a:pathLst>
              <a:path w="46" h="100">
                <a:moveTo>
                  <a:pt x="23" y="2"/>
                </a:moveTo>
                <a:cubicBezTo>
                  <a:pt x="11" y="35"/>
                  <a:pt x="0" y="67"/>
                  <a:pt x="0" y="83"/>
                </a:cubicBezTo>
                <a:cubicBezTo>
                  <a:pt x="0" y="100"/>
                  <a:pt x="15" y="100"/>
                  <a:pt x="23" y="100"/>
                </a:cubicBezTo>
                <a:cubicBezTo>
                  <a:pt x="31" y="100"/>
                  <a:pt x="46" y="100"/>
                  <a:pt x="46" y="83"/>
                </a:cubicBezTo>
                <a:cubicBezTo>
                  <a:pt x="46" y="66"/>
                  <a:pt x="30" y="17"/>
                  <a:pt x="26" y="0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Freeform 460"/>
          <p:cNvSpPr>
            <a:spLocks/>
          </p:cNvSpPr>
          <p:nvPr/>
        </p:nvSpPr>
        <p:spPr bwMode="auto">
          <a:xfrm rot="19866835" flipH="1">
            <a:off x="8097904" y="5433308"/>
            <a:ext cx="73025" cy="158750"/>
          </a:xfrm>
          <a:custGeom>
            <a:avLst/>
            <a:gdLst/>
            <a:ahLst/>
            <a:cxnLst>
              <a:cxn ang="0">
                <a:pos x="23" y="2"/>
              </a:cxn>
              <a:cxn ang="0">
                <a:pos x="0" y="83"/>
              </a:cxn>
              <a:cxn ang="0">
                <a:pos x="23" y="100"/>
              </a:cxn>
              <a:cxn ang="0">
                <a:pos x="46" y="83"/>
              </a:cxn>
              <a:cxn ang="0">
                <a:pos x="26" y="0"/>
              </a:cxn>
            </a:cxnLst>
            <a:rect l="0" t="0" r="r" b="b"/>
            <a:pathLst>
              <a:path w="46" h="100">
                <a:moveTo>
                  <a:pt x="23" y="2"/>
                </a:moveTo>
                <a:cubicBezTo>
                  <a:pt x="11" y="35"/>
                  <a:pt x="0" y="67"/>
                  <a:pt x="0" y="83"/>
                </a:cubicBezTo>
                <a:cubicBezTo>
                  <a:pt x="0" y="100"/>
                  <a:pt x="15" y="100"/>
                  <a:pt x="23" y="100"/>
                </a:cubicBezTo>
                <a:cubicBezTo>
                  <a:pt x="31" y="100"/>
                  <a:pt x="46" y="100"/>
                  <a:pt x="46" y="83"/>
                </a:cubicBezTo>
                <a:cubicBezTo>
                  <a:pt x="46" y="66"/>
                  <a:pt x="30" y="17"/>
                  <a:pt x="26" y="0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391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CSP</a:t>
            </a:r>
            <a:r>
              <a:rPr lang="ja-JP" altLang="en-US" dirty="0" smtClean="0"/>
              <a:t>の</a:t>
            </a:r>
            <a:r>
              <a:rPr lang="ja-JP" altLang="en-US" dirty="0"/>
              <a:t>特徴（通信相手の自動選択）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975357" cy="682448"/>
          </a:xfrm>
        </p:spPr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モデルは</a:t>
            </a:r>
            <a:r>
              <a:rPr lang="ja-JP" altLang="en-US" dirty="0">
                <a:solidFill>
                  <a:srgbClr val="FF0000"/>
                </a:solidFill>
              </a:rPr>
              <a:t>通信可能な相手を自動的に選択</a:t>
            </a:r>
            <a:r>
              <a:rPr lang="ja-JP" altLang="en-US" dirty="0"/>
              <a:t>して通信可能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15900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0402" y="4857910"/>
            <a:ext cx="4339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受信可能なプロセスを選択して送信する</a:t>
            </a:r>
          </a:p>
          <a:p>
            <a:r>
              <a:rPr lang="ja-JP" altLang="en-US" dirty="0">
                <a:latin typeface="+mn-lt"/>
                <a:ea typeface="+mn-ea"/>
              </a:rPr>
              <a:t>（全てが受信不可のときは、ひとつが受</a:t>
            </a:r>
          </a:p>
          <a:p>
            <a:r>
              <a:rPr lang="ja-JP" altLang="en-US" dirty="0">
                <a:latin typeface="+mn-lt"/>
                <a:ea typeface="+mn-ea"/>
              </a:rPr>
              <a:t>　信可能になるまで送信を延期）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860057" y="31205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72125" y="33725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3128309" y="40206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056301" y="42726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1616141" y="3444564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36221" y="3228540"/>
            <a:ext cx="0" cy="46805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2336221" y="2557040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2336221" y="3444564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2336221" y="3588580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724153" y="304852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119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128309" y="31205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056301" y="33725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3128309" y="22204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056301" y="24724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4713034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5" name="グループ化 84"/>
          <p:cNvGrpSpPr/>
          <p:nvPr/>
        </p:nvGrpSpPr>
        <p:grpSpPr>
          <a:xfrm>
            <a:off x="7956376" y="2192288"/>
            <a:ext cx="434975" cy="769938"/>
            <a:chOff x="3852206" y="3573152"/>
            <a:chExt cx="434975" cy="769938"/>
          </a:xfrm>
        </p:grpSpPr>
        <p:sp>
          <p:nvSpPr>
            <p:cNvPr id="86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87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89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91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92" name="グループ化 91"/>
          <p:cNvGrpSpPr/>
          <p:nvPr/>
        </p:nvGrpSpPr>
        <p:grpSpPr>
          <a:xfrm flipH="1">
            <a:off x="4942892" y="3034234"/>
            <a:ext cx="434975" cy="769938"/>
            <a:chOff x="3852206" y="3573152"/>
            <a:chExt cx="434975" cy="769938"/>
          </a:xfrm>
        </p:grpSpPr>
        <p:sp>
          <p:nvSpPr>
            <p:cNvPr id="93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94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96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98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99" name="phone3"/>
          <p:cNvSpPr>
            <a:spLocks noEditPoints="1" noChangeArrowheads="1"/>
          </p:cNvSpPr>
          <p:nvPr/>
        </p:nvSpPr>
        <p:spPr bwMode="auto">
          <a:xfrm>
            <a:off x="5482952" y="3286262"/>
            <a:ext cx="457200" cy="43077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phone3"/>
          <p:cNvSpPr>
            <a:spLocks noEditPoints="1" noChangeArrowheads="1"/>
          </p:cNvSpPr>
          <p:nvPr/>
        </p:nvSpPr>
        <p:spPr bwMode="auto">
          <a:xfrm>
            <a:off x="7380312" y="238488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5940152" y="3501008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660232" y="3284984"/>
            <a:ext cx="0" cy="46805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endCxn id="100" idx="7"/>
          </p:cNvCxnSpPr>
          <p:nvPr/>
        </p:nvCxnSpPr>
        <p:spPr>
          <a:xfrm flipV="1">
            <a:off x="6660232" y="2613484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/>
          <p:cNvGrpSpPr/>
          <p:nvPr/>
        </p:nvGrpSpPr>
        <p:grpSpPr>
          <a:xfrm>
            <a:off x="7956376" y="3056384"/>
            <a:ext cx="434975" cy="769938"/>
            <a:chOff x="3852206" y="3573152"/>
            <a:chExt cx="434975" cy="769938"/>
          </a:xfrm>
        </p:grpSpPr>
        <p:sp>
          <p:nvSpPr>
            <p:cNvPr id="105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06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08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110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11" name="phone3"/>
          <p:cNvSpPr>
            <a:spLocks noEditPoints="1" noChangeArrowheads="1"/>
          </p:cNvSpPr>
          <p:nvPr/>
        </p:nvSpPr>
        <p:spPr bwMode="auto">
          <a:xfrm>
            <a:off x="7380312" y="324898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6660232" y="3501008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グループ化 112"/>
          <p:cNvGrpSpPr/>
          <p:nvPr/>
        </p:nvGrpSpPr>
        <p:grpSpPr>
          <a:xfrm>
            <a:off x="7956376" y="3956484"/>
            <a:ext cx="434975" cy="769938"/>
            <a:chOff x="3852206" y="3573152"/>
            <a:chExt cx="434975" cy="769938"/>
          </a:xfrm>
        </p:grpSpPr>
        <p:sp>
          <p:nvSpPr>
            <p:cNvPr id="114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15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17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119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20" name="phone3"/>
          <p:cNvSpPr>
            <a:spLocks noEditPoints="1" noChangeArrowheads="1"/>
          </p:cNvSpPr>
          <p:nvPr/>
        </p:nvSpPr>
        <p:spPr bwMode="auto">
          <a:xfrm>
            <a:off x="7380312" y="414908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21" name="直線矢印コネクタ 120"/>
          <p:cNvCxnSpPr/>
          <p:nvPr/>
        </p:nvCxnSpPr>
        <p:spPr>
          <a:xfrm>
            <a:off x="6660232" y="3645024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6048164" y="31049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119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708860" y="5101945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代表電話（手の空いている人が受ける）</a:t>
            </a:r>
          </a:p>
        </p:txBody>
      </p:sp>
    </p:spTree>
    <p:extLst>
      <p:ext uri="{BB962C8B-B14F-4D97-AF65-F5344CB8AC3E}">
        <p14:creationId xmlns:p14="http://schemas.microsoft.com/office/powerpoint/2010/main" val="41006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SEC-simple3">
  <a:themeElements>
    <a:clrScheme name="aist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1D1F0"/>
        </a:solidFill>
        <a:ln w="19050">
          <a:solidFill>
            <a:srgbClr val="7575D1"/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 sz="1400" dirty="0" smtClean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  <a:ea typeface="+mn-ea"/>
          </a:defRPr>
        </a:defPPr>
      </a:lstStyle>
    </a:txDef>
  </a:objectDefaults>
  <a:extraClrSchemeLst>
    <a:extraClrScheme>
      <a:clrScheme name="aist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RISEC-simple3</Template>
  <TotalTime>62276</TotalTime>
  <Words>1904</Words>
  <Application>Microsoft Office PowerPoint</Application>
  <PresentationFormat>画面に合わせる (4:3)</PresentationFormat>
  <Paragraphs>505</Paragraphs>
  <Slides>26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5" baseType="lpstr">
      <vt:lpstr>HG丸ｺﾞｼｯｸM-PRO</vt:lpstr>
      <vt:lpstr>ＭＳ Ｐゴシック</vt:lpstr>
      <vt:lpstr>ＭＳ Ｐ明朝</vt:lpstr>
      <vt:lpstr>Arial</vt:lpstr>
      <vt:lpstr>Consolas</vt:lpstr>
      <vt:lpstr>Tahoma</vt:lpstr>
      <vt:lpstr>Trebuchet MS</vt:lpstr>
      <vt:lpstr>Wingdings</vt:lpstr>
      <vt:lpstr>RISEC-simple3</vt:lpstr>
      <vt:lpstr>CSPモデルの実装言語/ライブラリ</vt:lpstr>
      <vt:lpstr>CSP通信方式のRTMへの実装</vt:lpstr>
      <vt:lpstr>CSP通信方式のRTMへの実装</vt:lpstr>
      <vt:lpstr>CSPの特徴</vt:lpstr>
      <vt:lpstr>並行動作の仕様記述言語</vt:lpstr>
      <vt:lpstr>通信方式の種類</vt:lpstr>
      <vt:lpstr>CSPの特徴（同期型メッセージパッシング通信）</vt:lpstr>
      <vt:lpstr>CSPの特徴（イベント駆動）</vt:lpstr>
      <vt:lpstr>CSPの特徴（通信相手の自動選択）</vt:lpstr>
      <vt:lpstr>CSPの特徴（通信チャネルの自動選択）</vt:lpstr>
      <vt:lpstr>CSPの実装言語/ライブラリ</vt:lpstr>
      <vt:lpstr>通信方式の比較</vt:lpstr>
      <vt:lpstr>書込み・読出しの相互排他</vt:lpstr>
      <vt:lpstr>同期モデルと非同期モデルの比較</vt:lpstr>
      <vt:lpstr>CSP記述と詳細化</vt:lpstr>
      <vt:lpstr>CSP記述の実装言語・ライブラリ</vt:lpstr>
      <vt:lpstr>並行プロセス部の分割の利点</vt:lpstr>
      <vt:lpstr>CSPモデルの実装例</vt:lpstr>
      <vt:lpstr>CSPモデルのJCSP（Java）による実装例</vt:lpstr>
      <vt:lpstr>Senderクラス</vt:lpstr>
      <vt:lpstr>Receiverクラス</vt:lpstr>
      <vt:lpstr>Gateクラス</vt:lpstr>
      <vt:lpstr>Timerクラス</vt:lpstr>
      <vt:lpstr>Mainクラス</vt:lpstr>
      <vt:lpstr>参考：XC言語の構文</vt:lpstr>
      <vt:lpstr>参考：Go言語の構文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isobe</dc:creator>
  <cp:lastModifiedBy>磯部祥尚</cp:lastModifiedBy>
  <cp:revision>11623</cp:revision>
  <cp:lastPrinted>2015-09-08T10:02:56Z</cp:lastPrinted>
  <dcterms:created xsi:type="dcterms:W3CDTF">2012-05-16T07:43:57Z</dcterms:created>
  <dcterms:modified xsi:type="dcterms:W3CDTF">2016-08-28T06:16:23Z</dcterms:modified>
</cp:coreProperties>
</file>