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64" r:id="rId2"/>
    <p:sldId id="750" r:id="rId3"/>
    <p:sldId id="751" r:id="rId4"/>
    <p:sldId id="752" r:id="rId5"/>
    <p:sldId id="768" r:id="rId6"/>
    <p:sldId id="765" r:id="rId7"/>
    <p:sldId id="770" r:id="rId8"/>
    <p:sldId id="772" r:id="rId9"/>
    <p:sldId id="769" r:id="rId10"/>
    <p:sldId id="771" r:id="rId1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347"/>
    <a:srgbClr val="0000FF"/>
    <a:srgbClr val="FF0000"/>
    <a:srgbClr val="FF99FF"/>
    <a:srgbClr val="E2AC00"/>
    <a:srgbClr val="FFCCFF"/>
    <a:srgbClr val="D1FDFF"/>
    <a:srgbClr val="00009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4" autoAdjust="0"/>
    <p:restoredTop sz="96169" autoAdjust="0"/>
  </p:normalViewPr>
  <p:slideViewPr>
    <p:cSldViewPr snapToGrid="0">
      <p:cViewPr>
        <p:scale>
          <a:sx n="60" d="100"/>
          <a:sy n="60" d="100"/>
        </p:scale>
        <p:origin x="69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62" y="-7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77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650" y="1"/>
            <a:ext cx="3076976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990"/>
            <a:ext cx="3076977" cy="5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650" y="9720990"/>
            <a:ext cx="3076976" cy="5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3B37BF-A1F1-49CD-AC21-68D92EEB99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8374" name="Picture 7" descr="j-yok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38715" cy="16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3546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77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650" y="1"/>
            <a:ext cx="3076976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30" y="4861320"/>
            <a:ext cx="5680443" cy="460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90"/>
            <a:ext cx="3076977" cy="5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650" y="9720990"/>
            <a:ext cx="3076976" cy="5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A35B33-CCA2-4DA0-9F2C-D139031009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33897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341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35B33-CCA2-4DA0-9F2C-D139031009F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494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144000" cy="512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4904" y="6525344"/>
            <a:ext cx="2133600" cy="28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D0BE7-8034-458F-BA05-23B3406A9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12676"/>
            <a:ext cx="9144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52BA-7A81-4D28-8276-1E549093B8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88224" y="908720"/>
            <a:ext cx="2057400" cy="56355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6024" y="908720"/>
            <a:ext cx="6019800" cy="56355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EB01-A132-4C20-B897-AE366D51DB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95536" y="2204864"/>
            <a:ext cx="8229600" cy="4309939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574A-2279-4D6A-A619-2777D2A04C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 userDrawn="1"/>
        </p:nvSpPr>
        <p:spPr>
          <a:xfrm>
            <a:off x="179512" y="152636"/>
            <a:ext cx="8784976" cy="792088"/>
          </a:xfrm>
          <a:prstGeom prst="roundRect">
            <a:avLst/>
          </a:prstGeom>
          <a:solidFill>
            <a:srgbClr val="E8E8F8"/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b="0" dirty="0" err="1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432048"/>
          </a:xfrm>
          <a:ln>
            <a:noFill/>
          </a:ln>
        </p:spPr>
        <p:txBody>
          <a:bodyPr/>
          <a:lstStyle>
            <a:lvl1pPr algn="l">
              <a:defRPr sz="2400"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1196752"/>
            <a:ext cx="8820980" cy="5112568"/>
          </a:xfrm>
        </p:spPr>
        <p:txBody>
          <a:bodyPr/>
          <a:lstStyle>
            <a:lvl1pPr marL="342900" indent="-342900">
              <a:buFont typeface="Wingdings" pitchFamily="2" charset="2"/>
              <a:buChar char="n"/>
              <a:defRPr sz="2000"/>
            </a:lvl1pPr>
            <a:lvl2pPr marL="742950" indent="-285750">
              <a:buFont typeface="Wingdings" pitchFamily="2" charset="2"/>
              <a:buChar char="l"/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4904" y="6525344"/>
            <a:ext cx="2133600" cy="28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E59F-7502-4250-BB10-FD4FC1EDD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プレースホルダー 22"/>
          <p:cNvSpPr>
            <a:spLocks noGrp="1"/>
          </p:cNvSpPr>
          <p:nvPr>
            <p:ph type="body" sz="quarter" idx="11" hasCustomPrompt="1"/>
          </p:nvPr>
        </p:nvSpPr>
        <p:spPr>
          <a:xfrm>
            <a:off x="215900" y="656691"/>
            <a:ext cx="8748588" cy="287871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9572" y="2780928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4904" y="6525344"/>
            <a:ext cx="2133600" cy="28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1BA8D-8139-43A5-9A62-3A8EF183B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0"/>
            <a:ext cx="9144000" cy="512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12676"/>
            <a:ext cx="9144000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コンテンツ プレースホルダ 2"/>
          <p:cNvSpPr>
            <a:spLocks noGrp="1"/>
          </p:cNvSpPr>
          <p:nvPr>
            <p:ph idx="11"/>
          </p:nvPr>
        </p:nvSpPr>
        <p:spPr>
          <a:xfrm>
            <a:off x="2051720" y="4257092"/>
            <a:ext cx="5076564" cy="1980220"/>
          </a:xfrm>
        </p:spPr>
        <p:txBody>
          <a:bodyPr/>
          <a:lstStyle>
            <a:lvl1pPr marL="342900" indent="-342900">
              <a:buFont typeface="Wingdings" pitchFamily="2" charset="2"/>
              <a:buChar char="n"/>
              <a:defRPr sz="2200"/>
            </a:lvl1pPr>
            <a:lvl2pPr marL="742950" indent="-285750">
              <a:buFont typeface="Wingdings" pitchFamily="2" charset="2"/>
              <a:buChar char="l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09E3-47AB-4B07-90F7-5FDC6014F1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7544" y="2852936"/>
            <a:ext cx="4040188" cy="3663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220486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4008" y="2852936"/>
            <a:ext cx="4041775" cy="3663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16649-9130-45E9-82AB-4003FDF332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D7DB-3B79-4603-836B-68088EDA0B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8113D-6E12-4366-B2A4-22BFAE45A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38" y="90872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63888" y="908720"/>
            <a:ext cx="5111750" cy="55650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46038" y="2060848"/>
            <a:ext cx="3008313" cy="44129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EB83-DF8C-4FEB-8747-A9555A1361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3688" y="51665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63688" y="97869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63688" y="573325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8211-3884-4AC2-B614-F886DC327E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620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880828"/>
            <a:ext cx="8229600" cy="441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4904" y="6525344"/>
            <a:ext cx="2133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2D3989-E79A-402C-97B6-3CFE413D46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95936" y="6633356"/>
            <a:ext cx="8858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テキスト ボックス 1"/>
          <p:cNvSpPr txBox="1"/>
          <p:nvPr userDrawn="1"/>
        </p:nvSpPr>
        <p:spPr>
          <a:xfrm>
            <a:off x="35496" y="6561348"/>
            <a:ext cx="3071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/>
              <a:t>Copyright © 2016 AIST, All Rights Reserved.</a:t>
            </a:r>
            <a:endParaRPr kumimoji="1" lang="ja-JP" altLang="en-US" sz="1100" dirty="0" err="1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hiti.de/machine_objec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通信方式の種類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500" y="1124743"/>
            <a:ext cx="8964996" cy="864098"/>
          </a:xfrm>
        </p:spPr>
        <p:txBody>
          <a:bodyPr/>
          <a:lstStyle/>
          <a:p>
            <a:r>
              <a:rPr lang="ja-JP" altLang="en-US" dirty="0"/>
              <a:t>並行ソフトウェアの構築にはプロセス間の情報伝達（</a:t>
            </a:r>
            <a:r>
              <a:rPr lang="ja-JP" altLang="en-US" dirty="0">
                <a:solidFill>
                  <a:srgbClr val="FF0000"/>
                </a:solidFill>
              </a:rPr>
              <a:t>通信</a:t>
            </a:r>
            <a:r>
              <a:rPr lang="ja-JP" altLang="en-US" dirty="0"/>
              <a:t>）が必要</a:t>
            </a:r>
            <a:endParaRPr lang="en-US" altLang="ja-JP" dirty="0"/>
          </a:p>
          <a:p>
            <a:endParaRPr lang="en-US" altLang="ja-JP" sz="400" dirty="0"/>
          </a:p>
          <a:p>
            <a:r>
              <a:rPr lang="ja-JP" altLang="en-US" dirty="0"/>
              <a:t>通信方式の種類：</a:t>
            </a:r>
            <a:endParaRPr lang="en-US" altLang="ja-JP" sz="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47727" y="5193392"/>
            <a:ext cx="8420717" cy="1187936"/>
            <a:chOff x="147727" y="1971341"/>
            <a:chExt cx="8420717" cy="1187936"/>
          </a:xfrm>
        </p:grpSpPr>
        <p:sp>
          <p:nvSpPr>
            <p:cNvPr id="6" name="円/楕円 5"/>
            <p:cNvSpPr/>
            <p:nvPr/>
          </p:nvSpPr>
          <p:spPr>
            <a:xfrm>
              <a:off x="6836235" y="2387933"/>
              <a:ext cx="343137" cy="34313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6394567" y="2348135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7848364" y="2235466"/>
              <a:ext cx="720080" cy="648072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受信</a:t>
              </a: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5436096" y="2237762"/>
              <a:ext cx="720080" cy="645551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kern="0" dirty="0">
                  <a:solidFill>
                    <a:srgbClr val="FFFFFF"/>
                  </a:solidFill>
                  <a:latin typeface="+mn-lt"/>
                  <a:ea typeface="+mn-ea"/>
                </a:rPr>
                <a:t>送信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7" name="直線コネクタ 116"/>
            <p:cNvCxnSpPr>
              <a:stCxn id="116" idx="3"/>
              <a:endCxn id="6" idx="2"/>
            </p:cNvCxnSpPr>
            <p:nvPr/>
          </p:nvCxnSpPr>
          <p:spPr>
            <a:xfrm flipV="1">
              <a:off x="6156176" y="2559502"/>
              <a:ext cx="680059" cy="10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cxnSp>
          <p:nvCxnSpPr>
            <p:cNvPr id="118" name="直線コネクタ 117"/>
            <p:cNvCxnSpPr>
              <a:stCxn id="6" idx="6"/>
              <a:endCxn id="115" idx="1"/>
            </p:cNvCxnSpPr>
            <p:nvPr/>
          </p:nvCxnSpPr>
          <p:spPr>
            <a:xfrm>
              <a:off x="7179372" y="2559502"/>
              <a:ext cx="668992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6215003" y="2605279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書込</a:t>
              </a: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7280089" y="2602355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読出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332509" y="1971341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共有メモリ</a:t>
              </a:r>
            </a:p>
          </p:txBody>
        </p:sp>
        <p:sp>
          <p:nvSpPr>
            <p:cNvPr id="131" name="円/楕円 130"/>
            <p:cNvSpPr/>
            <p:nvPr/>
          </p:nvSpPr>
          <p:spPr>
            <a:xfrm>
              <a:off x="6913260" y="253498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45" name="コンテンツ プレースホルダー 2"/>
            <p:cNvSpPr txBox="1">
              <a:spLocks/>
            </p:cNvSpPr>
            <p:nvPr/>
          </p:nvSpPr>
          <p:spPr bwMode="auto">
            <a:xfrm>
              <a:off x="147727" y="2049413"/>
              <a:ext cx="5049977" cy="1019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l"/>
                <a:defRPr kumimoji="1"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lvl="1"/>
              <a:r>
                <a:rPr lang="ja-JP" altLang="en-US" kern="0" dirty="0">
                  <a:solidFill>
                    <a:srgbClr val="FF0000"/>
                  </a:solidFill>
                </a:rPr>
                <a:t>共有メモリ通信方式</a:t>
              </a:r>
              <a:endParaRPr lang="en-US" altLang="ja-JP" kern="0" dirty="0">
                <a:solidFill>
                  <a:srgbClr val="FF0000"/>
                </a:solidFill>
              </a:endParaRPr>
            </a:p>
            <a:p>
              <a:pPr lvl="2"/>
              <a:r>
                <a:rPr lang="ja-JP" altLang="en-US" kern="0" dirty="0"/>
                <a:t>情報は共有メモリを介して渡される</a:t>
              </a:r>
              <a:endParaRPr lang="en-US" altLang="ja-JP" kern="0" dirty="0"/>
            </a:p>
            <a:p>
              <a:pPr lvl="2"/>
              <a:r>
                <a:rPr lang="ja-JP" altLang="en-US" kern="0" dirty="0"/>
                <a:t>処理が軽い（情報の</a:t>
              </a:r>
              <a:r>
                <a:rPr lang="ja-JP" altLang="en-US" kern="0" dirty="0">
                  <a:solidFill>
                    <a:srgbClr val="FF0000"/>
                  </a:solidFill>
                </a:rPr>
                <a:t>上書き</a:t>
              </a:r>
              <a:r>
                <a:rPr lang="ja-JP" altLang="en-US" kern="0" dirty="0"/>
                <a:t>に注意）</a:t>
              </a:r>
              <a:br>
                <a:rPr lang="en-US" altLang="ja-JP" kern="0" dirty="0"/>
              </a:br>
              <a:endParaRPr lang="en-US" altLang="ja-JP" sz="600" kern="0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47728" y="3566561"/>
            <a:ext cx="8420716" cy="1181685"/>
            <a:chOff x="147728" y="3566561"/>
            <a:chExt cx="8420716" cy="1181685"/>
          </a:xfrm>
        </p:grpSpPr>
        <p:sp>
          <p:nvSpPr>
            <p:cNvPr id="121" name="円/楕円 120"/>
            <p:cNvSpPr/>
            <p:nvPr/>
          </p:nvSpPr>
          <p:spPr>
            <a:xfrm>
              <a:off x="7083891" y="409679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7848364" y="3824435"/>
              <a:ext cx="720080" cy="648072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受信</a:t>
              </a:r>
            </a:p>
          </p:txBody>
        </p:sp>
        <p:sp>
          <p:nvSpPr>
            <p:cNvPr id="123" name="角丸四角形 122"/>
            <p:cNvSpPr/>
            <p:nvPr/>
          </p:nvSpPr>
          <p:spPr>
            <a:xfrm>
              <a:off x="5436096" y="3826731"/>
              <a:ext cx="720080" cy="645551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kern="0" dirty="0">
                  <a:solidFill>
                    <a:srgbClr val="FFFFFF"/>
                  </a:solidFill>
                  <a:latin typeface="+mn-lt"/>
                  <a:ea typeface="+mn-ea"/>
                </a:rPr>
                <a:t>送信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4" name="直線コネクタ 123"/>
            <p:cNvCxnSpPr>
              <a:stCxn id="123" idx="3"/>
            </p:cNvCxnSpPr>
            <p:nvPr/>
          </p:nvCxnSpPr>
          <p:spPr>
            <a:xfrm>
              <a:off x="6156176" y="4149507"/>
              <a:ext cx="585758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26" name="テキスト ボックス 125"/>
            <p:cNvSpPr txBox="1"/>
            <p:nvPr/>
          </p:nvSpPr>
          <p:spPr>
            <a:xfrm>
              <a:off x="6215003" y="4194248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送信</a:t>
              </a: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7280089" y="4191324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受信</a:t>
              </a: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6448272" y="356656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バッファ</a:t>
              </a:r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6719757" y="4038253"/>
              <a:ext cx="556329" cy="220436"/>
            </a:xfrm>
            <a:custGeom>
              <a:avLst/>
              <a:gdLst>
                <a:gd name="connsiteX0" fmla="*/ 0 w 751115"/>
                <a:gd name="connsiteY0" fmla="*/ 0 h 220436"/>
                <a:gd name="connsiteX1" fmla="*/ 751115 w 751115"/>
                <a:gd name="connsiteY1" fmla="*/ 0 h 220436"/>
                <a:gd name="connsiteX2" fmla="*/ 751115 w 751115"/>
                <a:gd name="connsiteY2" fmla="*/ 220436 h 220436"/>
                <a:gd name="connsiteX3" fmla="*/ 8165 w 751115"/>
                <a:gd name="connsiteY3" fmla="*/ 220436 h 220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220436">
                  <a:moveTo>
                    <a:pt x="0" y="0"/>
                  </a:moveTo>
                  <a:lnTo>
                    <a:pt x="751115" y="0"/>
                  </a:lnTo>
                  <a:lnTo>
                    <a:pt x="751115" y="220436"/>
                  </a:lnTo>
                  <a:lnTo>
                    <a:pt x="8165" y="2204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5" name="直線コネクタ 124"/>
            <p:cNvCxnSpPr>
              <a:endCxn id="122" idx="1"/>
            </p:cNvCxnSpPr>
            <p:nvPr/>
          </p:nvCxnSpPr>
          <p:spPr>
            <a:xfrm>
              <a:off x="7276087" y="4148471"/>
              <a:ext cx="572277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29" name="円/楕円 128"/>
            <p:cNvSpPr/>
            <p:nvPr/>
          </p:nvSpPr>
          <p:spPr>
            <a:xfrm>
              <a:off x="6933058" y="409679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6363712" y="3963540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46" name="コンテンツ プレースホルダー 2"/>
            <p:cNvSpPr txBox="1">
              <a:spLocks/>
            </p:cNvSpPr>
            <p:nvPr/>
          </p:nvSpPr>
          <p:spPr bwMode="auto">
            <a:xfrm>
              <a:off x="147728" y="3636312"/>
              <a:ext cx="5181758" cy="1019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l"/>
                <a:defRPr kumimoji="1"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lvl="1"/>
              <a:r>
                <a:rPr lang="ja-JP" altLang="en-US" kern="0" dirty="0">
                  <a:solidFill>
                    <a:srgbClr val="FF0000"/>
                  </a:solidFill>
                </a:rPr>
                <a:t>非同期型メッセージパッシング通信方式</a:t>
              </a:r>
              <a:endParaRPr lang="en-US" altLang="ja-JP" kern="0" dirty="0">
                <a:solidFill>
                  <a:srgbClr val="FF0000"/>
                </a:solidFill>
              </a:endParaRPr>
            </a:p>
            <a:p>
              <a:pPr lvl="2"/>
              <a:r>
                <a:rPr lang="ja-JP" altLang="en-US" kern="0" dirty="0"/>
                <a:t>送信情報はバッファに一時保存される</a:t>
              </a:r>
              <a:endParaRPr lang="en-US" altLang="ja-JP" kern="0" dirty="0"/>
            </a:p>
            <a:p>
              <a:pPr lvl="2"/>
              <a:r>
                <a:rPr lang="ja-JP" altLang="en-US" kern="0" dirty="0"/>
                <a:t>バッファフル時の</a:t>
              </a:r>
              <a:r>
                <a:rPr lang="ja-JP" altLang="en-US" kern="0" dirty="0">
                  <a:solidFill>
                    <a:srgbClr val="FF0000"/>
                  </a:solidFill>
                </a:rPr>
                <a:t>上書き可</a:t>
              </a:r>
              <a:r>
                <a:rPr lang="en-US" altLang="ja-JP" kern="0" dirty="0">
                  <a:solidFill>
                    <a:srgbClr val="FF0000"/>
                  </a:solidFill>
                </a:rPr>
                <a:t>/</a:t>
              </a:r>
              <a:r>
                <a:rPr lang="ja-JP" altLang="en-US" kern="0" dirty="0">
                  <a:solidFill>
                    <a:srgbClr val="FF0000"/>
                  </a:solidFill>
                </a:rPr>
                <a:t>不可</a:t>
              </a:r>
              <a:r>
                <a:rPr lang="ja-JP" altLang="en-US" kern="0" dirty="0"/>
                <a:t>が重要</a:t>
              </a:r>
              <a:br>
                <a:rPr lang="en-US" altLang="ja-JP" kern="0" dirty="0"/>
              </a:br>
              <a:endParaRPr lang="en-US" altLang="ja-JP" sz="600" kern="0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47727" y="2083757"/>
            <a:ext cx="8420716" cy="1109545"/>
            <a:chOff x="147728" y="5253671"/>
            <a:chExt cx="8420716" cy="1109545"/>
          </a:xfrm>
        </p:grpSpPr>
        <p:sp>
          <p:nvSpPr>
            <p:cNvPr id="134" name="角丸四角形 133"/>
            <p:cNvSpPr/>
            <p:nvPr/>
          </p:nvSpPr>
          <p:spPr>
            <a:xfrm>
              <a:off x="7848364" y="5439405"/>
              <a:ext cx="720080" cy="648072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受信</a:t>
              </a:r>
            </a:p>
          </p:txBody>
        </p:sp>
        <p:sp>
          <p:nvSpPr>
            <p:cNvPr id="135" name="角丸四角形 134"/>
            <p:cNvSpPr/>
            <p:nvPr/>
          </p:nvSpPr>
          <p:spPr>
            <a:xfrm>
              <a:off x="5436096" y="5441701"/>
              <a:ext cx="720080" cy="645551"/>
            </a:xfrm>
            <a:prstGeom prst="roundRect">
              <a:avLst/>
            </a:prstGeom>
            <a:solidFill>
              <a:srgbClr val="000000">
                <a:lumMod val="75000"/>
              </a:srgbClr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kern="0" dirty="0">
                  <a:solidFill>
                    <a:srgbClr val="FFFFFF"/>
                  </a:solidFill>
                  <a:latin typeface="+mn-lt"/>
                  <a:ea typeface="+mn-ea"/>
                </a:rPr>
                <a:t>送信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6" name="直線コネクタ 135"/>
            <p:cNvCxnSpPr>
              <a:stCxn id="135" idx="3"/>
              <a:endCxn id="134" idx="1"/>
            </p:cNvCxnSpPr>
            <p:nvPr/>
          </p:nvCxnSpPr>
          <p:spPr>
            <a:xfrm flipV="1">
              <a:off x="6156176" y="5763441"/>
              <a:ext cx="1692188" cy="10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headEnd type="oval" w="med" len="med"/>
              <a:tailEnd type="arrow" w="med" len="med"/>
            </a:ln>
            <a:effectLst/>
          </p:spPr>
        </p:cxnSp>
        <p:sp>
          <p:nvSpPr>
            <p:cNvPr id="137" name="テキスト ボックス 136"/>
            <p:cNvSpPr txBox="1"/>
            <p:nvPr/>
          </p:nvSpPr>
          <p:spPr>
            <a:xfrm>
              <a:off x="6215003" y="5809218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送信</a:t>
              </a: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7280089" y="5806294"/>
              <a:ext cx="461665" cy="5539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+mn-lt"/>
                  <a:ea typeface="+mn-ea"/>
                </a:rPr>
                <a:t>受信</a:t>
              </a:r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6976691" y="5578324"/>
              <a:ext cx="102538" cy="103362"/>
            </a:xfrm>
            <a:prstGeom prst="ellipse">
              <a:avLst/>
            </a:prstGeom>
            <a:solidFill>
              <a:srgbClr val="333399">
                <a:lumMod val="60000"/>
                <a:lumOff val="40000"/>
              </a:srgbClr>
            </a:solidFill>
            <a:ln w="25400" cap="flat" cmpd="sng" algn="ctr">
              <a:solidFill>
                <a:srgbClr val="3333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HG丸ｺﾞｼｯｸM-PRO" panose="020F0600000000000000" pitchFamily="50" charset="-128"/>
                <a:cs typeface="+mn-cs"/>
              </a:endParaRPr>
            </a:p>
          </p:txBody>
        </p:sp>
        <p:sp>
          <p:nvSpPr>
            <p:cNvPr id="147" name="コンテンツ プレースホルダー 2"/>
            <p:cNvSpPr txBox="1">
              <a:spLocks/>
            </p:cNvSpPr>
            <p:nvPr/>
          </p:nvSpPr>
          <p:spPr bwMode="auto">
            <a:xfrm>
              <a:off x="147728" y="5253671"/>
              <a:ext cx="5181758" cy="1019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l"/>
                <a:defRPr kumimoji="1" sz="1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lvl="1"/>
              <a:r>
                <a:rPr lang="ja-JP" altLang="en-US" kern="0" dirty="0">
                  <a:solidFill>
                    <a:srgbClr val="FF0000"/>
                  </a:solidFill>
                </a:rPr>
                <a:t>同期型メッセージパッシング通信方式</a:t>
              </a:r>
              <a:endParaRPr lang="en-US" altLang="ja-JP" kern="0" dirty="0">
                <a:solidFill>
                  <a:srgbClr val="FF0000"/>
                </a:solidFill>
              </a:endParaRPr>
            </a:p>
            <a:p>
              <a:pPr lvl="2"/>
              <a:r>
                <a:rPr lang="ja-JP" altLang="en-US" kern="0" dirty="0"/>
                <a:t>送信と受信は同時に実行される</a:t>
              </a:r>
              <a:endParaRPr lang="en-US" altLang="ja-JP" kern="0" dirty="0"/>
            </a:p>
            <a:p>
              <a:pPr lvl="2"/>
              <a:r>
                <a:rPr lang="ja-JP" altLang="en-US" kern="0" dirty="0"/>
                <a:t>情報は確実に渡される（処理が明確）</a:t>
              </a:r>
              <a:br>
                <a:rPr lang="en-US" altLang="ja-JP" kern="0" dirty="0"/>
              </a:br>
              <a:endParaRPr lang="en-US" altLang="ja-JP" sz="600" kern="0" dirty="0"/>
            </a:p>
          </p:txBody>
        </p:sp>
      </p:grpSp>
      <p:sp>
        <p:nvSpPr>
          <p:cNvPr id="12" name="吹き出し: 角を丸めた四角形 11"/>
          <p:cNvSpPr/>
          <p:nvPr/>
        </p:nvSpPr>
        <p:spPr>
          <a:xfrm>
            <a:off x="4896857" y="1514081"/>
            <a:ext cx="2155371" cy="672737"/>
          </a:xfrm>
          <a:prstGeom prst="wedgeRoundRectCallout">
            <a:avLst>
              <a:gd name="adj1" fmla="val -49924"/>
              <a:gd name="adj2" fmla="val 63470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>
                <a:solidFill>
                  <a:srgbClr val="FF0000"/>
                </a:solidFill>
              </a:rPr>
              <a:t>OpenRTM</a:t>
            </a:r>
            <a:r>
              <a:rPr kumimoji="1" lang="ja-JP" altLang="en-US" sz="1400" dirty="0">
                <a:solidFill>
                  <a:srgbClr val="FF0000"/>
                </a:solidFill>
              </a:rPr>
              <a:t>の</a:t>
            </a:r>
            <a:r>
              <a:rPr kumimoji="1" lang="en-US" altLang="ja-JP" sz="1400" dirty="0">
                <a:solidFill>
                  <a:srgbClr val="FF0000"/>
                </a:solidFill>
              </a:rPr>
              <a:t>”flash” subscription type </a:t>
            </a:r>
            <a:r>
              <a:rPr kumimoji="1" lang="ja-JP" altLang="en-US" sz="1400" dirty="0">
                <a:solidFill>
                  <a:srgbClr val="FF0000"/>
                </a:solidFill>
              </a:rPr>
              <a:t>に相当</a:t>
            </a:r>
          </a:p>
        </p:txBody>
      </p:sp>
      <p:sp>
        <p:nvSpPr>
          <p:cNvPr id="40" name="吹き出し: 角を丸めた四角形 39"/>
          <p:cNvSpPr/>
          <p:nvPr/>
        </p:nvSpPr>
        <p:spPr>
          <a:xfrm>
            <a:off x="4896857" y="3001561"/>
            <a:ext cx="2155371" cy="672737"/>
          </a:xfrm>
          <a:prstGeom prst="wedgeRoundRectCallout">
            <a:avLst>
              <a:gd name="adj1" fmla="val -38712"/>
              <a:gd name="adj2" fmla="val 68325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>
                <a:solidFill>
                  <a:srgbClr val="FF0000"/>
                </a:solidFill>
              </a:rPr>
              <a:t>OpenRTM</a:t>
            </a:r>
            <a:r>
              <a:rPr kumimoji="1" lang="ja-JP" altLang="en-US" sz="1200" dirty="0">
                <a:solidFill>
                  <a:srgbClr val="FF0000"/>
                </a:solidFill>
              </a:rPr>
              <a:t>の</a:t>
            </a:r>
            <a:r>
              <a:rPr kumimoji="1" lang="en-US" altLang="ja-JP" sz="1200" dirty="0">
                <a:solidFill>
                  <a:srgbClr val="FF0000"/>
                </a:solidFill>
              </a:rPr>
              <a:t>”new”</a:t>
            </a:r>
            <a:r>
              <a:rPr kumimoji="1" lang="ja-JP" altLang="en-US" sz="1200" dirty="0">
                <a:solidFill>
                  <a:srgbClr val="FF0000"/>
                </a:solidFill>
              </a:rPr>
              <a:t>または</a:t>
            </a:r>
            <a:r>
              <a:rPr kumimoji="1" lang="en-US" altLang="ja-JP" sz="1200" dirty="0">
                <a:solidFill>
                  <a:srgbClr val="FF0000"/>
                </a:solidFill>
              </a:rPr>
              <a:t>”periodic” subscription type </a:t>
            </a:r>
            <a:r>
              <a:rPr kumimoji="1" lang="ja-JP" altLang="en-US" sz="1200" dirty="0">
                <a:solidFill>
                  <a:srgbClr val="FF0000"/>
                </a:solidFill>
              </a:rPr>
              <a:t>に相当</a:t>
            </a:r>
          </a:p>
        </p:txBody>
      </p:sp>
      <p:sp>
        <p:nvSpPr>
          <p:cNvPr id="41" name="吹き出し: 角を丸めた四角形 40"/>
          <p:cNvSpPr/>
          <p:nvPr/>
        </p:nvSpPr>
        <p:spPr>
          <a:xfrm>
            <a:off x="4896857" y="4649482"/>
            <a:ext cx="2155371" cy="672737"/>
          </a:xfrm>
          <a:prstGeom prst="wedgeRoundRectCallout">
            <a:avLst>
              <a:gd name="adj1" fmla="val -124167"/>
              <a:gd name="adj2" fmla="val 70267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>
                <a:solidFill>
                  <a:srgbClr val="FF0000"/>
                </a:solidFill>
              </a:rPr>
              <a:t>OpenRTM</a:t>
            </a:r>
            <a:r>
              <a:rPr kumimoji="1" lang="ja-JP" altLang="en-US" sz="1200" dirty="0">
                <a:solidFill>
                  <a:srgbClr val="FF0000"/>
                </a:solidFill>
              </a:rPr>
              <a:t>の</a:t>
            </a:r>
            <a:r>
              <a:rPr kumimoji="1" lang="en-US" altLang="ja-JP" sz="1200" dirty="0">
                <a:solidFill>
                  <a:srgbClr val="FF0000"/>
                </a:solidFill>
              </a:rPr>
              <a:t>buffer</a:t>
            </a:r>
            <a:r>
              <a:rPr kumimoji="1" lang="ja-JP" altLang="en-US" sz="1200" dirty="0">
                <a:solidFill>
                  <a:srgbClr val="FF0000"/>
                </a:solidFill>
              </a:rPr>
              <a:t>長</a:t>
            </a:r>
            <a:r>
              <a:rPr kumimoji="1" lang="en-US" altLang="ja-JP" sz="1200" dirty="0">
                <a:solidFill>
                  <a:srgbClr val="FF0000"/>
                </a:solidFill>
              </a:rPr>
              <a:t>1</a:t>
            </a:r>
            <a:r>
              <a:rPr kumimoji="1" lang="ja-JP" altLang="en-US" sz="1200" dirty="0">
                <a:solidFill>
                  <a:srgbClr val="FF0000"/>
                </a:solidFill>
              </a:rPr>
              <a:t>の</a:t>
            </a:r>
            <a:r>
              <a:rPr kumimoji="1" lang="en-US" altLang="ja-JP" sz="1200" dirty="0">
                <a:solidFill>
                  <a:srgbClr val="FF0000"/>
                </a:solidFill>
              </a:rPr>
              <a:t>”new”</a:t>
            </a:r>
            <a:r>
              <a:rPr kumimoji="1" lang="ja-JP" altLang="en-US" sz="1200" dirty="0">
                <a:solidFill>
                  <a:srgbClr val="FF0000"/>
                </a:solidFill>
              </a:rPr>
              <a:t>または</a:t>
            </a:r>
            <a:r>
              <a:rPr kumimoji="1" lang="en-US" altLang="ja-JP" sz="1200" dirty="0">
                <a:solidFill>
                  <a:srgbClr val="FF0000"/>
                </a:solidFill>
              </a:rPr>
              <a:t>”periodic” subscription type </a:t>
            </a:r>
            <a:r>
              <a:rPr kumimoji="1" lang="ja-JP" altLang="en-US" sz="1200" dirty="0">
                <a:solidFill>
                  <a:srgbClr val="FF0000"/>
                </a:solidFill>
              </a:rPr>
              <a:t>に相当</a:t>
            </a:r>
          </a:p>
        </p:txBody>
      </p:sp>
    </p:spTree>
    <p:extLst>
      <p:ext uri="{BB962C8B-B14F-4D97-AF65-F5344CB8AC3E}">
        <p14:creationId xmlns:p14="http://schemas.microsoft.com/office/powerpoint/2010/main" val="417718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現在実装中の</a:t>
            </a:r>
            <a:r>
              <a:rPr lang="en-US" altLang="ja-JP" dirty="0"/>
              <a:t>FSM</a:t>
            </a:r>
            <a:r>
              <a:rPr lang="ja-JP" altLang="en-US" dirty="0"/>
              <a:t>コンポーネントフレームワーク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6977119" y="6104939"/>
            <a:ext cx="2133600" cy="282575"/>
          </a:xfrm>
        </p:spPr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2" name="コンテンツ プレースホルダー 2"/>
          <p:cNvSpPr txBox="1">
            <a:spLocks/>
          </p:cNvSpPr>
          <p:nvPr/>
        </p:nvSpPr>
        <p:spPr>
          <a:xfrm>
            <a:off x="628650" y="1106501"/>
            <a:ext cx="4036917" cy="5070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415200" y="3450474"/>
            <a:ext cx="3960301" cy="2639558"/>
            <a:chOff x="3940210" y="1286083"/>
            <a:chExt cx="4461600" cy="2702420"/>
          </a:xfrm>
        </p:grpSpPr>
        <p:grpSp>
          <p:nvGrpSpPr>
            <p:cNvPr id="64" name="グループ化 63"/>
            <p:cNvGrpSpPr/>
            <p:nvPr/>
          </p:nvGrpSpPr>
          <p:grpSpPr>
            <a:xfrm>
              <a:off x="5717730" y="1286083"/>
              <a:ext cx="2207545" cy="2702420"/>
              <a:chOff x="6475413" y="1671884"/>
              <a:chExt cx="1451768" cy="1755196"/>
            </a:xfrm>
          </p:grpSpPr>
          <p:sp>
            <p:nvSpPr>
              <p:cNvPr id="7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475413" y="1722438"/>
                <a:ext cx="965200" cy="695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4" name="Rectangle 5"/>
              <p:cNvSpPr>
                <a:spLocks noChangeArrowheads="1"/>
              </p:cNvSpPr>
              <p:nvPr/>
            </p:nvSpPr>
            <p:spPr bwMode="auto">
              <a:xfrm>
                <a:off x="6584951" y="1671884"/>
                <a:ext cx="1240630" cy="1755196"/>
              </a:xfrm>
              <a:prstGeom prst="rect">
                <a:avLst/>
              </a:prstGeom>
              <a:solidFill>
                <a:srgbClr val="DED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5" name="Freeform 6"/>
              <p:cNvSpPr>
                <a:spLocks/>
              </p:cNvSpPr>
              <p:nvPr/>
            </p:nvSpPr>
            <p:spPr bwMode="auto">
              <a:xfrm>
                <a:off x="6483351" y="1811338"/>
                <a:ext cx="101600" cy="103188"/>
              </a:xfrm>
              <a:custGeom>
                <a:avLst/>
                <a:gdLst>
                  <a:gd name="T0" fmla="*/ 0 w 64"/>
                  <a:gd name="T1" fmla="*/ 0 h 65"/>
                  <a:gd name="T2" fmla="*/ 64 w 64"/>
                  <a:gd name="T3" fmla="*/ 0 h 65"/>
                  <a:gd name="T4" fmla="*/ 64 w 64"/>
                  <a:gd name="T5" fmla="*/ 65 h 65"/>
                  <a:gd name="T6" fmla="*/ 0 w 64"/>
                  <a:gd name="T7" fmla="*/ 65 h 65"/>
                  <a:gd name="T8" fmla="*/ 19 w 64"/>
                  <a:gd name="T9" fmla="*/ 48 h 65"/>
                  <a:gd name="T10" fmla="*/ 39 w 64"/>
                  <a:gd name="T11" fmla="*/ 32 h 65"/>
                  <a:gd name="T12" fmla="*/ 19 w 64"/>
                  <a:gd name="T13" fmla="*/ 16 h 65"/>
                  <a:gd name="T14" fmla="*/ 0 w 64"/>
                  <a:gd name="T1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5">
                    <a:moveTo>
                      <a:pt x="0" y="0"/>
                    </a:moveTo>
                    <a:lnTo>
                      <a:pt x="64" y="0"/>
                    </a:lnTo>
                    <a:lnTo>
                      <a:pt x="64" y="65"/>
                    </a:lnTo>
                    <a:lnTo>
                      <a:pt x="0" y="65"/>
                    </a:lnTo>
                    <a:lnTo>
                      <a:pt x="19" y="48"/>
                    </a:lnTo>
                    <a:lnTo>
                      <a:pt x="39" y="32"/>
                    </a:lnTo>
                    <a:lnTo>
                      <a:pt x="1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" name="Freeform 7"/>
              <p:cNvSpPr>
                <a:spLocks/>
              </p:cNvSpPr>
              <p:nvPr/>
            </p:nvSpPr>
            <p:spPr bwMode="auto">
              <a:xfrm>
                <a:off x="6483351" y="2019301"/>
                <a:ext cx="101600" cy="101600"/>
              </a:xfrm>
              <a:custGeom>
                <a:avLst/>
                <a:gdLst>
                  <a:gd name="T0" fmla="*/ 0 w 64"/>
                  <a:gd name="T1" fmla="*/ 0 h 64"/>
                  <a:gd name="T2" fmla="*/ 64 w 64"/>
                  <a:gd name="T3" fmla="*/ 0 h 64"/>
                  <a:gd name="T4" fmla="*/ 64 w 64"/>
                  <a:gd name="T5" fmla="*/ 64 h 64"/>
                  <a:gd name="T6" fmla="*/ 0 w 64"/>
                  <a:gd name="T7" fmla="*/ 64 h 64"/>
                  <a:gd name="T8" fmla="*/ 19 w 64"/>
                  <a:gd name="T9" fmla="*/ 48 h 64"/>
                  <a:gd name="T10" fmla="*/ 39 w 64"/>
                  <a:gd name="T11" fmla="*/ 32 h 64"/>
                  <a:gd name="T12" fmla="*/ 19 w 64"/>
                  <a:gd name="T13" fmla="*/ 16 h 64"/>
                  <a:gd name="T14" fmla="*/ 0 w 64"/>
                  <a:gd name="T1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4">
                    <a:moveTo>
                      <a:pt x="0" y="0"/>
                    </a:moveTo>
                    <a:lnTo>
                      <a:pt x="64" y="0"/>
                    </a:lnTo>
                    <a:lnTo>
                      <a:pt x="64" y="64"/>
                    </a:lnTo>
                    <a:lnTo>
                      <a:pt x="0" y="64"/>
                    </a:lnTo>
                    <a:lnTo>
                      <a:pt x="19" y="48"/>
                    </a:lnTo>
                    <a:lnTo>
                      <a:pt x="39" y="32"/>
                    </a:lnTo>
                    <a:lnTo>
                      <a:pt x="1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" name="Freeform 8"/>
              <p:cNvSpPr>
                <a:spLocks/>
              </p:cNvSpPr>
              <p:nvPr/>
            </p:nvSpPr>
            <p:spPr bwMode="auto">
              <a:xfrm rot="10800000">
                <a:off x="7825581" y="2070100"/>
                <a:ext cx="101600" cy="103188"/>
              </a:xfrm>
              <a:custGeom>
                <a:avLst/>
                <a:gdLst>
                  <a:gd name="T0" fmla="*/ 64 w 64"/>
                  <a:gd name="T1" fmla="*/ 65 h 65"/>
                  <a:gd name="T2" fmla="*/ 37 w 64"/>
                  <a:gd name="T3" fmla="*/ 65 h 65"/>
                  <a:gd name="T4" fmla="*/ 18 w 64"/>
                  <a:gd name="T5" fmla="*/ 49 h 65"/>
                  <a:gd name="T6" fmla="*/ 0 w 64"/>
                  <a:gd name="T7" fmla="*/ 33 h 65"/>
                  <a:gd name="T8" fmla="*/ 18 w 64"/>
                  <a:gd name="T9" fmla="*/ 17 h 65"/>
                  <a:gd name="T10" fmla="*/ 37 w 64"/>
                  <a:gd name="T11" fmla="*/ 0 h 65"/>
                  <a:gd name="T12" fmla="*/ 64 w 64"/>
                  <a:gd name="T13" fmla="*/ 0 h 65"/>
                  <a:gd name="T14" fmla="*/ 64 w 64"/>
                  <a:gd name="T15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5">
                    <a:moveTo>
                      <a:pt x="64" y="65"/>
                    </a:moveTo>
                    <a:lnTo>
                      <a:pt x="37" y="65"/>
                    </a:lnTo>
                    <a:lnTo>
                      <a:pt x="18" y="49"/>
                    </a:lnTo>
                    <a:lnTo>
                      <a:pt x="0" y="33"/>
                    </a:lnTo>
                    <a:lnTo>
                      <a:pt x="18" y="17"/>
                    </a:lnTo>
                    <a:lnTo>
                      <a:pt x="37" y="0"/>
                    </a:lnTo>
                    <a:lnTo>
                      <a:pt x="64" y="0"/>
                    </a:lnTo>
                    <a:lnTo>
                      <a:pt x="64" y="65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8" name="Freeform 6"/>
              <p:cNvSpPr>
                <a:spLocks/>
              </p:cNvSpPr>
              <p:nvPr/>
            </p:nvSpPr>
            <p:spPr bwMode="auto">
              <a:xfrm>
                <a:off x="6483351" y="2224087"/>
                <a:ext cx="101600" cy="103188"/>
              </a:xfrm>
              <a:custGeom>
                <a:avLst/>
                <a:gdLst>
                  <a:gd name="T0" fmla="*/ 0 w 64"/>
                  <a:gd name="T1" fmla="*/ 0 h 65"/>
                  <a:gd name="T2" fmla="*/ 64 w 64"/>
                  <a:gd name="T3" fmla="*/ 0 h 65"/>
                  <a:gd name="T4" fmla="*/ 64 w 64"/>
                  <a:gd name="T5" fmla="*/ 65 h 65"/>
                  <a:gd name="T6" fmla="*/ 0 w 64"/>
                  <a:gd name="T7" fmla="*/ 65 h 65"/>
                  <a:gd name="T8" fmla="*/ 19 w 64"/>
                  <a:gd name="T9" fmla="*/ 48 h 65"/>
                  <a:gd name="T10" fmla="*/ 39 w 64"/>
                  <a:gd name="T11" fmla="*/ 32 h 65"/>
                  <a:gd name="T12" fmla="*/ 19 w 64"/>
                  <a:gd name="T13" fmla="*/ 16 h 65"/>
                  <a:gd name="T14" fmla="*/ 0 w 64"/>
                  <a:gd name="T1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5">
                    <a:moveTo>
                      <a:pt x="0" y="0"/>
                    </a:moveTo>
                    <a:lnTo>
                      <a:pt x="64" y="0"/>
                    </a:lnTo>
                    <a:lnTo>
                      <a:pt x="64" y="65"/>
                    </a:lnTo>
                    <a:lnTo>
                      <a:pt x="0" y="65"/>
                    </a:lnTo>
                    <a:lnTo>
                      <a:pt x="19" y="48"/>
                    </a:lnTo>
                    <a:lnTo>
                      <a:pt x="39" y="32"/>
                    </a:lnTo>
                    <a:lnTo>
                      <a:pt x="1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9" name="Freeform 7"/>
              <p:cNvSpPr>
                <a:spLocks/>
              </p:cNvSpPr>
              <p:nvPr/>
            </p:nvSpPr>
            <p:spPr bwMode="auto">
              <a:xfrm>
                <a:off x="6483351" y="2432050"/>
                <a:ext cx="101600" cy="101600"/>
              </a:xfrm>
              <a:custGeom>
                <a:avLst/>
                <a:gdLst>
                  <a:gd name="T0" fmla="*/ 0 w 64"/>
                  <a:gd name="T1" fmla="*/ 0 h 64"/>
                  <a:gd name="T2" fmla="*/ 64 w 64"/>
                  <a:gd name="T3" fmla="*/ 0 h 64"/>
                  <a:gd name="T4" fmla="*/ 64 w 64"/>
                  <a:gd name="T5" fmla="*/ 64 h 64"/>
                  <a:gd name="T6" fmla="*/ 0 w 64"/>
                  <a:gd name="T7" fmla="*/ 64 h 64"/>
                  <a:gd name="T8" fmla="*/ 19 w 64"/>
                  <a:gd name="T9" fmla="*/ 48 h 64"/>
                  <a:gd name="T10" fmla="*/ 39 w 64"/>
                  <a:gd name="T11" fmla="*/ 32 h 64"/>
                  <a:gd name="T12" fmla="*/ 19 w 64"/>
                  <a:gd name="T13" fmla="*/ 16 h 64"/>
                  <a:gd name="T14" fmla="*/ 0 w 64"/>
                  <a:gd name="T1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4">
                    <a:moveTo>
                      <a:pt x="0" y="0"/>
                    </a:moveTo>
                    <a:lnTo>
                      <a:pt x="64" y="0"/>
                    </a:lnTo>
                    <a:lnTo>
                      <a:pt x="64" y="64"/>
                    </a:lnTo>
                    <a:lnTo>
                      <a:pt x="0" y="64"/>
                    </a:lnTo>
                    <a:lnTo>
                      <a:pt x="19" y="48"/>
                    </a:lnTo>
                    <a:lnTo>
                      <a:pt x="39" y="32"/>
                    </a:lnTo>
                    <a:lnTo>
                      <a:pt x="1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0" name="Freeform 6"/>
              <p:cNvSpPr>
                <a:spLocks/>
              </p:cNvSpPr>
              <p:nvPr/>
            </p:nvSpPr>
            <p:spPr bwMode="auto">
              <a:xfrm>
                <a:off x="6483351" y="2636836"/>
                <a:ext cx="101600" cy="103188"/>
              </a:xfrm>
              <a:custGeom>
                <a:avLst/>
                <a:gdLst>
                  <a:gd name="T0" fmla="*/ 0 w 64"/>
                  <a:gd name="T1" fmla="*/ 0 h 65"/>
                  <a:gd name="T2" fmla="*/ 64 w 64"/>
                  <a:gd name="T3" fmla="*/ 0 h 65"/>
                  <a:gd name="T4" fmla="*/ 64 w 64"/>
                  <a:gd name="T5" fmla="*/ 65 h 65"/>
                  <a:gd name="T6" fmla="*/ 0 w 64"/>
                  <a:gd name="T7" fmla="*/ 65 h 65"/>
                  <a:gd name="T8" fmla="*/ 19 w 64"/>
                  <a:gd name="T9" fmla="*/ 48 h 65"/>
                  <a:gd name="T10" fmla="*/ 39 w 64"/>
                  <a:gd name="T11" fmla="*/ 32 h 65"/>
                  <a:gd name="T12" fmla="*/ 19 w 64"/>
                  <a:gd name="T13" fmla="*/ 16 h 65"/>
                  <a:gd name="T14" fmla="*/ 0 w 64"/>
                  <a:gd name="T1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5">
                    <a:moveTo>
                      <a:pt x="0" y="0"/>
                    </a:moveTo>
                    <a:lnTo>
                      <a:pt x="64" y="0"/>
                    </a:lnTo>
                    <a:lnTo>
                      <a:pt x="64" y="65"/>
                    </a:lnTo>
                    <a:lnTo>
                      <a:pt x="0" y="65"/>
                    </a:lnTo>
                    <a:lnTo>
                      <a:pt x="19" y="48"/>
                    </a:lnTo>
                    <a:lnTo>
                      <a:pt x="39" y="32"/>
                    </a:lnTo>
                    <a:lnTo>
                      <a:pt x="1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1" name="Freeform 7"/>
              <p:cNvSpPr>
                <a:spLocks/>
              </p:cNvSpPr>
              <p:nvPr/>
            </p:nvSpPr>
            <p:spPr bwMode="auto">
              <a:xfrm>
                <a:off x="6483351" y="2844799"/>
                <a:ext cx="101600" cy="101600"/>
              </a:xfrm>
              <a:custGeom>
                <a:avLst/>
                <a:gdLst>
                  <a:gd name="T0" fmla="*/ 0 w 64"/>
                  <a:gd name="T1" fmla="*/ 0 h 64"/>
                  <a:gd name="T2" fmla="*/ 64 w 64"/>
                  <a:gd name="T3" fmla="*/ 0 h 64"/>
                  <a:gd name="T4" fmla="*/ 64 w 64"/>
                  <a:gd name="T5" fmla="*/ 64 h 64"/>
                  <a:gd name="T6" fmla="*/ 0 w 64"/>
                  <a:gd name="T7" fmla="*/ 64 h 64"/>
                  <a:gd name="T8" fmla="*/ 19 w 64"/>
                  <a:gd name="T9" fmla="*/ 48 h 64"/>
                  <a:gd name="T10" fmla="*/ 39 w 64"/>
                  <a:gd name="T11" fmla="*/ 32 h 64"/>
                  <a:gd name="T12" fmla="*/ 19 w 64"/>
                  <a:gd name="T13" fmla="*/ 16 h 64"/>
                  <a:gd name="T14" fmla="*/ 0 w 64"/>
                  <a:gd name="T1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4">
                    <a:moveTo>
                      <a:pt x="0" y="0"/>
                    </a:moveTo>
                    <a:lnTo>
                      <a:pt x="64" y="0"/>
                    </a:lnTo>
                    <a:lnTo>
                      <a:pt x="64" y="64"/>
                    </a:lnTo>
                    <a:lnTo>
                      <a:pt x="0" y="64"/>
                    </a:lnTo>
                    <a:lnTo>
                      <a:pt x="19" y="48"/>
                    </a:lnTo>
                    <a:lnTo>
                      <a:pt x="39" y="32"/>
                    </a:lnTo>
                    <a:lnTo>
                      <a:pt x="1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2" name="Freeform 6"/>
              <p:cNvSpPr>
                <a:spLocks/>
              </p:cNvSpPr>
              <p:nvPr/>
            </p:nvSpPr>
            <p:spPr bwMode="auto">
              <a:xfrm>
                <a:off x="6483351" y="3049585"/>
                <a:ext cx="101600" cy="103188"/>
              </a:xfrm>
              <a:custGeom>
                <a:avLst/>
                <a:gdLst>
                  <a:gd name="T0" fmla="*/ 0 w 64"/>
                  <a:gd name="T1" fmla="*/ 0 h 65"/>
                  <a:gd name="T2" fmla="*/ 64 w 64"/>
                  <a:gd name="T3" fmla="*/ 0 h 65"/>
                  <a:gd name="T4" fmla="*/ 64 w 64"/>
                  <a:gd name="T5" fmla="*/ 65 h 65"/>
                  <a:gd name="T6" fmla="*/ 0 w 64"/>
                  <a:gd name="T7" fmla="*/ 65 h 65"/>
                  <a:gd name="T8" fmla="*/ 19 w 64"/>
                  <a:gd name="T9" fmla="*/ 48 h 65"/>
                  <a:gd name="T10" fmla="*/ 39 w 64"/>
                  <a:gd name="T11" fmla="*/ 32 h 65"/>
                  <a:gd name="T12" fmla="*/ 19 w 64"/>
                  <a:gd name="T13" fmla="*/ 16 h 65"/>
                  <a:gd name="T14" fmla="*/ 0 w 64"/>
                  <a:gd name="T1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65">
                    <a:moveTo>
                      <a:pt x="0" y="0"/>
                    </a:moveTo>
                    <a:lnTo>
                      <a:pt x="64" y="0"/>
                    </a:lnTo>
                    <a:lnTo>
                      <a:pt x="64" y="65"/>
                    </a:lnTo>
                    <a:lnTo>
                      <a:pt x="0" y="65"/>
                    </a:lnTo>
                    <a:lnTo>
                      <a:pt x="19" y="48"/>
                    </a:lnTo>
                    <a:lnTo>
                      <a:pt x="39" y="32"/>
                    </a:lnTo>
                    <a:lnTo>
                      <a:pt x="19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AE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ja-JP" altLang="en-US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5" name="正方形/長方形 64"/>
            <p:cNvSpPr/>
            <p:nvPr/>
          </p:nvSpPr>
          <p:spPr>
            <a:xfrm>
              <a:off x="4723221" y="1417372"/>
              <a:ext cx="9779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ev_config_</a:t>
              </a: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4554585" y="1732579"/>
              <a:ext cx="11465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ev_in_focus_</a:t>
              </a: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4964504" y="2046335"/>
              <a:ext cx="7366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ev_off_</a:t>
              </a: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4977200" y="2369011"/>
              <a:ext cx="7239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ev_on_</a:t>
              </a: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4330573" y="2676788"/>
              <a:ext cx="138634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ev_shutter_full_</a:t>
              </a: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4285689" y="3011029"/>
              <a:ext cx="143122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ev_shutter_half_</a:t>
              </a: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940210" y="3313220"/>
              <a:ext cx="18183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ev_shutter_released_</a:t>
              </a: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7877307" y="1817941"/>
              <a:ext cx="5245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out_</a:t>
              </a:r>
            </a:p>
          </p:txBody>
        </p:sp>
      </p:grpSp>
      <p:sp>
        <p:nvSpPr>
          <p:cNvPr id="83" name="四角形: 角を丸くする 82"/>
          <p:cNvSpPr/>
          <p:nvPr/>
        </p:nvSpPr>
        <p:spPr>
          <a:xfrm>
            <a:off x="4655566" y="2424177"/>
            <a:ext cx="4478433" cy="4023819"/>
          </a:xfrm>
          <a:prstGeom prst="roundRect">
            <a:avLst>
              <a:gd name="adj" fmla="val 6928"/>
            </a:avLst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TOP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四角形: 角を丸くする 83"/>
          <p:cNvSpPr/>
          <p:nvPr/>
        </p:nvSpPr>
        <p:spPr>
          <a:xfrm>
            <a:off x="5193878" y="3101395"/>
            <a:ext cx="546221" cy="29285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Off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四角形: 角を丸くする 84"/>
          <p:cNvSpPr/>
          <p:nvPr/>
        </p:nvSpPr>
        <p:spPr>
          <a:xfrm>
            <a:off x="6195566" y="2654442"/>
            <a:ext cx="2448153" cy="100758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NoShooting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6" name="四角形: 角を丸くする 85"/>
          <p:cNvSpPr/>
          <p:nvPr/>
        </p:nvSpPr>
        <p:spPr>
          <a:xfrm>
            <a:off x="4855364" y="3907120"/>
            <a:ext cx="4006541" cy="2396004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ShootingCamera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" name="四角形: 角を丸くする 86"/>
          <p:cNvSpPr/>
          <p:nvPr/>
        </p:nvSpPr>
        <p:spPr>
          <a:xfrm>
            <a:off x="5409187" y="4619541"/>
            <a:ext cx="1042917" cy="29285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ShootingCamera_Shooting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8" name="四角形: 角を丸くする 87"/>
          <p:cNvSpPr/>
          <p:nvPr/>
        </p:nvSpPr>
        <p:spPr>
          <a:xfrm>
            <a:off x="7089679" y="4591817"/>
            <a:ext cx="1042917" cy="29285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ShootingCamera_Focusing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" name="四角形: 角を丸くする 88"/>
          <p:cNvSpPr/>
          <p:nvPr/>
        </p:nvSpPr>
        <p:spPr>
          <a:xfrm>
            <a:off x="7417615" y="5374453"/>
            <a:ext cx="1042917" cy="29285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ShootingCamera_Focused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0" name="四角形: 角を丸くする 89"/>
          <p:cNvSpPr/>
          <p:nvPr/>
        </p:nvSpPr>
        <p:spPr>
          <a:xfrm>
            <a:off x="5392751" y="5362739"/>
            <a:ext cx="1042917" cy="29285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ShootingCamera_Storing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91" name="コネクタ: 曲線 90"/>
          <p:cNvCxnSpPr>
            <a:stCxn id="88" idx="2"/>
            <a:endCxn id="89" idx="0"/>
          </p:cNvCxnSpPr>
          <p:nvPr/>
        </p:nvCxnSpPr>
        <p:spPr>
          <a:xfrm rot="16200000" flipH="1">
            <a:off x="7530214" y="4965593"/>
            <a:ext cx="489784" cy="327936"/>
          </a:xfrm>
          <a:prstGeom prst="curvedConnector3">
            <a:avLst>
              <a:gd name="adj1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2" name="テキスト ボックス 91"/>
          <p:cNvSpPr txBox="1"/>
          <p:nvPr/>
        </p:nvSpPr>
        <p:spPr>
          <a:xfrm>
            <a:off x="7782525" y="4940968"/>
            <a:ext cx="752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050" dirty="0" err="1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EvInFocus</a:t>
            </a:r>
            <a:endParaRPr lang="ja-JP" altLang="en-US" sz="105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cxnSp>
        <p:nvCxnSpPr>
          <p:cNvPr id="93" name="コネクタ: 曲線 92"/>
          <p:cNvCxnSpPr>
            <a:stCxn id="87" idx="0"/>
            <a:endCxn id="88" idx="0"/>
          </p:cNvCxnSpPr>
          <p:nvPr/>
        </p:nvCxnSpPr>
        <p:spPr>
          <a:xfrm rot="5400000" flipH="1" flipV="1">
            <a:off x="6757030" y="3765433"/>
            <a:ext cx="27724" cy="1680492"/>
          </a:xfrm>
          <a:prstGeom prst="curvedConnector3">
            <a:avLst>
              <a:gd name="adj1" fmla="val 924556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4" name="コネクタ: 曲線 93"/>
          <p:cNvCxnSpPr>
            <a:stCxn id="89" idx="2"/>
            <a:endCxn id="90" idx="2"/>
          </p:cNvCxnSpPr>
          <p:nvPr/>
        </p:nvCxnSpPr>
        <p:spPr>
          <a:xfrm rot="5400000" flipH="1">
            <a:off x="6920785" y="4649016"/>
            <a:ext cx="11714" cy="2024864"/>
          </a:xfrm>
          <a:prstGeom prst="curvedConnector3">
            <a:avLst>
              <a:gd name="adj1" fmla="val -1951511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5" name="テキスト ボックス 94"/>
          <p:cNvSpPr txBox="1"/>
          <p:nvPr/>
        </p:nvSpPr>
        <p:spPr>
          <a:xfrm>
            <a:off x="6550577" y="5910710"/>
            <a:ext cx="9124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050" dirty="0" err="1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EvShutterFull</a:t>
            </a:r>
            <a:endParaRPr lang="en-US" altLang="ja-JP" sz="105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cxnSp>
        <p:nvCxnSpPr>
          <p:cNvPr id="96" name="コネクタ: 曲線 95"/>
          <p:cNvCxnSpPr>
            <a:stCxn id="84" idx="0"/>
            <a:endCxn id="85" idx="1"/>
          </p:cNvCxnSpPr>
          <p:nvPr/>
        </p:nvCxnSpPr>
        <p:spPr>
          <a:xfrm rot="16200000" flipH="1">
            <a:off x="5802858" y="2765526"/>
            <a:ext cx="56838" cy="728577"/>
          </a:xfrm>
          <a:prstGeom prst="curvedConnector4">
            <a:avLst>
              <a:gd name="adj1" fmla="val -402196"/>
              <a:gd name="adj2" fmla="val 89836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7" name="テキスト ボックス 96"/>
          <p:cNvSpPr txBox="1"/>
          <p:nvPr/>
        </p:nvSpPr>
        <p:spPr>
          <a:xfrm>
            <a:off x="5739734" y="2663676"/>
            <a:ext cx="4716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050" dirty="0" err="1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EvOn</a:t>
            </a:r>
            <a:endParaRPr lang="ja-JP" altLang="en-US" sz="105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cxnSp>
        <p:nvCxnSpPr>
          <p:cNvPr id="98" name="コネクタ: 曲線 97"/>
          <p:cNvCxnSpPr>
            <a:stCxn id="115" idx="4"/>
            <a:endCxn id="84" idx="1"/>
          </p:cNvCxnSpPr>
          <p:nvPr/>
        </p:nvCxnSpPr>
        <p:spPr>
          <a:xfrm rot="16200000" flipH="1">
            <a:off x="4885807" y="2939750"/>
            <a:ext cx="435502" cy="180639"/>
          </a:xfrm>
          <a:prstGeom prst="curved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9" name="コネクタ: 曲線 98"/>
          <p:cNvCxnSpPr>
            <a:stCxn id="85" idx="1"/>
            <a:endCxn id="84" idx="2"/>
          </p:cNvCxnSpPr>
          <p:nvPr/>
        </p:nvCxnSpPr>
        <p:spPr>
          <a:xfrm rot="10800000" flipV="1">
            <a:off x="5466990" y="3158233"/>
            <a:ext cx="728577" cy="236014"/>
          </a:xfrm>
          <a:prstGeom prst="curvedConnector4">
            <a:avLst>
              <a:gd name="adj1" fmla="val 31257"/>
              <a:gd name="adj2" fmla="val 167064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0" name="テキスト ボックス 99"/>
          <p:cNvSpPr txBox="1"/>
          <p:nvPr/>
        </p:nvSpPr>
        <p:spPr>
          <a:xfrm>
            <a:off x="5053621" y="3394247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050" dirty="0" err="1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EvOff</a:t>
            </a:r>
            <a:endParaRPr lang="ja-JP" altLang="en-US" sz="105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6894783" y="3631163"/>
            <a:ext cx="93807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EvShutterHalf</a:t>
            </a:r>
          </a:p>
        </p:txBody>
      </p:sp>
      <p:cxnSp>
        <p:nvCxnSpPr>
          <p:cNvPr id="102" name="コネクタ: 曲線 101"/>
          <p:cNvCxnSpPr>
            <a:stCxn id="85" idx="3"/>
            <a:endCxn id="86" idx="0"/>
          </p:cNvCxnSpPr>
          <p:nvPr/>
        </p:nvCxnSpPr>
        <p:spPr>
          <a:xfrm flipH="1">
            <a:off x="6858635" y="3158233"/>
            <a:ext cx="1785084" cy="748887"/>
          </a:xfrm>
          <a:prstGeom prst="curvedConnector4">
            <a:avLst>
              <a:gd name="adj1" fmla="val -12806"/>
              <a:gd name="adj2" fmla="val 83636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3" name="四角形: 角を丸くする 102"/>
          <p:cNvSpPr/>
          <p:nvPr/>
        </p:nvSpPr>
        <p:spPr>
          <a:xfrm>
            <a:off x="6463246" y="3109527"/>
            <a:ext cx="546221" cy="29285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Idle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" name="四角形: 角を丸くする 103"/>
          <p:cNvSpPr/>
          <p:nvPr/>
        </p:nvSpPr>
        <p:spPr>
          <a:xfrm>
            <a:off x="7637268" y="3127830"/>
            <a:ext cx="823264" cy="292852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Configuring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05" name="コネクタ: 曲線 104"/>
          <p:cNvCxnSpPr>
            <a:stCxn id="103" idx="0"/>
            <a:endCxn id="104" idx="0"/>
          </p:cNvCxnSpPr>
          <p:nvPr/>
        </p:nvCxnSpPr>
        <p:spPr>
          <a:xfrm rot="16200000" flipH="1">
            <a:off x="7383476" y="2462407"/>
            <a:ext cx="18303" cy="1312543"/>
          </a:xfrm>
          <a:prstGeom prst="curvedConnector3">
            <a:avLst>
              <a:gd name="adj1" fmla="val -1248976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6" name="正方形/長方形 105"/>
          <p:cNvSpPr/>
          <p:nvPr/>
        </p:nvSpPr>
        <p:spPr>
          <a:xfrm>
            <a:off x="7057764" y="3390838"/>
            <a:ext cx="66075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</a:t>
            </a:r>
            <a:r>
              <a:rPr lang="en-US" altLang="ja-JP" sz="1050" dirty="0" err="1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Config</a:t>
            </a:r>
            <a:endParaRPr lang="ja-JP" altLang="en-US" sz="105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cxnSp>
        <p:nvCxnSpPr>
          <p:cNvPr id="107" name="コネクタ: 曲線 106"/>
          <p:cNvCxnSpPr>
            <a:stCxn id="104" idx="2"/>
            <a:endCxn id="103" idx="2"/>
          </p:cNvCxnSpPr>
          <p:nvPr/>
        </p:nvCxnSpPr>
        <p:spPr>
          <a:xfrm rot="5400000" flipH="1">
            <a:off x="7383477" y="2755260"/>
            <a:ext cx="18303" cy="1312543"/>
          </a:xfrm>
          <a:prstGeom prst="curvedConnector3">
            <a:avLst>
              <a:gd name="adj1" fmla="val -997077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8" name="正方形/長方形 107"/>
          <p:cNvSpPr/>
          <p:nvPr/>
        </p:nvSpPr>
        <p:spPr>
          <a:xfrm>
            <a:off x="7043799" y="2851787"/>
            <a:ext cx="66075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</a:t>
            </a:r>
            <a:r>
              <a:rPr lang="en-US" altLang="ja-JP" sz="1050" dirty="0" err="1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Config</a:t>
            </a:r>
            <a:endParaRPr lang="ja-JP" altLang="en-US" sz="105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cxnSp>
        <p:nvCxnSpPr>
          <p:cNvPr id="109" name="コネクタ: 曲線 108"/>
          <p:cNvCxnSpPr>
            <a:stCxn id="86" idx="0"/>
            <a:endCxn id="85" idx="1"/>
          </p:cNvCxnSpPr>
          <p:nvPr/>
        </p:nvCxnSpPr>
        <p:spPr>
          <a:xfrm rot="16200000" flipV="1">
            <a:off x="6152658" y="3201142"/>
            <a:ext cx="748887" cy="663069"/>
          </a:xfrm>
          <a:prstGeom prst="curvedConnector4">
            <a:avLst>
              <a:gd name="adj1" fmla="val 16364"/>
              <a:gd name="adj2" fmla="val 132638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0" name="正方形/長方形 109"/>
          <p:cNvSpPr/>
          <p:nvPr/>
        </p:nvSpPr>
        <p:spPr>
          <a:xfrm>
            <a:off x="5381424" y="3621611"/>
            <a:ext cx="12121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EvShutter</a:t>
            </a:r>
            <a:r>
              <a:rPr lang="en-US" altLang="ja-JP" sz="105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Released</a:t>
            </a:r>
            <a:endParaRPr lang="ja-JP" altLang="en-US" sz="105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11" name="楕円 110"/>
          <p:cNvSpPr/>
          <p:nvPr/>
        </p:nvSpPr>
        <p:spPr>
          <a:xfrm>
            <a:off x="5049018" y="4158582"/>
            <a:ext cx="220021" cy="220021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12" name="コネクタ: 曲線 111"/>
          <p:cNvCxnSpPr>
            <a:stCxn id="111" idx="4"/>
            <a:endCxn id="87" idx="1"/>
          </p:cNvCxnSpPr>
          <p:nvPr/>
        </p:nvCxnSpPr>
        <p:spPr>
          <a:xfrm rot="16200000" flipH="1">
            <a:off x="5090426" y="4447206"/>
            <a:ext cx="387364" cy="250158"/>
          </a:xfrm>
          <a:prstGeom prst="curved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3" name="楕円 112"/>
          <p:cNvSpPr/>
          <p:nvPr/>
        </p:nvSpPr>
        <p:spPr>
          <a:xfrm>
            <a:off x="6284211" y="2783093"/>
            <a:ext cx="220021" cy="220021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14" name="コネクタ: 曲線 113"/>
          <p:cNvCxnSpPr>
            <a:stCxn id="113" idx="4"/>
            <a:endCxn id="103" idx="1"/>
          </p:cNvCxnSpPr>
          <p:nvPr/>
        </p:nvCxnSpPr>
        <p:spPr>
          <a:xfrm rot="16200000" flipH="1">
            <a:off x="6302315" y="3095021"/>
            <a:ext cx="252839" cy="69024"/>
          </a:xfrm>
          <a:prstGeom prst="curved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5" name="楕円 114"/>
          <p:cNvSpPr/>
          <p:nvPr/>
        </p:nvSpPr>
        <p:spPr>
          <a:xfrm>
            <a:off x="4903228" y="2592298"/>
            <a:ext cx="220021" cy="220021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1050" y="1258901"/>
            <a:ext cx="4036917" cy="5070462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実装には</a:t>
            </a:r>
            <a:r>
              <a:rPr kumimoji="1" lang="en-US" altLang="ja-JP" sz="2000" dirty="0"/>
              <a:t>Macho</a:t>
            </a:r>
            <a:r>
              <a:rPr kumimoji="1" lang="ja-JP" altLang="en-US" sz="2000" dirty="0"/>
              <a:t> </a:t>
            </a:r>
            <a:r>
              <a:rPr lang="en-US" altLang="ja-JP" dirty="0"/>
              <a:t>(</a:t>
            </a:r>
            <a:r>
              <a:rPr lang="en-US" altLang="ja-JP" dirty="0"/>
              <a:t>C++ Machine Objects, </a:t>
            </a:r>
            <a:r>
              <a:rPr lang="en-US" altLang="ja-JP" dirty="0">
                <a:hlinkClick r:id="rId2"/>
              </a:rPr>
              <a:t>http://ehiti.de/machine_objects/</a:t>
            </a:r>
            <a:r>
              <a:rPr lang="en-US" altLang="ja-JP" dirty="0"/>
              <a:t>)</a:t>
            </a:r>
            <a:r>
              <a:rPr lang="ja-JP" altLang="en-US" dirty="0"/>
              <a:t>を利用</a:t>
            </a:r>
            <a:endParaRPr lang="en-US" altLang="ja-JP" sz="1600" dirty="0"/>
          </a:p>
          <a:p>
            <a:r>
              <a:rPr lang="ja-JP" altLang="en-US" sz="2000" dirty="0"/>
              <a:t>現在のところ静的</a:t>
            </a:r>
            <a:r>
              <a:rPr lang="en-US" altLang="ja-JP" sz="2000" dirty="0"/>
              <a:t>FSM</a:t>
            </a:r>
            <a:r>
              <a:rPr lang="ja-JP" altLang="en-US" dirty="0"/>
              <a:t>のみ</a:t>
            </a:r>
            <a:endParaRPr lang="en-US" altLang="ja-JP" dirty="0"/>
          </a:p>
          <a:p>
            <a:r>
              <a:rPr lang="ja-JP" altLang="en-US" sz="1600" dirty="0"/>
              <a:t>動的</a:t>
            </a:r>
            <a:r>
              <a:rPr lang="en-US" altLang="ja-JP" sz="1600" dirty="0"/>
              <a:t>FSM</a:t>
            </a:r>
            <a:r>
              <a:rPr lang="ja-JP" altLang="en-US" sz="1600" dirty="0"/>
              <a:t>コンポーネントフレームワークも実装予定</a:t>
            </a:r>
            <a:endParaRPr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277347" y="2037575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サンプルコンポーネントの</a:t>
            </a:r>
            <a:r>
              <a:rPr kumimoji="1" lang="en-US" altLang="ja-JP" dirty="0">
                <a:latin typeface="+mn-lt"/>
                <a:ea typeface="+mn-ea"/>
              </a:rPr>
              <a:t>FSM</a:t>
            </a:r>
            <a:endParaRPr kumimoji="1" lang="ja-JP" altLang="en-US" dirty="0" err="1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616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の特徴（イベント駆動）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74" y="1140307"/>
            <a:ext cx="8975357" cy="1026812"/>
          </a:xfrm>
        </p:spPr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モデルはイベント駆動を採用</a:t>
            </a:r>
          </a:p>
          <a:p>
            <a:pPr lvl="1"/>
            <a:r>
              <a:rPr lang="ja-JP" altLang="en-US" dirty="0"/>
              <a:t>同期型メッセージパッシング通信＋イベント駆動： 待ちの間の</a:t>
            </a:r>
            <a:r>
              <a:rPr lang="en-US" altLang="ja-JP" dirty="0"/>
              <a:t>CPU</a:t>
            </a:r>
            <a:r>
              <a:rPr lang="ja-JP" altLang="en-US" dirty="0"/>
              <a:t>負荷は</a:t>
            </a:r>
            <a:r>
              <a:rPr lang="ja-JP" altLang="en-US" dirty="0" err="1"/>
              <a:t>無し</a:t>
            </a:r>
            <a:endParaRPr lang="ja-JP" altLang="en-US" dirty="0"/>
          </a:p>
          <a:p>
            <a:pPr lvl="1"/>
            <a:r>
              <a:rPr lang="ja-JP" altLang="en-US" dirty="0"/>
              <a:t>共有メモリ＋ポーリング： 定期的な書込みチェックのため</a:t>
            </a:r>
            <a:r>
              <a:rPr lang="en-US" altLang="ja-JP" dirty="0"/>
              <a:t>CPU</a:t>
            </a:r>
            <a:r>
              <a:rPr lang="ja-JP" altLang="en-US" dirty="0"/>
              <a:t>負荷がかかる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39552" y="2672916"/>
            <a:ext cx="3852428" cy="3996444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791580" y="296094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03648" y="321297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51804" y="292494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n-lt"/>
                <a:ea typeface="+mn-ea"/>
              </a:rPr>
              <a:t>event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491880" y="296094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19872" y="321297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22" idx="3"/>
            <a:endCxn id="25" idx="1"/>
          </p:cNvCxnSpPr>
          <p:nvPr/>
        </p:nvCxnSpPr>
        <p:spPr>
          <a:xfrm>
            <a:off x="1547664" y="3284984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hone3"/>
          <p:cNvSpPr>
            <a:spLocks noEditPoints="1" noChangeArrowheads="1"/>
          </p:cNvSpPr>
          <p:nvPr/>
        </p:nvSpPr>
        <p:spPr bwMode="auto">
          <a:xfrm>
            <a:off x="1378496" y="5268223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sp>
        <p:nvSpPr>
          <p:cNvPr id="28" name="phone3"/>
          <p:cNvSpPr>
            <a:spLocks noEditPoints="1" noChangeArrowheads="1"/>
          </p:cNvSpPr>
          <p:nvPr/>
        </p:nvSpPr>
        <p:spPr bwMode="auto">
          <a:xfrm>
            <a:off x="3095836" y="5265204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cxnSp>
        <p:nvCxnSpPr>
          <p:cNvPr id="29" name="直線矢印コネクタ 28"/>
          <p:cNvCxnSpPr>
            <a:stCxn id="27" idx="3"/>
            <a:endCxn id="28" idx="7"/>
          </p:cNvCxnSpPr>
          <p:nvPr/>
        </p:nvCxnSpPr>
        <p:spPr>
          <a:xfrm flipV="1">
            <a:off x="1835696" y="5493804"/>
            <a:ext cx="1260140" cy="301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680936" y="229719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イベント駆動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2190" y="5979313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電話が鳴るまでは眠っていてよい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4752019" y="2672916"/>
            <a:ext cx="3757193" cy="3996444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328084" y="2888940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580112" y="34290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>
            <a:stCxn id="36" idx="2"/>
            <a:endCxn id="39" idx="0"/>
          </p:cNvCxnSpPr>
          <p:nvPr/>
        </p:nvCxnSpPr>
        <p:spPr>
          <a:xfrm>
            <a:off x="5652120" y="3573016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5328084" y="3969060"/>
            <a:ext cx="2736304" cy="468052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x </a:t>
            </a:r>
            <a:r>
              <a:rPr kumimoji="1" lang="en-US" altLang="ja-JP" dirty="0">
                <a:solidFill>
                  <a:schemeClr val="tx1"/>
                </a:solidFill>
              </a:rPr>
              <a:t>= “”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580112" y="389705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7272300" y="2888940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524328" y="34290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>
            <a:stCxn id="41" idx="2"/>
            <a:endCxn id="43" idx="0"/>
          </p:cNvCxnSpPr>
          <p:nvPr/>
        </p:nvCxnSpPr>
        <p:spPr>
          <a:xfrm>
            <a:off x="7596336" y="3573016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7524328" y="3897052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7660632" y="5014917"/>
            <a:ext cx="434975" cy="769938"/>
            <a:chOff x="3852206" y="3573152"/>
            <a:chExt cx="434975" cy="769938"/>
          </a:xfrm>
        </p:grpSpPr>
        <p:sp>
          <p:nvSpPr>
            <p:cNvPr id="60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1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2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3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4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65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5896436" y="4762889"/>
            <a:ext cx="154817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u="sng" dirty="0"/>
          </a:p>
          <a:p>
            <a:pPr algn="ctr"/>
            <a:r>
              <a:rPr lang="en-US" altLang="ja-JP" u="sng" dirty="0"/>
              <a:t> </a:t>
            </a:r>
          </a:p>
          <a:p>
            <a:pPr algn="ctr"/>
            <a:endParaRPr kumimoji="1" lang="ja-JP" altLang="en-US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6040452" y="5446965"/>
            <a:ext cx="1260140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6040452" y="5662989"/>
            <a:ext cx="1260140" cy="0"/>
          </a:xfrm>
          <a:prstGeom prst="line">
            <a:avLst/>
          </a:prstGeom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4810940" y="5979313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書込みの有無を定期的にチェック</a:t>
            </a:r>
          </a:p>
          <a:p>
            <a:pPr algn="ctr"/>
            <a:r>
              <a:rPr lang="ja-JP" altLang="en-US" dirty="0">
                <a:latin typeface="+mn-lt"/>
                <a:ea typeface="+mn-ea"/>
              </a:rPr>
              <a:t>（何もしないのに忙しい）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933472" y="229719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ポーリング</a:t>
            </a:r>
            <a:endParaRPr kumimoji="1" lang="ja-JP" altLang="en-US" dirty="0">
              <a:latin typeface="+mn-lt"/>
              <a:ea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220472" y="47628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dirty="0">
                <a:solidFill>
                  <a:prstClr val="white"/>
                </a:solidFill>
                <a:latin typeface="+mn-lt"/>
                <a:ea typeface="+mn-ea"/>
              </a:rPr>
              <a:t>伝言板</a:t>
            </a:r>
            <a:endParaRPr lang="en-US" altLang="ja-JP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53229" y="360902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共有メモリ</a:t>
            </a:r>
            <a:endParaRPr kumimoji="1" lang="ja-JP" altLang="en-US" dirty="0">
              <a:latin typeface="+mn-lt"/>
              <a:ea typeface="+mn-ea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3646748" y="4999322"/>
            <a:ext cx="434975" cy="769938"/>
            <a:chOff x="3852206" y="3573152"/>
            <a:chExt cx="434975" cy="769938"/>
          </a:xfrm>
        </p:grpSpPr>
        <p:sp>
          <p:nvSpPr>
            <p:cNvPr id="74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75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77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cxnSp>
        <p:nvCxnSpPr>
          <p:cNvPr id="79" name="直線コネクタ 78"/>
          <p:cNvCxnSpPr>
            <a:stCxn id="77" idx="1"/>
            <a:endCxn id="77" idx="5"/>
          </p:cNvCxnSpPr>
          <p:nvPr/>
        </p:nvCxnSpPr>
        <p:spPr>
          <a:xfrm>
            <a:off x="3695941" y="5092076"/>
            <a:ext cx="130214" cy="13358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雲形吹き出し 79"/>
          <p:cNvSpPr/>
          <p:nvPr/>
        </p:nvSpPr>
        <p:spPr>
          <a:xfrm>
            <a:off x="2735796" y="3969060"/>
            <a:ext cx="1116124" cy="720080"/>
          </a:xfrm>
          <a:prstGeom prst="cloudCallout">
            <a:avLst>
              <a:gd name="adj1" fmla="val 37062"/>
              <a:gd name="adj2" fmla="val 811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zzz</a:t>
            </a:r>
            <a:r>
              <a:rPr kumimoji="1" lang="en-US" altLang="ja-JP" dirty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1" name="Freeform 460"/>
          <p:cNvSpPr>
            <a:spLocks/>
          </p:cNvSpPr>
          <p:nvPr/>
        </p:nvSpPr>
        <p:spPr bwMode="auto">
          <a:xfrm rot="19866835" flipH="1">
            <a:off x="8133910" y="5287253"/>
            <a:ext cx="73025" cy="158750"/>
          </a:xfrm>
          <a:custGeom>
            <a:avLst/>
            <a:gdLst/>
            <a:ahLst/>
            <a:cxnLst>
              <a:cxn ang="0">
                <a:pos x="23" y="2"/>
              </a:cxn>
              <a:cxn ang="0">
                <a:pos x="0" y="83"/>
              </a:cxn>
              <a:cxn ang="0">
                <a:pos x="23" y="100"/>
              </a:cxn>
              <a:cxn ang="0">
                <a:pos x="46" y="83"/>
              </a:cxn>
              <a:cxn ang="0">
                <a:pos x="26" y="0"/>
              </a:cxn>
            </a:cxnLst>
            <a:rect l="0" t="0" r="r" b="b"/>
            <a:pathLst>
              <a:path w="46" h="100">
                <a:moveTo>
                  <a:pt x="23" y="2"/>
                </a:moveTo>
                <a:cubicBezTo>
                  <a:pt x="11" y="35"/>
                  <a:pt x="0" y="67"/>
                  <a:pt x="0" y="83"/>
                </a:cubicBezTo>
                <a:cubicBezTo>
                  <a:pt x="0" y="100"/>
                  <a:pt x="15" y="100"/>
                  <a:pt x="23" y="100"/>
                </a:cubicBezTo>
                <a:cubicBezTo>
                  <a:pt x="31" y="100"/>
                  <a:pt x="46" y="100"/>
                  <a:pt x="46" y="83"/>
                </a:cubicBezTo>
                <a:cubicBezTo>
                  <a:pt x="46" y="66"/>
                  <a:pt x="30" y="17"/>
                  <a:pt x="26" y="0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Freeform 460"/>
          <p:cNvSpPr>
            <a:spLocks/>
          </p:cNvSpPr>
          <p:nvPr/>
        </p:nvSpPr>
        <p:spPr bwMode="auto">
          <a:xfrm rot="19866835" flipH="1">
            <a:off x="8097904" y="5433308"/>
            <a:ext cx="73025" cy="158750"/>
          </a:xfrm>
          <a:custGeom>
            <a:avLst/>
            <a:gdLst/>
            <a:ahLst/>
            <a:cxnLst>
              <a:cxn ang="0">
                <a:pos x="23" y="2"/>
              </a:cxn>
              <a:cxn ang="0">
                <a:pos x="0" y="83"/>
              </a:cxn>
              <a:cxn ang="0">
                <a:pos x="23" y="100"/>
              </a:cxn>
              <a:cxn ang="0">
                <a:pos x="46" y="83"/>
              </a:cxn>
              <a:cxn ang="0">
                <a:pos x="26" y="0"/>
              </a:cxn>
            </a:cxnLst>
            <a:rect l="0" t="0" r="r" b="b"/>
            <a:pathLst>
              <a:path w="46" h="100">
                <a:moveTo>
                  <a:pt x="23" y="2"/>
                </a:moveTo>
                <a:cubicBezTo>
                  <a:pt x="11" y="35"/>
                  <a:pt x="0" y="67"/>
                  <a:pt x="0" y="83"/>
                </a:cubicBezTo>
                <a:cubicBezTo>
                  <a:pt x="0" y="100"/>
                  <a:pt x="15" y="100"/>
                  <a:pt x="23" y="100"/>
                </a:cubicBezTo>
                <a:cubicBezTo>
                  <a:pt x="31" y="100"/>
                  <a:pt x="46" y="100"/>
                  <a:pt x="46" y="83"/>
                </a:cubicBezTo>
                <a:cubicBezTo>
                  <a:pt x="46" y="66"/>
                  <a:pt x="30" y="17"/>
                  <a:pt x="26" y="0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吹き出し: 角を丸めた四角形 6"/>
          <p:cNvSpPr/>
          <p:nvPr/>
        </p:nvSpPr>
        <p:spPr>
          <a:xfrm>
            <a:off x="4810940" y="137160"/>
            <a:ext cx="3960769" cy="1234440"/>
          </a:xfrm>
          <a:prstGeom prst="wedgeRoundRectCallout">
            <a:avLst>
              <a:gd name="adj1" fmla="val -42270"/>
              <a:gd name="adj2" fmla="val 64087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RTM</a:t>
            </a:r>
            <a:r>
              <a:rPr kumimoji="1" lang="ja-JP" altLang="en-US" sz="1400" dirty="0">
                <a:solidFill>
                  <a:srgbClr val="FF0000"/>
                </a:solidFill>
              </a:rPr>
              <a:t>では、基本的に</a:t>
            </a:r>
            <a:r>
              <a:rPr kumimoji="1" lang="en-US" altLang="ja-JP" sz="1400" dirty="0">
                <a:solidFill>
                  <a:srgbClr val="FF0000"/>
                </a:solidFill>
              </a:rPr>
              <a:t>RTC</a:t>
            </a:r>
            <a:r>
              <a:rPr kumimoji="1" lang="ja-JP" altLang="en-US" sz="1400" dirty="0">
                <a:solidFill>
                  <a:srgbClr val="FF0000"/>
                </a:solidFill>
              </a:rPr>
              <a:t>が独自にスレッドを持ち、イベントの到着をポーリングする。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FF0000"/>
                </a:solidFill>
              </a:rPr>
              <a:t>ただし、コールバック機構を用いれば、イベント駆動型のようにふるまわせることは可能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2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の特徴（通信相手の自動選択）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74" y="1140307"/>
            <a:ext cx="8975357" cy="682448"/>
          </a:xfrm>
        </p:spPr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モデルは</a:t>
            </a:r>
            <a:r>
              <a:rPr lang="ja-JP" altLang="en-US" dirty="0">
                <a:solidFill>
                  <a:srgbClr val="FF0000"/>
                </a:solidFill>
              </a:rPr>
              <a:t>通信可能な相手を自動的に選択</a:t>
            </a:r>
            <a:r>
              <a:rPr lang="ja-JP" altLang="en-US" dirty="0"/>
              <a:t>して通信可能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15900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0402" y="4857910"/>
            <a:ext cx="4339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受信可能なプロセスを選択して送信する</a:t>
            </a:r>
          </a:p>
          <a:p>
            <a:r>
              <a:rPr lang="ja-JP" altLang="en-US" dirty="0">
                <a:latin typeface="+mn-lt"/>
                <a:ea typeface="+mn-ea"/>
              </a:rPr>
              <a:t>（全てが受信不可のときは、ひとつが受</a:t>
            </a:r>
          </a:p>
          <a:p>
            <a:r>
              <a:rPr lang="ja-JP" altLang="en-US" dirty="0">
                <a:latin typeface="+mn-lt"/>
                <a:ea typeface="+mn-ea"/>
              </a:rPr>
              <a:t>　信可能になるまで送信を延期）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860057" y="31205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72125" y="33725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3128309" y="40206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056301" y="42726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1616141" y="3444564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336221" y="3228540"/>
            <a:ext cx="0" cy="46805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2336221" y="2557040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2336221" y="3444564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2336221" y="3588580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724153" y="304852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119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128309" y="31205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056301" y="33725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3128309" y="2220428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056301" y="247245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/>
          <p:nvPr/>
        </p:nvSpPr>
        <p:spPr>
          <a:xfrm>
            <a:off x="4713034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5" name="グループ化 84"/>
          <p:cNvGrpSpPr/>
          <p:nvPr/>
        </p:nvGrpSpPr>
        <p:grpSpPr>
          <a:xfrm>
            <a:off x="7956376" y="2192288"/>
            <a:ext cx="434975" cy="769938"/>
            <a:chOff x="3852206" y="3573152"/>
            <a:chExt cx="434975" cy="769938"/>
          </a:xfrm>
        </p:grpSpPr>
        <p:sp>
          <p:nvSpPr>
            <p:cNvPr id="86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87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89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91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92" name="グループ化 91"/>
          <p:cNvGrpSpPr/>
          <p:nvPr/>
        </p:nvGrpSpPr>
        <p:grpSpPr>
          <a:xfrm flipH="1">
            <a:off x="4942892" y="3034234"/>
            <a:ext cx="434975" cy="769938"/>
            <a:chOff x="3852206" y="3573152"/>
            <a:chExt cx="434975" cy="769938"/>
          </a:xfrm>
        </p:grpSpPr>
        <p:sp>
          <p:nvSpPr>
            <p:cNvPr id="93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94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96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98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99" name="phone3"/>
          <p:cNvSpPr>
            <a:spLocks noEditPoints="1" noChangeArrowheads="1"/>
          </p:cNvSpPr>
          <p:nvPr/>
        </p:nvSpPr>
        <p:spPr bwMode="auto">
          <a:xfrm>
            <a:off x="5482952" y="3286262"/>
            <a:ext cx="457200" cy="43077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" name="phone3"/>
          <p:cNvSpPr>
            <a:spLocks noEditPoints="1" noChangeArrowheads="1"/>
          </p:cNvSpPr>
          <p:nvPr/>
        </p:nvSpPr>
        <p:spPr bwMode="auto">
          <a:xfrm>
            <a:off x="7380312" y="2384884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01" name="直線矢印コネクタ 100"/>
          <p:cNvCxnSpPr/>
          <p:nvPr/>
        </p:nvCxnSpPr>
        <p:spPr>
          <a:xfrm>
            <a:off x="5940152" y="3501008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6660232" y="3284984"/>
            <a:ext cx="0" cy="468052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endCxn id="100" idx="7"/>
          </p:cNvCxnSpPr>
          <p:nvPr/>
        </p:nvCxnSpPr>
        <p:spPr>
          <a:xfrm flipV="1">
            <a:off x="6660232" y="2613484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/>
          <p:cNvGrpSpPr/>
          <p:nvPr/>
        </p:nvGrpSpPr>
        <p:grpSpPr>
          <a:xfrm>
            <a:off x="7956376" y="3056384"/>
            <a:ext cx="434975" cy="769938"/>
            <a:chOff x="3852206" y="3573152"/>
            <a:chExt cx="434975" cy="769938"/>
          </a:xfrm>
        </p:grpSpPr>
        <p:sp>
          <p:nvSpPr>
            <p:cNvPr id="105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06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08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110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11" name="phone3"/>
          <p:cNvSpPr>
            <a:spLocks noEditPoints="1" noChangeArrowheads="1"/>
          </p:cNvSpPr>
          <p:nvPr/>
        </p:nvSpPr>
        <p:spPr bwMode="auto">
          <a:xfrm>
            <a:off x="7380312" y="324898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12" name="直線矢印コネクタ 111"/>
          <p:cNvCxnSpPr/>
          <p:nvPr/>
        </p:nvCxnSpPr>
        <p:spPr>
          <a:xfrm>
            <a:off x="6660232" y="3501008"/>
            <a:ext cx="72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グループ化 112"/>
          <p:cNvGrpSpPr/>
          <p:nvPr/>
        </p:nvGrpSpPr>
        <p:grpSpPr>
          <a:xfrm>
            <a:off x="7956376" y="3956484"/>
            <a:ext cx="434975" cy="769938"/>
            <a:chOff x="3852206" y="3573152"/>
            <a:chExt cx="434975" cy="769938"/>
          </a:xfrm>
        </p:grpSpPr>
        <p:sp>
          <p:nvSpPr>
            <p:cNvPr id="114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C000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15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17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ＭＳ Ｐゴシック" charset="-128"/>
              </a:endParaRPr>
            </a:p>
          </p:txBody>
        </p:sp>
        <p:sp>
          <p:nvSpPr>
            <p:cNvPr id="119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20" name="phone3"/>
          <p:cNvSpPr>
            <a:spLocks noEditPoints="1" noChangeArrowheads="1"/>
          </p:cNvSpPr>
          <p:nvPr/>
        </p:nvSpPr>
        <p:spPr bwMode="auto">
          <a:xfrm>
            <a:off x="7380312" y="414908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21" name="直線矢印コネクタ 120"/>
          <p:cNvCxnSpPr/>
          <p:nvPr/>
        </p:nvCxnSpPr>
        <p:spPr>
          <a:xfrm>
            <a:off x="6660232" y="3645024"/>
            <a:ext cx="720080" cy="779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121"/>
          <p:cNvSpPr txBox="1"/>
          <p:nvPr/>
        </p:nvSpPr>
        <p:spPr>
          <a:xfrm>
            <a:off x="6048164" y="31049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119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708860" y="5101945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代表電話（手の空いている人が受ける）</a:t>
            </a:r>
          </a:p>
        </p:txBody>
      </p:sp>
      <p:sp>
        <p:nvSpPr>
          <p:cNvPr id="7" name="吹き出し: 角を丸めた四角形 6"/>
          <p:cNvSpPr/>
          <p:nvPr/>
        </p:nvSpPr>
        <p:spPr>
          <a:xfrm>
            <a:off x="3812385" y="1652451"/>
            <a:ext cx="2127767" cy="961033"/>
          </a:xfrm>
          <a:prstGeom prst="wedgeRoundRectCallout">
            <a:avLst>
              <a:gd name="adj1" fmla="val -69333"/>
              <a:gd name="adj2" fmla="val -65145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>
                <a:solidFill>
                  <a:srgbClr val="FF0000"/>
                </a:solidFill>
              </a:rPr>
              <a:t>OpenRTM</a:t>
            </a:r>
            <a:r>
              <a:rPr kumimoji="1" lang="ja-JP" altLang="en-US" sz="1400" dirty="0">
                <a:solidFill>
                  <a:srgbClr val="FF0000"/>
                </a:solidFill>
              </a:rPr>
              <a:t>では、受信者が複数いる場合、平等にメッセージが送信される。</a:t>
            </a:r>
          </a:p>
        </p:txBody>
      </p:sp>
    </p:spTree>
    <p:extLst>
      <p:ext uri="{BB962C8B-B14F-4D97-AF65-F5344CB8AC3E}">
        <p14:creationId xmlns:p14="http://schemas.microsoft.com/office/powerpoint/2010/main" val="410067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の特徴（通信チャネルの自動選択）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74" y="1140307"/>
            <a:ext cx="8975357" cy="682448"/>
          </a:xfrm>
        </p:spPr>
        <p:txBody>
          <a:bodyPr/>
          <a:lstStyle/>
          <a:p>
            <a:r>
              <a:rPr lang="en-US" altLang="ja-JP" dirty="0"/>
              <a:t>CSP</a:t>
            </a:r>
            <a:r>
              <a:rPr lang="ja-JP" altLang="en-US" dirty="0"/>
              <a:t>モデルは通信可能なチャネルを自動的に選択して通信可能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15900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9773" y="5095346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受信可能なプロセスが接続されている</a:t>
            </a:r>
          </a:p>
          <a:p>
            <a:r>
              <a:rPr lang="ja-JP" altLang="en-US" dirty="0">
                <a:latin typeface="+mn-lt"/>
                <a:ea typeface="+mn-ea"/>
              </a:rPr>
              <a:t>チャネルを選択して送信する</a:t>
            </a:r>
          </a:p>
        </p:txBody>
      </p:sp>
      <p:sp>
        <p:nvSpPr>
          <p:cNvPr id="84" name="角丸四角形 83"/>
          <p:cNvSpPr/>
          <p:nvPr/>
        </p:nvSpPr>
        <p:spPr>
          <a:xfrm>
            <a:off x="4713034" y="2052023"/>
            <a:ext cx="4316564" cy="3893423"/>
          </a:xfrm>
          <a:prstGeom prst="roundRect">
            <a:avLst>
              <a:gd name="adj" fmla="val 627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700934" y="5095345"/>
            <a:ext cx="436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lt"/>
                <a:ea typeface="+mn-ea"/>
              </a:rPr>
              <a:t>２人に同時に電話をかけて出た方とだけ会話する（このような電話はない？）</a:t>
            </a:r>
          </a:p>
        </p:txBody>
      </p:sp>
      <p:sp>
        <p:nvSpPr>
          <p:cNvPr id="63" name="角丸四角形 62"/>
          <p:cNvSpPr/>
          <p:nvPr/>
        </p:nvSpPr>
        <p:spPr>
          <a:xfrm>
            <a:off x="935596" y="3176972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547664" y="3284984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3203848" y="4077072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131840" y="43291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矢印コネクタ 73"/>
          <p:cNvCxnSpPr>
            <a:stCxn id="64" idx="3"/>
            <a:endCxn id="77" idx="1"/>
          </p:cNvCxnSpPr>
          <p:nvPr/>
        </p:nvCxnSpPr>
        <p:spPr>
          <a:xfrm flipV="1">
            <a:off x="1691680" y="2600908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1835696" y="25289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+mn-lt"/>
                <a:ea typeface="+mn-ea"/>
              </a:rPr>
              <a:t>45892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3203848" y="2276872"/>
            <a:ext cx="684076" cy="612068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131840" y="2528900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矢印コネクタ 77"/>
          <p:cNvCxnSpPr>
            <a:stCxn id="79" idx="3"/>
            <a:endCxn id="73" idx="1"/>
          </p:cNvCxnSpPr>
          <p:nvPr/>
        </p:nvCxnSpPr>
        <p:spPr>
          <a:xfrm>
            <a:off x="1691680" y="3645024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1547664" y="3573016"/>
            <a:ext cx="144016" cy="1440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835696" y="407707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+mn-lt"/>
                <a:ea typeface="+mn-ea"/>
              </a:rPr>
              <a:t>46031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grpSp>
        <p:nvGrpSpPr>
          <p:cNvPr id="81" name="グループ化 80"/>
          <p:cNvGrpSpPr/>
          <p:nvPr/>
        </p:nvGrpSpPr>
        <p:grpSpPr>
          <a:xfrm>
            <a:off x="7956376" y="2192288"/>
            <a:ext cx="434975" cy="769938"/>
            <a:chOff x="3852206" y="3573152"/>
            <a:chExt cx="434975" cy="769938"/>
          </a:xfrm>
        </p:grpSpPr>
        <p:sp>
          <p:nvSpPr>
            <p:cNvPr id="82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D347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4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5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6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7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128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 flipH="1">
            <a:off x="4942892" y="3034234"/>
            <a:ext cx="434975" cy="769938"/>
            <a:chOff x="3852206" y="3573152"/>
            <a:chExt cx="434975" cy="769938"/>
          </a:xfrm>
        </p:grpSpPr>
        <p:sp>
          <p:nvSpPr>
            <p:cNvPr id="130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1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2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3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34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135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136" name="phone3"/>
          <p:cNvSpPr>
            <a:spLocks noEditPoints="1" noChangeArrowheads="1"/>
          </p:cNvSpPr>
          <p:nvPr/>
        </p:nvSpPr>
        <p:spPr bwMode="auto">
          <a:xfrm>
            <a:off x="5482952" y="3286262"/>
            <a:ext cx="457200" cy="43077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sp>
        <p:nvSpPr>
          <p:cNvPr id="137" name="phone3"/>
          <p:cNvSpPr>
            <a:spLocks noEditPoints="1" noChangeArrowheads="1"/>
          </p:cNvSpPr>
          <p:nvPr/>
        </p:nvSpPr>
        <p:spPr bwMode="auto">
          <a:xfrm>
            <a:off x="7380312" y="2384884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grpSp>
        <p:nvGrpSpPr>
          <p:cNvPr id="138" name="グループ化 137"/>
          <p:cNvGrpSpPr/>
          <p:nvPr/>
        </p:nvGrpSpPr>
        <p:grpSpPr>
          <a:xfrm>
            <a:off x="7956376" y="3956484"/>
            <a:ext cx="434975" cy="769938"/>
            <a:chOff x="3852206" y="3573152"/>
            <a:chExt cx="434975" cy="769938"/>
          </a:xfrm>
        </p:grpSpPr>
        <p:sp>
          <p:nvSpPr>
            <p:cNvPr id="139" name="Freeform 168"/>
            <p:cNvSpPr>
              <a:spLocks/>
            </p:cNvSpPr>
            <p:nvPr/>
          </p:nvSpPr>
          <p:spPr bwMode="auto">
            <a:xfrm flipH="1">
              <a:off x="3861731" y="3954152"/>
              <a:ext cx="393700" cy="388938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56" y="48"/>
                </a:cxn>
                <a:cxn ang="0">
                  <a:pos x="8" y="144"/>
                </a:cxn>
                <a:cxn ang="0">
                  <a:pos x="8" y="240"/>
                </a:cxn>
                <a:cxn ang="0">
                  <a:pos x="56" y="288"/>
                </a:cxn>
                <a:cxn ang="0">
                  <a:pos x="248" y="288"/>
                </a:cxn>
                <a:cxn ang="0">
                  <a:pos x="296" y="240"/>
                </a:cxn>
                <a:cxn ang="0">
                  <a:pos x="296" y="144"/>
                </a:cxn>
                <a:cxn ang="0">
                  <a:pos x="248" y="48"/>
                </a:cxn>
                <a:cxn ang="0">
                  <a:pos x="152" y="0"/>
                </a:cxn>
              </a:cxnLst>
              <a:rect l="0" t="0" r="r" b="b"/>
              <a:pathLst>
                <a:path w="304" h="296">
                  <a:moveTo>
                    <a:pt x="152" y="0"/>
                  </a:moveTo>
                  <a:cubicBezTo>
                    <a:pt x="120" y="0"/>
                    <a:pt x="80" y="24"/>
                    <a:pt x="56" y="48"/>
                  </a:cubicBezTo>
                  <a:cubicBezTo>
                    <a:pt x="32" y="72"/>
                    <a:pt x="16" y="112"/>
                    <a:pt x="8" y="144"/>
                  </a:cubicBezTo>
                  <a:cubicBezTo>
                    <a:pt x="0" y="176"/>
                    <a:pt x="0" y="216"/>
                    <a:pt x="8" y="240"/>
                  </a:cubicBezTo>
                  <a:cubicBezTo>
                    <a:pt x="16" y="264"/>
                    <a:pt x="16" y="280"/>
                    <a:pt x="56" y="288"/>
                  </a:cubicBezTo>
                  <a:cubicBezTo>
                    <a:pt x="96" y="296"/>
                    <a:pt x="208" y="296"/>
                    <a:pt x="248" y="288"/>
                  </a:cubicBezTo>
                  <a:cubicBezTo>
                    <a:pt x="288" y="280"/>
                    <a:pt x="288" y="264"/>
                    <a:pt x="296" y="240"/>
                  </a:cubicBezTo>
                  <a:cubicBezTo>
                    <a:pt x="304" y="216"/>
                    <a:pt x="304" y="176"/>
                    <a:pt x="296" y="144"/>
                  </a:cubicBezTo>
                  <a:cubicBezTo>
                    <a:pt x="288" y="112"/>
                    <a:pt x="272" y="72"/>
                    <a:pt x="248" y="48"/>
                  </a:cubicBezTo>
                  <a:cubicBezTo>
                    <a:pt x="224" y="24"/>
                    <a:pt x="184" y="0"/>
                    <a:pt x="152" y="0"/>
                  </a:cubicBezTo>
                  <a:close/>
                </a:path>
              </a:pathLst>
            </a:custGeom>
            <a:solidFill>
              <a:srgbClr val="FFD347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0" name="Oval 169"/>
            <p:cNvSpPr>
              <a:spLocks noChangeArrowheads="1"/>
            </p:cNvSpPr>
            <p:nvPr/>
          </p:nvSpPr>
          <p:spPr bwMode="auto">
            <a:xfrm flipH="1">
              <a:off x="3852206" y="3573152"/>
              <a:ext cx="434975" cy="442913"/>
            </a:xfrm>
            <a:prstGeom prst="ellipse">
              <a:avLst/>
            </a:prstGeom>
            <a:solidFill>
              <a:srgbClr val="FEE9D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1" name="Line 170"/>
            <p:cNvSpPr>
              <a:spLocks noChangeShapeType="1"/>
            </p:cNvSpPr>
            <p:nvPr/>
          </p:nvSpPr>
          <p:spPr bwMode="auto">
            <a:xfrm flipH="1" flipV="1">
              <a:off x="3877606" y="3906527"/>
              <a:ext cx="1238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2" name="Oval 171"/>
            <p:cNvSpPr>
              <a:spLocks noChangeArrowheads="1"/>
            </p:cNvSpPr>
            <p:nvPr/>
          </p:nvSpPr>
          <p:spPr bwMode="auto">
            <a:xfrm>
              <a:off x="3874431" y="3638240"/>
              <a:ext cx="184150" cy="1889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43" name="Oval 172"/>
            <p:cNvSpPr>
              <a:spLocks noChangeArrowheads="1"/>
            </p:cNvSpPr>
            <p:nvPr/>
          </p:nvSpPr>
          <p:spPr bwMode="auto">
            <a:xfrm>
              <a:off x="3880781" y="3674752"/>
              <a:ext cx="123825" cy="127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>
                <a:latin typeface="+mn-lt"/>
                <a:ea typeface="+mn-ea"/>
              </a:endParaRPr>
            </a:p>
          </p:txBody>
        </p:sp>
        <p:sp>
          <p:nvSpPr>
            <p:cNvPr id="144" name="Freeform 173"/>
            <p:cNvSpPr>
              <a:spLocks/>
            </p:cNvSpPr>
            <p:nvPr/>
          </p:nvSpPr>
          <p:spPr bwMode="auto">
            <a:xfrm rot="21280544" flipH="1">
              <a:off x="3890306" y="4046227"/>
              <a:ext cx="206375" cy="179388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6" y="31"/>
                </a:cxn>
                <a:cxn ang="0">
                  <a:pos x="6" y="103"/>
                </a:cxn>
                <a:cxn ang="0">
                  <a:pos x="42" y="151"/>
                </a:cxn>
                <a:cxn ang="0">
                  <a:pos x="96" y="175"/>
                </a:cxn>
                <a:cxn ang="0">
                  <a:pos x="186" y="175"/>
                </a:cxn>
                <a:cxn ang="0">
                  <a:pos x="210" y="103"/>
                </a:cxn>
                <a:cxn ang="0">
                  <a:pos x="156" y="85"/>
                </a:cxn>
                <a:cxn ang="0">
                  <a:pos x="90" y="73"/>
                </a:cxn>
                <a:cxn ang="0">
                  <a:pos x="36" y="7"/>
                </a:cxn>
              </a:cxnLst>
              <a:rect l="0" t="0" r="r" b="b"/>
              <a:pathLst>
                <a:path w="215" h="187">
                  <a:moveTo>
                    <a:pt x="36" y="7"/>
                  </a:moveTo>
                  <a:cubicBezTo>
                    <a:pt x="22" y="0"/>
                    <a:pt x="11" y="15"/>
                    <a:pt x="6" y="31"/>
                  </a:cubicBezTo>
                  <a:cubicBezTo>
                    <a:pt x="1" y="47"/>
                    <a:pt x="0" y="83"/>
                    <a:pt x="6" y="103"/>
                  </a:cubicBezTo>
                  <a:cubicBezTo>
                    <a:pt x="12" y="123"/>
                    <a:pt x="27" y="139"/>
                    <a:pt x="42" y="151"/>
                  </a:cubicBezTo>
                  <a:cubicBezTo>
                    <a:pt x="57" y="163"/>
                    <a:pt x="72" y="171"/>
                    <a:pt x="96" y="175"/>
                  </a:cubicBezTo>
                  <a:cubicBezTo>
                    <a:pt x="120" y="179"/>
                    <a:pt x="167" y="187"/>
                    <a:pt x="186" y="175"/>
                  </a:cubicBezTo>
                  <a:cubicBezTo>
                    <a:pt x="205" y="163"/>
                    <a:pt x="215" y="118"/>
                    <a:pt x="210" y="103"/>
                  </a:cubicBezTo>
                  <a:cubicBezTo>
                    <a:pt x="205" y="88"/>
                    <a:pt x="176" y="90"/>
                    <a:pt x="156" y="85"/>
                  </a:cubicBezTo>
                  <a:cubicBezTo>
                    <a:pt x="136" y="80"/>
                    <a:pt x="105" y="85"/>
                    <a:pt x="90" y="73"/>
                  </a:cubicBezTo>
                  <a:cubicBezTo>
                    <a:pt x="75" y="61"/>
                    <a:pt x="50" y="14"/>
                    <a:pt x="36" y="7"/>
                  </a:cubicBezTo>
                  <a:close/>
                </a:path>
              </a:pathLst>
            </a:custGeom>
            <a:solidFill>
              <a:srgbClr val="FEE9D2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145" name="phone3"/>
          <p:cNvSpPr>
            <a:spLocks noEditPoints="1" noChangeArrowheads="1"/>
          </p:cNvSpPr>
          <p:nvPr/>
        </p:nvSpPr>
        <p:spPr bwMode="auto">
          <a:xfrm>
            <a:off x="7380312" y="414908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+mn-lt"/>
              <a:ea typeface="+mn-ea"/>
            </a:endParaRPr>
          </a:p>
        </p:txBody>
      </p:sp>
      <p:cxnSp>
        <p:nvCxnSpPr>
          <p:cNvPr id="146" name="直線矢印コネクタ 145"/>
          <p:cNvCxnSpPr/>
          <p:nvPr/>
        </p:nvCxnSpPr>
        <p:spPr>
          <a:xfrm flipV="1">
            <a:off x="5940152" y="2636912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テキスト ボックス 146"/>
          <p:cNvSpPr txBox="1"/>
          <p:nvPr/>
        </p:nvSpPr>
        <p:spPr>
          <a:xfrm>
            <a:off x="6084168" y="256490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+mn-lt"/>
                <a:ea typeface="+mn-ea"/>
              </a:rPr>
              <a:t>45892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48" name="直線矢印コネクタ 147"/>
          <p:cNvCxnSpPr/>
          <p:nvPr/>
        </p:nvCxnSpPr>
        <p:spPr>
          <a:xfrm>
            <a:off x="5940152" y="3681028"/>
            <a:ext cx="1440160" cy="75608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テキスト ボックス 148"/>
          <p:cNvSpPr txBox="1"/>
          <p:nvPr/>
        </p:nvSpPr>
        <p:spPr>
          <a:xfrm>
            <a:off x="6084168" y="411307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+mn-lt"/>
                <a:ea typeface="+mn-ea"/>
              </a:rPr>
              <a:t>46031</a:t>
            </a:r>
            <a:endParaRPr kumimoji="1"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308304" y="28529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山田</a:t>
            </a: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272300" y="37530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佐藤</a:t>
            </a:r>
          </a:p>
        </p:txBody>
      </p:sp>
      <p:sp>
        <p:nvSpPr>
          <p:cNvPr id="51" name="吹き出し: 角を丸めた四角形 50"/>
          <p:cNvSpPr/>
          <p:nvPr/>
        </p:nvSpPr>
        <p:spPr>
          <a:xfrm>
            <a:off x="3812385" y="1652451"/>
            <a:ext cx="2127767" cy="961033"/>
          </a:xfrm>
          <a:prstGeom prst="wedgeRoundRectCallout">
            <a:avLst>
              <a:gd name="adj1" fmla="val -69333"/>
              <a:gd name="adj2" fmla="val -65145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>
                <a:solidFill>
                  <a:srgbClr val="FF0000"/>
                </a:solidFill>
              </a:rPr>
              <a:t>OpenRTM</a:t>
            </a:r>
            <a:r>
              <a:rPr kumimoji="1" lang="ja-JP" altLang="en-US" sz="1400" dirty="0">
                <a:solidFill>
                  <a:srgbClr val="FF0000"/>
                </a:solidFill>
              </a:rPr>
              <a:t>では、送信者</a:t>
            </a:r>
            <a:r>
              <a:rPr lang="ja-JP" altLang="en-US" sz="1400" dirty="0">
                <a:solidFill>
                  <a:srgbClr val="FF0000"/>
                </a:solidFill>
              </a:rPr>
              <a:t>は</a:t>
            </a:r>
            <a:r>
              <a:rPr kumimoji="1" lang="ja-JP" altLang="en-US" sz="1400" dirty="0">
                <a:solidFill>
                  <a:srgbClr val="FF0000"/>
                </a:solidFill>
              </a:rPr>
              <a:t>受信者の有無や、それが誰であるかを意識しない。</a:t>
            </a:r>
          </a:p>
        </p:txBody>
      </p:sp>
    </p:spTree>
    <p:extLst>
      <p:ext uri="{BB962C8B-B14F-4D97-AF65-F5344CB8AC3E}">
        <p14:creationId xmlns:p14="http://schemas.microsoft.com/office/powerpoint/2010/main" val="27196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通信方式の比較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32" y="1098847"/>
            <a:ext cx="8952064" cy="817821"/>
          </a:xfrm>
        </p:spPr>
        <p:txBody>
          <a:bodyPr/>
          <a:lstStyle/>
          <a:p>
            <a:r>
              <a:rPr lang="ja-JP" altLang="en-US" dirty="0"/>
              <a:t>同期型メッセージパッシング通信は理解しやすい（確実な情報の受渡し）</a:t>
            </a:r>
            <a:endParaRPr lang="en-US" altLang="ja-JP" dirty="0"/>
          </a:p>
          <a:p>
            <a:r>
              <a:rPr lang="ja-JP" altLang="en-US" dirty="0"/>
              <a:t>共有メモリ通信は処理が軽い（</a:t>
            </a:r>
            <a:r>
              <a:rPr lang="ja-JP" altLang="en-US" dirty="0">
                <a:solidFill>
                  <a:srgbClr val="FF0000"/>
                </a:solidFill>
              </a:rPr>
              <a:t>上書き</a:t>
            </a:r>
            <a:r>
              <a:rPr lang="ja-JP" altLang="en-US" dirty="0"/>
              <a:t>や</a:t>
            </a:r>
            <a:r>
              <a:rPr lang="ja-JP" altLang="en-US" dirty="0">
                <a:solidFill>
                  <a:srgbClr val="FF0000"/>
                </a:solidFill>
              </a:rPr>
              <a:t>再読込み</a:t>
            </a:r>
            <a:r>
              <a:rPr lang="ja-JP" altLang="en-US" dirty="0"/>
              <a:t>に注意）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431540" y="2615426"/>
            <a:ext cx="2952328" cy="36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539552" y="272343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送信プロセス</a:t>
            </a:r>
          </a:p>
        </p:txBody>
      </p:sp>
      <p:cxnSp>
        <p:nvCxnSpPr>
          <p:cNvPr id="77" name="直線コネクタ 76"/>
          <p:cNvCxnSpPr>
            <a:stCxn id="76" idx="2"/>
          </p:cNvCxnSpPr>
          <p:nvPr/>
        </p:nvCxnSpPr>
        <p:spPr>
          <a:xfrm>
            <a:off x="1187624" y="308347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1115616" y="3479522"/>
            <a:ext cx="144016" cy="576064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979712" y="2723438"/>
            <a:ext cx="1296144" cy="3600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受信</a:t>
            </a:r>
            <a:r>
              <a:rPr kumimoji="1" lang="ja-JP" altLang="en-US" sz="1400" dirty="0">
                <a:solidFill>
                  <a:schemeClr val="tx1"/>
                </a:solidFill>
              </a:rPr>
              <a:t>プロセス</a:t>
            </a:r>
          </a:p>
        </p:txBody>
      </p:sp>
      <p:cxnSp>
        <p:nvCxnSpPr>
          <p:cNvPr id="80" name="直線コネクタ 79"/>
          <p:cNvCxnSpPr>
            <a:stCxn id="79" idx="2"/>
          </p:cNvCxnSpPr>
          <p:nvPr/>
        </p:nvCxnSpPr>
        <p:spPr>
          <a:xfrm>
            <a:off x="2627784" y="308347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2555776" y="3407514"/>
            <a:ext cx="144016" cy="576064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>
            <a:off x="1259632" y="3695546"/>
            <a:ext cx="1296144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1115616" y="4595646"/>
            <a:ext cx="144016" cy="72008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2555776" y="5135706"/>
            <a:ext cx="144016" cy="576064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7" name="直線矢印コネクタ 116"/>
          <p:cNvCxnSpPr/>
          <p:nvPr/>
        </p:nvCxnSpPr>
        <p:spPr>
          <a:xfrm>
            <a:off x="1259632" y="5243718"/>
            <a:ext cx="1296144" cy="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円/楕円 117"/>
          <p:cNvSpPr/>
          <p:nvPr/>
        </p:nvSpPr>
        <p:spPr>
          <a:xfrm>
            <a:off x="1763688" y="3587534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1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1763688" y="5135706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rgbClr val="0000FF"/>
                </a:solidFill>
              </a:rPr>
              <a:t>2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01456" y="2276872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+mn-lt"/>
                <a:ea typeface="+mn-ea"/>
              </a:rPr>
              <a:t>同期型メッセージパッシング通信</a:t>
            </a:r>
            <a:endParaRPr kumimoji="1" lang="ja-JP" altLang="en-US" sz="1600" dirty="0">
              <a:latin typeface="+mn-lt"/>
              <a:ea typeface="+mn-ea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851920" y="1880828"/>
            <a:ext cx="4896544" cy="4767046"/>
            <a:chOff x="3851920" y="1880828"/>
            <a:chExt cx="4896544" cy="4767046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2219382"/>
              <a:ext cx="4896544" cy="44284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直線コネクタ 67"/>
            <p:cNvCxnSpPr/>
            <p:nvPr/>
          </p:nvCxnSpPr>
          <p:spPr>
            <a:xfrm>
              <a:off x="4644008" y="2723438"/>
              <a:ext cx="0" cy="38164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7920372" y="2723438"/>
              <a:ext cx="0" cy="38164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5940152" y="2723438"/>
              <a:ext cx="0" cy="38164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正方形/長方形 71"/>
            <p:cNvSpPr/>
            <p:nvPr/>
          </p:nvSpPr>
          <p:spPr>
            <a:xfrm>
              <a:off x="5868144" y="2867454"/>
              <a:ext cx="144016" cy="35643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5868143" y="3551529"/>
              <a:ext cx="144016" cy="720081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5868143" y="4271610"/>
              <a:ext cx="144016" cy="2160239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83" name="角丸四角形 82"/>
            <p:cNvSpPr/>
            <p:nvPr/>
          </p:nvSpPr>
          <p:spPr>
            <a:xfrm>
              <a:off x="3995936" y="2363398"/>
              <a:ext cx="1296144" cy="36004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</a:rPr>
                <a:t>送信プロセス</a:t>
              </a: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4572000" y="3011470"/>
              <a:ext cx="144016" cy="720080"/>
            </a:xfrm>
            <a:prstGeom prst="rect">
              <a:avLst/>
            </a:prstGeom>
            <a:solidFill>
              <a:srgbClr val="FFCC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7272300" y="2363398"/>
              <a:ext cx="1296144" cy="36004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</a:rPr>
                <a:t>受信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プロセス</a:t>
              </a: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7848364" y="3155486"/>
              <a:ext cx="144016" cy="151216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直線矢印コネクタ 86"/>
            <p:cNvCxnSpPr/>
            <p:nvPr/>
          </p:nvCxnSpPr>
          <p:spPr>
            <a:xfrm>
              <a:off x="4716016" y="3551530"/>
              <a:ext cx="115212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角丸四角形 87"/>
            <p:cNvSpPr/>
            <p:nvPr/>
          </p:nvSpPr>
          <p:spPr>
            <a:xfrm>
              <a:off x="5436096" y="2363398"/>
              <a:ext cx="936104" cy="36004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</a:rPr>
                <a:t>共有変数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97" name="直線矢印コネクタ 96"/>
            <p:cNvCxnSpPr/>
            <p:nvPr/>
          </p:nvCxnSpPr>
          <p:spPr>
            <a:xfrm>
              <a:off x="6012160" y="4379622"/>
              <a:ext cx="1836204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正方形/長方形 100"/>
            <p:cNvSpPr/>
            <p:nvPr/>
          </p:nvSpPr>
          <p:spPr>
            <a:xfrm>
              <a:off x="4572000" y="4091590"/>
              <a:ext cx="144016" cy="1404156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05" name="直線矢印コネクタ 104"/>
            <p:cNvCxnSpPr/>
            <p:nvPr/>
          </p:nvCxnSpPr>
          <p:spPr>
            <a:xfrm>
              <a:off x="4716016" y="4276020"/>
              <a:ext cx="1152128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正方形/長方形 107"/>
            <p:cNvSpPr/>
            <p:nvPr/>
          </p:nvSpPr>
          <p:spPr>
            <a:xfrm>
              <a:off x="7848364" y="5063698"/>
              <a:ext cx="144016" cy="1368152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11" name="直線矢印コネクタ 110"/>
            <p:cNvCxnSpPr/>
            <p:nvPr/>
          </p:nvCxnSpPr>
          <p:spPr>
            <a:xfrm>
              <a:off x="6012160" y="6143818"/>
              <a:ext cx="1836204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円/楕円 119"/>
            <p:cNvSpPr/>
            <p:nvPr/>
          </p:nvSpPr>
          <p:spPr>
            <a:xfrm>
              <a:off x="5184068" y="344351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>
                  <a:solidFill>
                    <a:srgbClr val="FF0000"/>
                  </a:solidFill>
                </a:rPr>
                <a:t>1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5184068" y="416800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>
                  <a:solidFill>
                    <a:srgbClr val="0000FF"/>
                  </a:solidFill>
                </a:rPr>
                <a:t>2</a:t>
              </a:r>
              <a:endParaRPr kumimoji="1" lang="ja-JP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122" name="円/楕円 121"/>
            <p:cNvSpPr/>
            <p:nvPr/>
          </p:nvSpPr>
          <p:spPr>
            <a:xfrm>
              <a:off x="6336196" y="60358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>
                  <a:solidFill>
                    <a:srgbClr val="0000FF"/>
                  </a:solidFill>
                </a:rPr>
                <a:t>2</a:t>
              </a:r>
              <a:endParaRPr kumimoji="1" lang="ja-JP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123" name="円/楕円 122"/>
            <p:cNvSpPr/>
            <p:nvPr/>
          </p:nvSpPr>
          <p:spPr>
            <a:xfrm>
              <a:off x="6300192" y="427161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dirty="0">
                  <a:solidFill>
                    <a:srgbClr val="0000FF"/>
                  </a:solidFill>
                </a:rPr>
                <a:t>2</a:t>
              </a:r>
              <a:endParaRPr kumimoji="1" lang="ja-JP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5399315" y="1880828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latin typeface="+mn-lt"/>
                  <a:ea typeface="+mn-ea"/>
                </a:rPr>
                <a:t>共有メモリ通信</a:t>
              </a:r>
              <a:endParaRPr kumimoji="1" lang="ja-JP" altLang="en-US" sz="1600" dirty="0">
                <a:latin typeface="+mn-lt"/>
                <a:ea typeface="+mn-ea"/>
              </a:endParaRPr>
            </a:p>
          </p:txBody>
        </p:sp>
        <p:grpSp>
          <p:nvGrpSpPr>
            <p:cNvPr id="131" name="グループ化 130"/>
            <p:cNvGrpSpPr/>
            <p:nvPr/>
          </p:nvGrpSpPr>
          <p:grpSpPr>
            <a:xfrm>
              <a:off x="6374533" y="5155636"/>
              <a:ext cx="1347812" cy="880170"/>
              <a:chOff x="6696234" y="3461520"/>
              <a:chExt cx="1347812" cy="88017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32" name="直線矢印コネクタ 131"/>
              <p:cNvCxnSpPr/>
              <p:nvPr/>
            </p:nvCxnSpPr>
            <p:spPr>
              <a:xfrm>
                <a:off x="7521993" y="3657614"/>
                <a:ext cx="522053" cy="684076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角丸四角形 132"/>
              <p:cNvSpPr/>
              <p:nvPr/>
            </p:nvSpPr>
            <p:spPr>
              <a:xfrm>
                <a:off x="6696234" y="3461520"/>
                <a:ext cx="985439" cy="3600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1400" dirty="0">
                    <a:solidFill>
                      <a:srgbClr val="FF0000"/>
                    </a:solidFill>
                  </a:rPr>
                  <a:t>再読込み</a:t>
                </a:r>
                <a:endParaRPr kumimoji="1" lang="ja-JP" altLang="en-US" sz="1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0" name="グループ化 129"/>
            <p:cNvGrpSpPr/>
            <p:nvPr/>
          </p:nvGrpSpPr>
          <p:grpSpPr>
            <a:xfrm>
              <a:off x="6079961" y="3548046"/>
              <a:ext cx="1026391" cy="684077"/>
              <a:chOff x="7985117" y="2089220"/>
              <a:chExt cx="1026391" cy="68407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28" name="直線矢印コネクタ 127"/>
              <p:cNvCxnSpPr/>
              <p:nvPr/>
            </p:nvCxnSpPr>
            <p:spPr>
              <a:xfrm flipH="1">
                <a:off x="7985117" y="2269240"/>
                <a:ext cx="486055" cy="504057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角丸四角形 125"/>
              <p:cNvSpPr/>
              <p:nvPr/>
            </p:nvSpPr>
            <p:spPr>
              <a:xfrm>
                <a:off x="8291428" y="2089220"/>
                <a:ext cx="720080" cy="3600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1400" dirty="0">
                    <a:solidFill>
                      <a:srgbClr val="FF0000"/>
                    </a:solidFill>
                  </a:rPr>
                  <a:t>上書き</a:t>
                </a:r>
                <a:endParaRPr kumimoji="1" lang="ja-JP" altLang="en-US" sz="1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" name="四角形: 角を丸くする 5"/>
          <p:cNvSpPr/>
          <p:nvPr/>
        </p:nvSpPr>
        <p:spPr>
          <a:xfrm>
            <a:off x="253743" y="5999802"/>
            <a:ext cx="3451938" cy="479760"/>
          </a:xfrm>
          <a:prstGeom prst="round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実際にはこんなに簡単ではない</a:t>
            </a:r>
          </a:p>
        </p:txBody>
      </p:sp>
      <p:sp>
        <p:nvSpPr>
          <p:cNvPr id="7" name="吹き出し: 角を丸めた四角形 6"/>
          <p:cNvSpPr/>
          <p:nvPr/>
        </p:nvSpPr>
        <p:spPr>
          <a:xfrm>
            <a:off x="2951941" y="3227494"/>
            <a:ext cx="1550273" cy="1332148"/>
          </a:xfrm>
          <a:prstGeom prst="wedgeRoundRectCallout">
            <a:avLst>
              <a:gd name="adj1" fmla="val -60717"/>
              <a:gd name="adj2" fmla="val 5390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実際にはロジック実行スレッドはネットワークの受信スレッドとは異なる。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89020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読み書きでブロックされる場合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9" name="四角形: 角を丸くする 38"/>
          <p:cNvSpPr/>
          <p:nvPr/>
        </p:nvSpPr>
        <p:spPr>
          <a:xfrm>
            <a:off x="1581019" y="1271451"/>
            <a:ext cx="2624430" cy="4955178"/>
          </a:xfrm>
          <a:prstGeom prst="roundRect">
            <a:avLst>
              <a:gd name="adj" fmla="val 6816"/>
            </a:avLst>
          </a:prstGeom>
          <a:solidFill>
            <a:schemeClr val="bg1">
              <a:lumMod val="85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14" name="直線コネクタ 13"/>
          <p:cNvCxnSpPr>
            <a:stCxn id="13" idx="2"/>
          </p:cNvCxnSpPr>
          <p:nvPr/>
        </p:nvCxnSpPr>
        <p:spPr>
          <a:xfrm>
            <a:off x="2160744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123839" y="2795461"/>
            <a:ext cx="87827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221800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writer</a:t>
            </a:r>
            <a:endParaRPr kumimoji="1" lang="ja-JP" altLang="en-US" sz="1400" dirty="0"/>
          </a:p>
        </p:txBody>
      </p:sp>
      <p:cxnSp>
        <p:nvCxnSpPr>
          <p:cNvPr id="12" name="直線コネクタ 11"/>
          <p:cNvCxnSpPr>
            <a:stCxn id="6" idx="2"/>
          </p:cNvCxnSpPr>
          <p:nvPr/>
        </p:nvCxnSpPr>
        <p:spPr>
          <a:xfrm>
            <a:off x="644843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737702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connector</a:t>
            </a:r>
            <a:endParaRPr kumimoji="1" lang="ja-JP" altLang="en-US" sz="1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253603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reader</a:t>
            </a:r>
            <a:endParaRPr kumimoji="1" lang="ja-JP" altLang="en-US" sz="1400" dirty="0"/>
          </a:p>
        </p:txBody>
      </p:sp>
      <p:cxnSp>
        <p:nvCxnSpPr>
          <p:cNvPr id="16" name="直線コネクタ 15"/>
          <p:cNvCxnSpPr>
            <a:stCxn id="15" idx="2"/>
          </p:cNvCxnSpPr>
          <p:nvPr/>
        </p:nvCxnSpPr>
        <p:spPr>
          <a:xfrm>
            <a:off x="3676646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644843" y="2795460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7884" y="2426128"/>
            <a:ext cx="65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write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2160743" y="3213472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 flipV="1">
            <a:off x="638142" y="3810008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2160743" y="3810008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625816" y="2844140"/>
            <a:ext cx="585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read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84923" y="5672632"/>
            <a:ext cx="1204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同一ノード</a:t>
            </a:r>
          </a:p>
        </p:txBody>
      </p:sp>
      <p:sp>
        <p:nvSpPr>
          <p:cNvPr id="40" name="四角形: 角を丸くする 39"/>
          <p:cNvSpPr/>
          <p:nvPr/>
        </p:nvSpPr>
        <p:spPr>
          <a:xfrm>
            <a:off x="5055047" y="1271451"/>
            <a:ext cx="2616266" cy="4955178"/>
          </a:xfrm>
          <a:prstGeom prst="roundRect">
            <a:avLst>
              <a:gd name="adj" fmla="val 6816"/>
            </a:avLst>
          </a:prstGeom>
          <a:solidFill>
            <a:schemeClr val="bg1">
              <a:lumMod val="85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26" name="直線コネクタ 25"/>
          <p:cNvCxnSpPr>
            <a:stCxn id="30" idx="2"/>
          </p:cNvCxnSpPr>
          <p:nvPr/>
        </p:nvCxnSpPr>
        <p:spPr>
          <a:xfrm>
            <a:off x="7071107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034316" y="2795461"/>
            <a:ext cx="87553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138195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writer</a:t>
            </a:r>
            <a:endParaRPr kumimoji="1" lang="ja-JP" altLang="en-US" sz="1400" dirty="0"/>
          </a:p>
        </p:txBody>
      </p:sp>
      <p:cxnSp>
        <p:nvCxnSpPr>
          <p:cNvPr id="29" name="直線コネクタ 28"/>
          <p:cNvCxnSpPr>
            <a:stCxn id="28" idx="2"/>
          </p:cNvCxnSpPr>
          <p:nvPr/>
        </p:nvCxnSpPr>
        <p:spPr>
          <a:xfrm>
            <a:off x="5559921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6649380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connector</a:t>
            </a:r>
            <a:endParaRPr kumimoji="1" lang="ja-JP" altLang="en-US" sz="1100" dirty="0"/>
          </a:p>
        </p:txBody>
      </p:sp>
      <p:sp>
        <p:nvSpPr>
          <p:cNvPr id="31" name="正方形/長方形 30"/>
          <p:cNvSpPr/>
          <p:nvPr/>
        </p:nvSpPr>
        <p:spPr>
          <a:xfrm>
            <a:off x="8160566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reader</a:t>
            </a:r>
            <a:endParaRPr kumimoji="1" lang="ja-JP" altLang="en-US" sz="1400" dirty="0"/>
          </a:p>
        </p:txBody>
      </p:sp>
      <p:cxnSp>
        <p:nvCxnSpPr>
          <p:cNvPr id="32" name="直線コネクタ 31"/>
          <p:cNvCxnSpPr>
            <a:stCxn id="31" idx="2"/>
          </p:cNvCxnSpPr>
          <p:nvPr/>
        </p:nvCxnSpPr>
        <p:spPr>
          <a:xfrm>
            <a:off x="8582292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5559921" y="3091554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981647" y="2722222"/>
            <a:ext cx="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write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H="1" flipV="1">
            <a:off x="7071106" y="2795448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5553241" y="3810008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7071106" y="3810008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7534732" y="2426116"/>
            <a:ext cx="583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read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07147" y="5695187"/>
            <a:ext cx="1200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同一ノード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4590194" y="1149531"/>
            <a:ext cx="0" cy="5375813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吹き出し: 角を丸めた四角形 46"/>
          <p:cNvSpPr/>
          <p:nvPr/>
        </p:nvSpPr>
        <p:spPr>
          <a:xfrm>
            <a:off x="838573" y="2965546"/>
            <a:ext cx="1117046" cy="681521"/>
          </a:xfrm>
          <a:prstGeom prst="wedgeRoundRectCallout">
            <a:avLst>
              <a:gd name="adj1" fmla="val 64969"/>
              <a:gd name="adj2" fmla="val -38471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タイムアウトしないか？</a:t>
            </a:r>
          </a:p>
        </p:txBody>
      </p:sp>
      <p:sp>
        <p:nvSpPr>
          <p:cNvPr id="48" name="吹き出し: 角を丸めた四角形 47"/>
          <p:cNvSpPr/>
          <p:nvPr/>
        </p:nvSpPr>
        <p:spPr>
          <a:xfrm>
            <a:off x="7234421" y="2996950"/>
            <a:ext cx="1117046" cy="681521"/>
          </a:xfrm>
          <a:prstGeom prst="wedgeRoundRectCallout">
            <a:avLst>
              <a:gd name="adj1" fmla="val -55870"/>
              <a:gd name="adj2" fmla="val -60194"/>
              <a:gd name="adj3" fmla="val 16667"/>
            </a:avLst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タイムアウトしないか？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02852" y="2284958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lt"/>
                <a:ea typeface="+mn-ea"/>
              </a:rPr>
              <a:t>ネットワーク通信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161681" y="2281375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lt"/>
                <a:ea typeface="+mn-ea"/>
              </a:rPr>
              <a:t>ネットワーク通信</a:t>
            </a:r>
          </a:p>
        </p:txBody>
      </p:sp>
    </p:spTree>
    <p:extLst>
      <p:ext uri="{BB962C8B-B14F-4D97-AF65-F5344CB8AC3E}">
        <p14:creationId xmlns:p14="http://schemas.microsoft.com/office/powerpoint/2010/main" val="380967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疑似的にブロック</a:t>
            </a:r>
            <a:r>
              <a:rPr kumimoji="1" lang="en-US" altLang="ja-JP" dirty="0"/>
              <a:t>notify</a:t>
            </a:r>
            <a:r>
              <a:rPr kumimoji="1" lang="ja-JP" altLang="en-US" dirty="0"/>
              <a:t>でアンロック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9" name="四角形: 角を丸くする 38"/>
          <p:cNvSpPr/>
          <p:nvPr/>
        </p:nvSpPr>
        <p:spPr>
          <a:xfrm>
            <a:off x="1581019" y="1271451"/>
            <a:ext cx="2624430" cy="4955178"/>
          </a:xfrm>
          <a:prstGeom prst="roundRect">
            <a:avLst>
              <a:gd name="adj" fmla="val 6816"/>
            </a:avLst>
          </a:prstGeom>
          <a:solidFill>
            <a:schemeClr val="bg1">
              <a:lumMod val="85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14" name="直線コネクタ 13"/>
          <p:cNvCxnSpPr>
            <a:stCxn id="13" idx="2"/>
          </p:cNvCxnSpPr>
          <p:nvPr/>
        </p:nvCxnSpPr>
        <p:spPr>
          <a:xfrm>
            <a:off x="2160744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123839" y="3341771"/>
            <a:ext cx="87827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221800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writer</a:t>
            </a:r>
            <a:endParaRPr kumimoji="1" lang="ja-JP" altLang="en-US" sz="1400" dirty="0"/>
          </a:p>
        </p:txBody>
      </p:sp>
      <p:cxnSp>
        <p:nvCxnSpPr>
          <p:cNvPr id="12" name="直線コネクタ 11"/>
          <p:cNvCxnSpPr>
            <a:stCxn id="6" idx="2"/>
          </p:cNvCxnSpPr>
          <p:nvPr/>
        </p:nvCxnSpPr>
        <p:spPr>
          <a:xfrm>
            <a:off x="644843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737702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connector</a:t>
            </a:r>
            <a:endParaRPr kumimoji="1" lang="ja-JP" altLang="en-US" sz="11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253603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reader</a:t>
            </a:r>
            <a:endParaRPr kumimoji="1" lang="ja-JP" altLang="en-US" sz="1400" dirty="0"/>
          </a:p>
        </p:txBody>
      </p:sp>
      <p:cxnSp>
        <p:nvCxnSpPr>
          <p:cNvPr id="16" name="直線コネクタ 15"/>
          <p:cNvCxnSpPr>
            <a:stCxn id="15" idx="2"/>
          </p:cNvCxnSpPr>
          <p:nvPr/>
        </p:nvCxnSpPr>
        <p:spPr>
          <a:xfrm>
            <a:off x="3676646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7884" y="2426128"/>
            <a:ext cx="65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write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2154044" y="3426407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595830" y="3091554"/>
            <a:ext cx="585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read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84923" y="5672632"/>
            <a:ext cx="1204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同一ノード</a:t>
            </a:r>
          </a:p>
        </p:txBody>
      </p:sp>
      <p:sp>
        <p:nvSpPr>
          <p:cNvPr id="40" name="四角形: 角を丸くする 39"/>
          <p:cNvSpPr/>
          <p:nvPr/>
        </p:nvSpPr>
        <p:spPr>
          <a:xfrm>
            <a:off x="5055047" y="1271451"/>
            <a:ext cx="2616266" cy="4955178"/>
          </a:xfrm>
          <a:prstGeom prst="roundRect">
            <a:avLst>
              <a:gd name="adj" fmla="val 6816"/>
            </a:avLst>
          </a:prstGeom>
          <a:solidFill>
            <a:schemeClr val="bg1">
              <a:lumMod val="85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26" name="直線コネクタ 25"/>
          <p:cNvCxnSpPr>
            <a:stCxn id="30" idx="2"/>
          </p:cNvCxnSpPr>
          <p:nvPr/>
        </p:nvCxnSpPr>
        <p:spPr>
          <a:xfrm>
            <a:off x="7071107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034316" y="3431194"/>
            <a:ext cx="87553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138195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writer</a:t>
            </a:r>
            <a:endParaRPr kumimoji="1" lang="ja-JP" altLang="en-US" sz="1400" dirty="0"/>
          </a:p>
        </p:txBody>
      </p:sp>
      <p:cxnSp>
        <p:nvCxnSpPr>
          <p:cNvPr id="29" name="直線コネクタ 28"/>
          <p:cNvCxnSpPr>
            <a:stCxn id="28" idx="2"/>
          </p:cNvCxnSpPr>
          <p:nvPr/>
        </p:nvCxnSpPr>
        <p:spPr>
          <a:xfrm>
            <a:off x="5559921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6649380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connector</a:t>
            </a:r>
            <a:endParaRPr kumimoji="1" lang="ja-JP" altLang="en-US" sz="1100" dirty="0"/>
          </a:p>
        </p:txBody>
      </p:sp>
      <p:sp>
        <p:nvSpPr>
          <p:cNvPr id="31" name="正方形/長方形 30"/>
          <p:cNvSpPr/>
          <p:nvPr/>
        </p:nvSpPr>
        <p:spPr>
          <a:xfrm>
            <a:off x="8160566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reader</a:t>
            </a:r>
            <a:endParaRPr kumimoji="1" lang="ja-JP" altLang="en-US" sz="1400" dirty="0"/>
          </a:p>
        </p:txBody>
      </p:sp>
      <p:cxnSp>
        <p:nvCxnSpPr>
          <p:cNvPr id="32" name="直線コネクタ 31"/>
          <p:cNvCxnSpPr>
            <a:stCxn id="31" idx="2"/>
          </p:cNvCxnSpPr>
          <p:nvPr/>
        </p:nvCxnSpPr>
        <p:spPr>
          <a:xfrm>
            <a:off x="8582292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981647" y="3114113"/>
            <a:ext cx="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write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H="1" flipV="1">
            <a:off x="7071106" y="2795448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7064427" y="3013173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7534732" y="2426116"/>
            <a:ext cx="583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read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07147" y="5695187"/>
            <a:ext cx="1200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同一ノード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4590194" y="1149531"/>
            <a:ext cx="0" cy="5375813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802852" y="2284958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lt"/>
                <a:ea typeface="+mn-ea"/>
              </a:rPr>
              <a:t>ネットワーク通信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161681" y="2281375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lt"/>
                <a:ea typeface="+mn-ea"/>
              </a:rPr>
              <a:t>ネットワーク通信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117718" y="2754483"/>
            <a:ext cx="87827" cy="324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644843" y="2795460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 flipV="1">
            <a:off x="644843" y="3013173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600929" y="2758777"/>
            <a:ext cx="82210" cy="1152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　</a:t>
            </a:r>
          </a:p>
        </p:txBody>
      </p:sp>
      <p:cxnSp>
        <p:nvCxnSpPr>
          <p:cNvPr id="53" name="直線矢印コネクタ 52"/>
          <p:cNvCxnSpPr/>
          <p:nvPr/>
        </p:nvCxnSpPr>
        <p:spPr>
          <a:xfrm flipH="1" flipV="1">
            <a:off x="651850" y="3615421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1024229" y="328083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notify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 flipV="1">
            <a:off x="671343" y="3818716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671343" y="31016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n-lt"/>
                <a:ea typeface="+mn-ea"/>
              </a:rPr>
              <a:t>条件変数で</a:t>
            </a:r>
            <a:endParaRPr kumimoji="1" lang="en-US" altLang="ja-JP" sz="900" dirty="0">
              <a:latin typeface="+mn-lt"/>
              <a:ea typeface="+mn-ea"/>
            </a:endParaRPr>
          </a:p>
          <a:p>
            <a:r>
              <a:rPr kumimoji="1" lang="ja-JP" altLang="en-US" sz="900" dirty="0">
                <a:latin typeface="+mn-lt"/>
                <a:ea typeface="+mn-ea"/>
              </a:rPr>
              <a:t>ブロック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8538821" y="2744469"/>
            <a:ext cx="82210" cy="1152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　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flipV="1">
            <a:off x="7078092" y="3696798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 flipV="1">
            <a:off x="7064427" y="3896469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7033872" y="2799231"/>
            <a:ext cx="87827" cy="324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441243" y="332746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notify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59284" y="309616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n-lt"/>
                <a:ea typeface="+mn-ea"/>
              </a:rPr>
              <a:t>条件変数で</a:t>
            </a:r>
            <a:endParaRPr kumimoji="1" lang="en-US" altLang="ja-JP" sz="900" dirty="0">
              <a:latin typeface="+mn-lt"/>
              <a:ea typeface="+mn-ea"/>
            </a:endParaRPr>
          </a:p>
          <a:p>
            <a:r>
              <a:rPr kumimoji="1" lang="ja-JP" altLang="en-US" sz="900" dirty="0">
                <a:latin typeface="+mn-lt"/>
                <a:ea typeface="+mn-ea"/>
              </a:rPr>
              <a:t>ブロック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5514373" y="3431194"/>
            <a:ext cx="87553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5559921" y="3483445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5559921" y="4334555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3619184" y="3345509"/>
            <a:ext cx="87553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56" name="直線矢印コネクタ 55"/>
          <p:cNvCxnSpPr/>
          <p:nvPr/>
        </p:nvCxnSpPr>
        <p:spPr>
          <a:xfrm flipV="1">
            <a:off x="2167752" y="4271544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26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疑似的にブロック</a:t>
            </a:r>
            <a:r>
              <a:rPr kumimoji="1" lang="en-US" altLang="ja-JP" dirty="0"/>
              <a:t>notify</a:t>
            </a:r>
            <a:r>
              <a:rPr kumimoji="1" lang="ja-JP" altLang="en-US" dirty="0"/>
              <a:t>でアンロック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9" name="四角形: 角を丸くする 38"/>
          <p:cNvSpPr/>
          <p:nvPr/>
        </p:nvSpPr>
        <p:spPr>
          <a:xfrm>
            <a:off x="1581019" y="1271451"/>
            <a:ext cx="2624430" cy="4955178"/>
          </a:xfrm>
          <a:prstGeom prst="roundRect">
            <a:avLst>
              <a:gd name="adj" fmla="val 6816"/>
            </a:avLst>
          </a:prstGeom>
          <a:solidFill>
            <a:schemeClr val="bg1">
              <a:lumMod val="85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14" name="直線コネクタ 13"/>
          <p:cNvCxnSpPr>
            <a:stCxn id="13" idx="2"/>
          </p:cNvCxnSpPr>
          <p:nvPr/>
        </p:nvCxnSpPr>
        <p:spPr>
          <a:xfrm>
            <a:off x="2160744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123839" y="3341771"/>
            <a:ext cx="87827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221800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writer</a:t>
            </a:r>
            <a:endParaRPr kumimoji="1" lang="ja-JP" altLang="en-US" sz="1400" dirty="0"/>
          </a:p>
        </p:txBody>
      </p:sp>
      <p:cxnSp>
        <p:nvCxnSpPr>
          <p:cNvPr id="12" name="直線コネクタ 11"/>
          <p:cNvCxnSpPr>
            <a:stCxn id="6" idx="2"/>
          </p:cNvCxnSpPr>
          <p:nvPr/>
        </p:nvCxnSpPr>
        <p:spPr>
          <a:xfrm>
            <a:off x="644843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737702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connector</a:t>
            </a:r>
            <a:endParaRPr kumimoji="1" lang="ja-JP" altLang="en-US" sz="11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253603" y="1384663"/>
            <a:ext cx="846084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reader</a:t>
            </a:r>
            <a:endParaRPr kumimoji="1" lang="ja-JP" altLang="en-US" sz="1400" dirty="0"/>
          </a:p>
        </p:txBody>
      </p:sp>
      <p:cxnSp>
        <p:nvCxnSpPr>
          <p:cNvPr id="16" name="直線コネクタ 15"/>
          <p:cNvCxnSpPr>
            <a:stCxn id="15" idx="2"/>
          </p:cNvCxnSpPr>
          <p:nvPr/>
        </p:nvCxnSpPr>
        <p:spPr>
          <a:xfrm>
            <a:off x="3676646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7884" y="2426128"/>
            <a:ext cx="65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write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2154044" y="3426407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595830" y="3091554"/>
            <a:ext cx="585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read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84923" y="5672632"/>
            <a:ext cx="1204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同一ノード</a:t>
            </a:r>
          </a:p>
        </p:txBody>
      </p:sp>
      <p:sp>
        <p:nvSpPr>
          <p:cNvPr id="40" name="四角形: 角を丸くする 39"/>
          <p:cNvSpPr/>
          <p:nvPr/>
        </p:nvSpPr>
        <p:spPr>
          <a:xfrm>
            <a:off x="6484490" y="1271451"/>
            <a:ext cx="2616266" cy="4955178"/>
          </a:xfrm>
          <a:prstGeom prst="roundRect">
            <a:avLst>
              <a:gd name="adj" fmla="val 6816"/>
            </a:avLst>
          </a:prstGeom>
          <a:solidFill>
            <a:schemeClr val="bg1">
              <a:lumMod val="85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26" name="直線コネクタ 25"/>
          <p:cNvCxnSpPr>
            <a:stCxn id="30" idx="2"/>
          </p:cNvCxnSpPr>
          <p:nvPr/>
        </p:nvCxnSpPr>
        <p:spPr>
          <a:xfrm>
            <a:off x="7071107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034316" y="3431194"/>
            <a:ext cx="87553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138195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writer</a:t>
            </a:r>
            <a:endParaRPr kumimoji="1" lang="ja-JP" altLang="en-US" sz="1400" dirty="0"/>
          </a:p>
        </p:txBody>
      </p:sp>
      <p:cxnSp>
        <p:nvCxnSpPr>
          <p:cNvPr id="29" name="直線コネクタ 28"/>
          <p:cNvCxnSpPr>
            <a:stCxn id="28" idx="2"/>
          </p:cNvCxnSpPr>
          <p:nvPr/>
        </p:nvCxnSpPr>
        <p:spPr>
          <a:xfrm>
            <a:off x="5559921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6649380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connector</a:t>
            </a:r>
            <a:endParaRPr kumimoji="1" lang="ja-JP" altLang="en-US" sz="1100" dirty="0"/>
          </a:p>
        </p:txBody>
      </p:sp>
      <p:sp>
        <p:nvSpPr>
          <p:cNvPr id="31" name="正方形/長方形 30"/>
          <p:cNvSpPr/>
          <p:nvPr/>
        </p:nvSpPr>
        <p:spPr>
          <a:xfrm>
            <a:off x="8160566" y="1384663"/>
            <a:ext cx="843452" cy="383177"/>
          </a:xfrm>
          <a:prstGeom prst="rect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reader</a:t>
            </a:r>
            <a:endParaRPr kumimoji="1" lang="ja-JP" altLang="en-US" sz="1400" dirty="0"/>
          </a:p>
        </p:txBody>
      </p:sp>
      <p:cxnSp>
        <p:nvCxnSpPr>
          <p:cNvPr id="32" name="直線コネクタ 31"/>
          <p:cNvCxnSpPr>
            <a:stCxn id="31" idx="2"/>
          </p:cNvCxnSpPr>
          <p:nvPr/>
        </p:nvCxnSpPr>
        <p:spPr>
          <a:xfrm>
            <a:off x="8582292" y="1767840"/>
            <a:ext cx="0" cy="44587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981647" y="3114113"/>
            <a:ext cx="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write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H="1" flipV="1">
            <a:off x="7071106" y="2795448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7064427" y="3013173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7534732" y="2426116"/>
            <a:ext cx="583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read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07147" y="5695187"/>
            <a:ext cx="1200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同一ノード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4590194" y="1149531"/>
            <a:ext cx="0" cy="5375813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802852" y="2284958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lt"/>
                <a:ea typeface="+mn-ea"/>
              </a:rPr>
              <a:t>ネットワーク通信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161681" y="2281375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+mn-lt"/>
                <a:ea typeface="+mn-ea"/>
              </a:rPr>
              <a:t>ネットワーク通信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117718" y="2754483"/>
            <a:ext cx="87827" cy="324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644843" y="2795460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 flipV="1">
            <a:off x="644843" y="3013173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600929" y="2758777"/>
            <a:ext cx="82210" cy="1152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　</a:t>
            </a:r>
          </a:p>
        </p:txBody>
      </p:sp>
      <p:cxnSp>
        <p:nvCxnSpPr>
          <p:cNvPr id="53" name="直線矢印コネクタ 52"/>
          <p:cNvCxnSpPr/>
          <p:nvPr/>
        </p:nvCxnSpPr>
        <p:spPr>
          <a:xfrm flipH="1" flipV="1">
            <a:off x="651850" y="3615421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1024229" y="328083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notify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 flipV="1">
            <a:off x="671343" y="3818716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671343" y="31016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n-lt"/>
                <a:ea typeface="+mn-ea"/>
              </a:rPr>
              <a:t>条件変数で</a:t>
            </a:r>
            <a:endParaRPr kumimoji="1" lang="en-US" altLang="ja-JP" sz="900" dirty="0">
              <a:latin typeface="+mn-lt"/>
              <a:ea typeface="+mn-ea"/>
            </a:endParaRPr>
          </a:p>
          <a:p>
            <a:r>
              <a:rPr kumimoji="1" lang="ja-JP" altLang="en-US" sz="900" dirty="0">
                <a:latin typeface="+mn-lt"/>
                <a:ea typeface="+mn-ea"/>
              </a:rPr>
              <a:t>ブロック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8538821" y="2744469"/>
            <a:ext cx="82210" cy="1152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　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flipV="1">
            <a:off x="7078092" y="3696798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 flipV="1">
            <a:off x="7064427" y="3896469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7033872" y="2799231"/>
            <a:ext cx="87827" cy="324000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441243" y="332746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  <a:ea typeface="+mn-ea"/>
              </a:rPr>
              <a:t>notify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59284" y="309616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n-lt"/>
                <a:ea typeface="+mn-ea"/>
              </a:rPr>
              <a:t>条件変数で</a:t>
            </a:r>
            <a:endParaRPr kumimoji="1" lang="en-US" altLang="ja-JP" sz="900" dirty="0">
              <a:latin typeface="+mn-lt"/>
              <a:ea typeface="+mn-ea"/>
            </a:endParaRPr>
          </a:p>
          <a:p>
            <a:r>
              <a:rPr kumimoji="1" lang="ja-JP" altLang="en-US" sz="900" dirty="0">
                <a:latin typeface="+mn-lt"/>
                <a:ea typeface="+mn-ea"/>
              </a:rPr>
              <a:t>ブロック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5514373" y="3431194"/>
            <a:ext cx="87553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5559921" y="3483445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5559921" y="4334555"/>
            <a:ext cx="151118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3619184" y="3345509"/>
            <a:ext cx="87553" cy="1014547"/>
          </a:xfrm>
          <a:prstGeom prst="rect">
            <a:avLst/>
          </a:prstGeom>
          <a:solidFill>
            <a:srgbClr val="D1D1F0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cxnSp>
        <p:nvCxnSpPr>
          <p:cNvPr id="56" name="直線矢印コネクタ 55"/>
          <p:cNvCxnSpPr/>
          <p:nvPr/>
        </p:nvCxnSpPr>
        <p:spPr>
          <a:xfrm flipV="1">
            <a:off x="2167752" y="4271544"/>
            <a:ext cx="151590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68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CSP</a:t>
            </a:r>
            <a:r>
              <a:rPr kumimoji="1" lang="ja-JP" altLang="en-US" dirty="0"/>
              <a:t>用データポートのインターフェース定義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08" y="1196752"/>
            <a:ext cx="4393658" cy="511256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module CSP {</a:t>
            </a:r>
          </a:p>
          <a:p>
            <a:pPr marL="0" indent="0">
              <a:buNone/>
            </a:pPr>
            <a:r>
              <a:rPr lang="en-US" altLang="ja-JP" sz="1800" dirty="0"/>
              <a:t>  typedef sequence&lt;octet&gt; </a:t>
            </a:r>
            <a:r>
              <a:rPr lang="en-US" altLang="ja-JP" sz="1800" dirty="0" err="1"/>
              <a:t>CdrData</a:t>
            </a:r>
            <a:r>
              <a:rPr lang="en-US" altLang="ja-JP" sz="1800" dirty="0"/>
              <a:t>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  interface </a:t>
            </a:r>
            <a:r>
              <a:rPr lang="en-US" altLang="ja-JP" sz="1800" dirty="0" err="1"/>
              <a:t>InPortCsp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  {</a:t>
            </a:r>
          </a:p>
          <a:p>
            <a:pPr marL="0" indent="0">
              <a:buNone/>
            </a:pPr>
            <a:r>
              <a:rPr lang="en-US" altLang="ja-JP" sz="1800" dirty="0"/>
              <a:t>    PortStatus put(in </a:t>
            </a:r>
            <a:r>
              <a:rPr lang="en-US" altLang="ja-JP" sz="1800" dirty="0" err="1"/>
              <a:t>CdrData</a:t>
            </a:r>
            <a:r>
              <a:rPr lang="en-US" altLang="ja-JP" sz="1800" dirty="0"/>
              <a:t> data);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    bool </a:t>
            </a:r>
            <a:r>
              <a:rPr lang="en-US" altLang="ja-JP" sz="1800" dirty="0" err="1">
                <a:solidFill>
                  <a:srgbClr val="FF0000"/>
                </a:solidFill>
              </a:rPr>
              <a:t>is_writable</a:t>
            </a:r>
            <a:r>
              <a:rPr lang="en-US" altLang="ja-JP" sz="1800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ja-JP" altLang="en-US" sz="1800" dirty="0">
                <a:solidFill>
                  <a:srgbClr val="FF0000"/>
                </a:solidFill>
              </a:rPr>
              <a:t>    </a:t>
            </a:r>
            <a:r>
              <a:rPr lang="en-US" altLang="ja-JP" sz="1800" dirty="0">
                <a:solidFill>
                  <a:srgbClr val="FF0000"/>
                </a:solidFill>
              </a:rPr>
              <a:t>void notify();</a:t>
            </a:r>
          </a:p>
          <a:p>
            <a:pPr marL="0" indent="0">
              <a:buNone/>
            </a:pPr>
            <a:r>
              <a:rPr lang="en-US" altLang="ja-JP" sz="1800" dirty="0"/>
              <a:t>  };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  interface </a:t>
            </a:r>
            <a:r>
              <a:rPr lang="en-US" altLang="ja-JP" sz="1800" dirty="0" err="1"/>
              <a:t>OutPortCsp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  {</a:t>
            </a:r>
          </a:p>
          <a:p>
            <a:pPr marL="0" indent="0">
              <a:buNone/>
            </a:pPr>
            <a:r>
              <a:rPr lang="en-US" altLang="ja-JP" sz="1800" dirty="0"/>
              <a:t>    PortStatus get(out </a:t>
            </a:r>
            <a:r>
              <a:rPr lang="en-US" altLang="ja-JP" sz="1800" dirty="0" err="1"/>
              <a:t>CdrData</a:t>
            </a:r>
            <a:r>
              <a:rPr lang="en-US" altLang="ja-JP" sz="1800" dirty="0"/>
              <a:t> data);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    bool </a:t>
            </a:r>
            <a:r>
              <a:rPr lang="en-US" altLang="ja-JP" sz="1800" dirty="0" err="1">
                <a:solidFill>
                  <a:srgbClr val="FF0000"/>
                </a:solidFill>
              </a:rPr>
              <a:t>is_readable</a:t>
            </a:r>
            <a:r>
              <a:rPr lang="en-US" altLang="ja-JP" sz="1800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rgbClr val="FF0000"/>
                </a:solidFill>
              </a:rPr>
              <a:t>    void notify();</a:t>
            </a:r>
          </a:p>
          <a:p>
            <a:pPr marL="0" indent="0">
              <a:buNone/>
            </a:pPr>
            <a:r>
              <a:rPr lang="en-US" altLang="ja-JP" sz="1800" dirty="0"/>
              <a:t>  };</a:t>
            </a:r>
          </a:p>
          <a:p>
            <a:pPr marL="0" indent="0">
              <a:buNone/>
            </a:pPr>
            <a:r>
              <a:rPr kumimoji="1" lang="en-US" altLang="ja-JP" sz="1800" dirty="0"/>
              <a:t>};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7CE59F-7502-4250-BB10-FD4FC1EDD93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7336309" y="2360024"/>
            <a:ext cx="141078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457520" y="2360024"/>
            <a:ext cx="141078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/>
          <p:cNvSpPr/>
          <p:nvPr/>
        </p:nvSpPr>
        <p:spPr>
          <a:xfrm>
            <a:off x="6974904" y="2180024"/>
            <a:ext cx="361405" cy="360000"/>
          </a:xfrm>
          <a:prstGeom prst="ellipse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4" name="円弧 13"/>
          <p:cNvSpPr/>
          <p:nvPr/>
        </p:nvSpPr>
        <p:spPr>
          <a:xfrm>
            <a:off x="6868309" y="2126024"/>
            <a:ext cx="468000" cy="468000"/>
          </a:xfrm>
          <a:prstGeom prst="arc">
            <a:avLst>
              <a:gd name="adj1" fmla="val 5476501"/>
              <a:gd name="adj2" fmla="val 16198615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rot="10800000">
            <a:off x="5457520" y="3266953"/>
            <a:ext cx="141078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10800000">
            <a:off x="7336309" y="3266953"/>
            <a:ext cx="141078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楕円 16"/>
          <p:cNvSpPr/>
          <p:nvPr/>
        </p:nvSpPr>
        <p:spPr>
          <a:xfrm rot="10800000">
            <a:off x="6868309" y="3086953"/>
            <a:ext cx="361405" cy="360000"/>
          </a:xfrm>
          <a:prstGeom prst="ellipse">
            <a:avLst/>
          </a:prstGeom>
          <a:solidFill>
            <a:srgbClr val="D1D1F0"/>
          </a:solidFill>
          <a:ln w="19050">
            <a:solidFill>
              <a:srgbClr val="7575D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8" name="円弧 17"/>
          <p:cNvSpPr/>
          <p:nvPr/>
        </p:nvSpPr>
        <p:spPr>
          <a:xfrm rot="10800000">
            <a:off x="6868309" y="3032953"/>
            <a:ext cx="468000" cy="468000"/>
          </a:xfrm>
          <a:prstGeom prst="arc">
            <a:avLst>
              <a:gd name="adj1" fmla="val 5476501"/>
              <a:gd name="adj2" fmla="val 16198615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29714" y="1941358"/>
            <a:ext cx="115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latin typeface="+mn-lt"/>
                <a:ea typeface="+mn-ea"/>
              </a:rPr>
              <a:t>InPortCsp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29096" y="2875287"/>
            <a:ext cx="1339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latin typeface="+mn-lt"/>
                <a:ea typeface="+mn-ea"/>
              </a:rPr>
              <a:t>OutPortCsp</a:t>
            </a:r>
            <a:endParaRPr kumimoji="1" lang="ja-JP" altLang="en-US" dirty="0" err="1">
              <a:latin typeface="+mn-lt"/>
              <a:ea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35937" y="3616147"/>
            <a:ext cx="47285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n-lt"/>
                <a:ea typeface="+mn-ea"/>
              </a:rPr>
              <a:t>同時に読み書きが行われるケースを考慮すべき</a:t>
            </a:r>
            <a:endParaRPr kumimoji="1" lang="en-US" altLang="ja-JP" dirty="0">
              <a:latin typeface="+mn-lt"/>
              <a:ea typeface="+mn-ea"/>
            </a:endParaRPr>
          </a:p>
          <a:p>
            <a:r>
              <a:rPr lang="ja-JP" altLang="en-US" dirty="0">
                <a:latin typeface="+mn-lt"/>
                <a:ea typeface="+mn-ea"/>
              </a:rPr>
              <a:t>問題を簡単化するために</a:t>
            </a:r>
            <a:r>
              <a:rPr lang="en-US" altLang="ja-JP" dirty="0">
                <a:latin typeface="+mn-lt"/>
                <a:ea typeface="+mn-ea"/>
              </a:rPr>
              <a:t>select</a:t>
            </a:r>
            <a:r>
              <a:rPr lang="ja-JP" altLang="en-US" dirty="0">
                <a:latin typeface="+mn-lt"/>
                <a:ea typeface="+mn-ea"/>
              </a:rPr>
              <a:t>は受信側だけ</a:t>
            </a:r>
            <a:endParaRPr lang="en-US" altLang="ja-JP" dirty="0">
              <a:latin typeface="+mn-lt"/>
              <a:ea typeface="+mn-ea"/>
            </a:endParaRPr>
          </a:p>
          <a:p>
            <a:r>
              <a:rPr kumimoji="1" lang="ja-JP" altLang="en-US" dirty="0">
                <a:latin typeface="+mn-lt"/>
                <a:ea typeface="+mn-ea"/>
              </a:rPr>
              <a:t>送信側は、キャンセルまたはタイムアウトができるとよい</a:t>
            </a:r>
            <a:endParaRPr kumimoji="1" lang="en-US" altLang="ja-JP" dirty="0">
              <a:latin typeface="+mn-lt"/>
              <a:ea typeface="+mn-ea"/>
            </a:endParaRPr>
          </a:p>
          <a:p>
            <a:r>
              <a:rPr lang="ja-JP" altLang="en-US" dirty="0">
                <a:latin typeface="+mn-lt"/>
                <a:ea typeface="+mn-ea"/>
              </a:rPr>
              <a:t>受信側で複数の送信者から</a:t>
            </a:r>
            <a:r>
              <a:rPr lang="en-US" altLang="ja-JP" dirty="0">
                <a:latin typeface="+mn-lt"/>
                <a:ea typeface="+mn-ea"/>
              </a:rPr>
              <a:t>1</a:t>
            </a:r>
            <a:r>
              <a:rPr lang="ja-JP" altLang="en-US" dirty="0" err="1">
                <a:latin typeface="+mn-lt"/>
                <a:ea typeface="+mn-ea"/>
              </a:rPr>
              <a:t>つだけを</a:t>
            </a:r>
            <a:r>
              <a:rPr lang="ja-JP" altLang="en-US" dirty="0">
                <a:latin typeface="+mn-lt"/>
                <a:ea typeface="+mn-ea"/>
              </a:rPr>
              <a:t>受け取り、他はなかったことにしたい場合（送信側自身が）キャンセルできる機能</a:t>
            </a:r>
            <a:endParaRPr kumimoji="1" lang="en-US" altLang="ja-JP" dirty="0">
              <a:latin typeface="+mn-lt"/>
              <a:ea typeface="+mn-ea"/>
            </a:endParaRPr>
          </a:p>
          <a:p>
            <a:endParaRPr kumimoji="1" lang="ja-JP" alt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8303923"/>
      </p:ext>
    </p:extLst>
  </p:cSld>
  <p:clrMapOvr>
    <a:masterClrMapping/>
  </p:clrMapOvr>
</p:sld>
</file>

<file path=ppt/theme/theme1.xml><?xml version="1.0" encoding="utf-8"?>
<a:theme xmlns:a="http://schemas.openxmlformats.org/drawingml/2006/main" name="RISEC-simple3">
  <a:themeElements>
    <a:clrScheme name="aist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1D1F0"/>
        </a:solidFill>
        <a:ln w="19050">
          <a:solidFill>
            <a:srgbClr val="7575D1"/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 sz="1400" dirty="0" smtClean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  <a:ea typeface="+mn-ea"/>
          </a:defRPr>
        </a:defPPr>
      </a:lstStyle>
    </a:txDef>
  </a:objectDefaults>
  <a:extraClrSchemeLst>
    <a:extraClrScheme>
      <a:clrScheme name="aist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RISEC-simple3</Template>
  <TotalTime>62959</TotalTime>
  <Words>804</Words>
  <Application>Microsoft Office PowerPoint</Application>
  <PresentationFormat>画面に合わせる (4:3)</PresentationFormat>
  <Paragraphs>247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HG丸ｺﾞｼｯｸM-PRO</vt:lpstr>
      <vt:lpstr>ＭＳ Ｐゴシック</vt:lpstr>
      <vt:lpstr>ＭＳ Ｐ明朝</vt:lpstr>
      <vt:lpstr>Arial</vt:lpstr>
      <vt:lpstr>Calibri</vt:lpstr>
      <vt:lpstr>Trebuchet MS</vt:lpstr>
      <vt:lpstr>Wingdings</vt:lpstr>
      <vt:lpstr>RISEC-simple3</vt:lpstr>
      <vt:lpstr>通信方式の種類</vt:lpstr>
      <vt:lpstr>CSPの特徴（イベント駆動）</vt:lpstr>
      <vt:lpstr>CSPの特徴（通信相手の自動選択）</vt:lpstr>
      <vt:lpstr>CSPの特徴（通信チャネルの自動選択）</vt:lpstr>
      <vt:lpstr>通信方式の比較</vt:lpstr>
      <vt:lpstr>読み書きでブロックされる場合</vt:lpstr>
      <vt:lpstr>疑似的にブロックnotifyでアンロック</vt:lpstr>
      <vt:lpstr>疑似的にブロックnotifyでアンロック</vt:lpstr>
      <vt:lpstr>CSP用データポートのインターフェース定義</vt:lpstr>
      <vt:lpstr>現在実装中のFSMコンポーネントフレームワーク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isobe</dc:creator>
  <cp:lastModifiedBy>安藤慶昭</cp:lastModifiedBy>
  <cp:revision>11635</cp:revision>
  <cp:lastPrinted>2016-11-06T23:53:07Z</cp:lastPrinted>
  <dcterms:created xsi:type="dcterms:W3CDTF">2012-05-16T07:43:57Z</dcterms:created>
  <dcterms:modified xsi:type="dcterms:W3CDTF">2016-11-07T04:28:50Z</dcterms:modified>
</cp:coreProperties>
</file>